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handoutMasterIdLst>
    <p:handoutMasterId r:id="rId45"/>
  </p:handoutMasterIdLst>
  <p:sldIdLst>
    <p:sldId id="256" r:id="rId2"/>
    <p:sldId id="267" r:id="rId3"/>
    <p:sldId id="258" r:id="rId4"/>
    <p:sldId id="302" r:id="rId5"/>
    <p:sldId id="384" r:id="rId6"/>
    <p:sldId id="385" r:id="rId7"/>
    <p:sldId id="347" r:id="rId8"/>
    <p:sldId id="390" r:id="rId9"/>
    <p:sldId id="348" r:id="rId10"/>
    <p:sldId id="386" r:id="rId11"/>
    <p:sldId id="388" r:id="rId12"/>
    <p:sldId id="389" r:id="rId13"/>
    <p:sldId id="387" r:id="rId14"/>
    <p:sldId id="349" r:id="rId15"/>
    <p:sldId id="391" r:id="rId16"/>
    <p:sldId id="392" r:id="rId17"/>
    <p:sldId id="350" r:id="rId18"/>
    <p:sldId id="393" r:id="rId19"/>
    <p:sldId id="352" r:id="rId20"/>
    <p:sldId id="394" r:id="rId21"/>
    <p:sldId id="395" r:id="rId22"/>
    <p:sldId id="353" r:id="rId23"/>
    <p:sldId id="397" r:id="rId24"/>
    <p:sldId id="398" r:id="rId25"/>
    <p:sldId id="399" r:id="rId26"/>
    <p:sldId id="400" r:id="rId27"/>
    <p:sldId id="355" r:id="rId28"/>
    <p:sldId id="401" r:id="rId29"/>
    <p:sldId id="402" r:id="rId30"/>
    <p:sldId id="407" r:id="rId31"/>
    <p:sldId id="408" r:id="rId32"/>
    <p:sldId id="410" r:id="rId33"/>
    <p:sldId id="303" r:id="rId34"/>
    <p:sldId id="404" r:id="rId35"/>
    <p:sldId id="405" r:id="rId36"/>
    <p:sldId id="356" r:id="rId37"/>
    <p:sldId id="411" r:id="rId38"/>
    <p:sldId id="412" r:id="rId39"/>
    <p:sldId id="271" r:id="rId40"/>
    <p:sldId id="396" r:id="rId41"/>
    <p:sldId id="406" r:id="rId42"/>
    <p:sldId id="409" r:id="rId43"/>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0" autoAdjust="0"/>
    <p:restoredTop sz="94660"/>
  </p:normalViewPr>
  <p:slideViewPr>
    <p:cSldViewPr showGuides="1">
      <p:cViewPr varScale="1">
        <p:scale>
          <a:sx n="116" d="100"/>
          <a:sy n="116" d="100"/>
        </p:scale>
        <p:origin x="162" y="108"/>
      </p:cViewPr>
      <p:guideLst>
        <p:guide orient="horz" pos="2160"/>
        <p:guide pos="3839"/>
        <p:guide pos="1007"/>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DB7646E-8811-423A-9C42-2CBFADA00A96}" type="datetimeFigureOut">
              <a:rPr lang="en-US" smtClean="0"/>
              <a:t>3/12/2019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solidFill>
                  <a:schemeClr val="tx1"/>
                </a:solidFill>
              </a:defRPr>
            </a:lvl1pPr>
          </a:lstStyle>
          <a:p>
            <a:fld id="{D677E230-58DD-43ED-96A1-552DDAB53532}" type="datetimeFigureOut">
              <a:rPr lang="en-US" smtClean="0"/>
              <a:pPr/>
              <a:t>3/12/2019</a:t>
            </a:fld>
            <a:endParaRPr lang="en-US"/>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a:t>
            </a:fld>
            <a:endParaRPr lang="en-US"/>
          </a:p>
        </p:txBody>
      </p:sp>
    </p:spTree>
    <p:extLst>
      <p:ext uri="{BB962C8B-B14F-4D97-AF65-F5344CB8AC3E}">
        <p14:creationId xmlns:p14="http://schemas.microsoft.com/office/powerpoint/2010/main" val="3383367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12</a:t>
            </a:fld>
            <a:endParaRPr lang="en-US"/>
          </a:p>
        </p:txBody>
      </p:sp>
    </p:spTree>
    <p:extLst>
      <p:ext uri="{BB962C8B-B14F-4D97-AF65-F5344CB8AC3E}">
        <p14:creationId xmlns:p14="http://schemas.microsoft.com/office/powerpoint/2010/main" val="1568287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13</a:t>
            </a:fld>
            <a:endParaRPr lang="en-US"/>
          </a:p>
        </p:txBody>
      </p:sp>
    </p:spTree>
    <p:extLst>
      <p:ext uri="{BB962C8B-B14F-4D97-AF65-F5344CB8AC3E}">
        <p14:creationId xmlns:p14="http://schemas.microsoft.com/office/powerpoint/2010/main" val="716081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14</a:t>
            </a:fld>
            <a:endParaRPr lang="en-US"/>
          </a:p>
        </p:txBody>
      </p:sp>
    </p:spTree>
    <p:extLst>
      <p:ext uri="{BB962C8B-B14F-4D97-AF65-F5344CB8AC3E}">
        <p14:creationId xmlns:p14="http://schemas.microsoft.com/office/powerpoint/2010/main" val="39414267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15</a:t>
            </a:fld>
            <a:endParaRPr lang="en-US"/>
          </a:p>
        </p:txBody>
      </p:sp>
    </p:spTree>
    <p:extLst>
      <p:ext uri="{BB962C8B-B14F-4D97-AF65-F5344CB8AC3E}">
        <p14:creationId xmlns:p14="http://schemas.microsoft.com/office/powerpoint/2010/main" val="3934590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16</a:t>
            </a:fld>
            <a:endParaRPr lang="en-US"/>
          </a:p>
        </p:txBody>
      </p:sp>
    </p:spTree>
    <p:extLst>
      <p:ext uri="{BB962C8B-B14F-4D97-AF65-F5344CB8AC3E}">
        <p14:creationId xmlns:p14="http://schemas.microsoft.com/office/powerpoint/2010/main" val="1830861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17</a:t>
            </a:fld>
            <a:endParaRPr lang="en-US"/>
          </a:p>
        </p:txBody>
      </p:sp>
    </p:spTree>
    <p:extLst>
      <p:ext uri="{BB962C8B-B14F-4D97-AF65-F5344CB8AC3E}">
        <p14:creationId xmlns:p14="http://schemas.microsoft.com/office/powerpoint/2010/main" val="28087336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18</a:t>
            </a:fld>
            <a:endParaRPr lang="en-US"/>
          </a:p>
        </p:txBody>
      </p:sp>
    </p:spTree>
    <p:extLst>
      <p:ext uri="{BB962C8B-B14F-4D97-AF65-F5344CB8AC3E}">
        <p14:creationId xmlns:p14="http://schemas.microsoft.com/office/powerpoint/2010/main" val="1993980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19</a:t>
            </a:fld>
            <a:endParaRPr lang="en-US"/>
          </a:p>
        </p:txBody>
      </p:sp>
    </p:spTree>
    <p:extLst>
      <p:ext uri="{BB962C8B-B14F-4D97-AF65-F5344CB8AC3E}">
        <p14:creationId xmlns:p14="http://schemas.microsoft.com/office/powerpoint/2010/main" val="1843121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20</a:t>
            </a:fld>
            <a:endParaRPr lang="en-US"/>
          </a:p>
        </p:txBody>
      </p:sp>
    </p:spTree>
    <p:extLst>
      <p:ext uri="{BB962C8B-B14F-4D97-AF65-F5344CB8AC3E}">
        <p14:creationId xmlns:p14="http://schemas.microsoft.com/office/powerpoint/2010/main" val="22222055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21</a:t>
            </a:fld>
            <a:endParaRPr lang="en-US"/>
          </a:p>
        </p:txBody>
      </p:sp>
    </p:spTree>
    <p:extLst>
      <p:ext uri="{BB962C8B-B14F-4D97-AF65-F5344CB8AC3E}">
        <p14:creationId xmlns:p14="http://schemas.microsoft.com/office/powerpoint/2010/main" val="732199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4</a:t>
            </a:fld>
            <a:endParaRPr lang="en-US"/>
          </a:p>
        </p:txBody>
      </p:sp>
    </p:spTree>
    <p:extLst>
      <p:ext uri="{BB962C8B-B14F-4D97-AF65-F5344CB8AC3E}">
        <p14:creationId xmlns:p14="http://schemas.microsoft.com/office/powerpoint/2010/main" val="23702987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22</a:t>
            </a:fld>
            <a:endParaRPr lang="en-US"/>
          </a:p>
        </p:txBody>
      </p:sp>
    </p:spTree>
    <p:extLst>
      <p:ext uri="{BB962C8B-B14F-4D97-AF65-F5344CB8AC3E}">
        <p14:creationId xmlns:p14="http://schemas.microsoft.com/office/powerpoint/2010/main" val="36658404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23</a:t>
            </a:fld>
            <a:endParaRPr lang="en-US"/>
          </a:p>
        </p:txBody>
      </p:sp>
    </p:spTree>
    <p:extLst>
      <p:ext uri="{BB962C8B-B14F-4D97-AF65-F5344CB8AC3E}">
        <p14:creationId xmlns:p14="http://schemas.microsoft.com/office/powerpoint/2010/main" val="12894993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24</a:t>
            </a:fld>
            <a:endParaRPr lang="en-US"/>
          </a:p>
        </p:txBody>
      </p:sp>
    </p:spTree>
    <p:extLst>
      <p:ext uri="{BB962C8B-B14F-4D97-AF65-F5344CB8AC3E}">
        <p14:creationId xmlns:p14="http://schemas.microsoft.com/office/powerpoint/2010/main" val="33055635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25</a:t>
            </a:fld>
            <a:endParaRPr lang="en-US"/>
          </a:p>
        </p:txBody>
      </p:sp>
    </p:spTree>
    <p:extLst>
      <p:ext uri="{BB962C8B-B14F-4D97-AF65-F5344CB8AC3E}">
        <p14:creationId xmlns:p14="http://schemas.microsoft.com/office/powerpoint/2010/main" val="29127073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26</a:t>
            </a:fld>
            <a:endParaRPr lang="en-US"/>
          </a:p>
        </p:txBody>
      </p:sp>
    </p:spTree>
    <p:extLst>
      <p:ext uri="{BB962C8B-B14F-4D97-AF65-F5344CB8AC3E}">
        <p14:creationId xmlns:p14="http://schemas.microsoft.com/office/powerpoint/2010/main" val="26427595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27</a:t>
            </a:fld>
            <a:endParaRPr lang="en-US"/>
          </a:p>
        </p:txBody>
      </p:sp>
    </p:spTree>
    <p:extLst>
      <p:ext uri="{BB962C8B-B14F-4D97-AF65-F5344CB8AC3E}">
        <p14:creationId xmlns:p14="http://schemas.microsoft.com/office/powerpoint/2010/main" val="25823762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28</a:t>
            </a:fld>
            <a:endParaRPr lang="en-US"/>
          </a:p>
        </p:txBody>
      </p:sp>
    </p:spTree>
    <p:extLst>
      <p:ext uri="{BB962C8B-B14F-4D97-AF65-F5344CB8AC3E}">
        <p14:creationId xmlns:p14="http://schemas.microsoft.com/office/powerpoint/2010/main" val="14669648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29</a:t>
            </a:fld>
            <a:endParaRPr lang="en-US"/>
          </a:p>
        </p:txBody>
      </p:sp>
    </p:spTree>
    <p:extLst>
      <p:ext uri="{BB962C8B-B14F-4D97-AF65-F5344CB8AC3E}">
        <p14:creationId xmlns:p14="http://schemas.microsoft.com/office/powerpoint/2010/main" val="16045239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30</a:t>
            </a:fld>
            <a:endParaRPr lang="en-US"/>
          </a:p>
        </p:txBody>
      </p:sp>
    </p:spTree>
    <p:extLst>
      <p:ext uri="{BB962C8B-B14F-4D97-AF65-F5344CB8AC3E}">
        <p14:creationId xmlns:p14="http://schemas.microsoft.com/office/powerpoint/2010/main" val="33227606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31</a:t>
            </a:fld>
            <a:endParaRPr lang="en-US"/>
          </a:p>
        </p:txBody>
      </p:sp>
    </p:spTree>
    <p:extLst>
      <p:ext uri="{BB962C8B-B14F-4D97-AF65-F5344CB8AC3E}">
        <p14:creationId xmlns:p14="http://schemas.microsoft.com/office/powerpoint/2010/main" val="2186525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5</a:t>
            </a:fld>
            <a:endParaRPr lang="en-US"/>
          </a:p>
        </p:txBody>
      </p:sp>
    </p:spTree>
    <p:extLst>
      <p:ext uri="{BB962C8B-B14F-4D97-AF65-F5344CB8AC3E}">
        <p14:creationId xmlns:p14="http://schemas.microsoft.com/office/powerpoint/2010/main" val="9285747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32</a:t>
            </a:fld>
            <a:endParaRPr lang="en-US"/>
          </a:p>
        </p:txBody>
      </p:sp>
    </p:spTree>
    <p:extLst>
      <p:ext uri="{BB962C8B-B14F-4D97-AF65-F5344CB8AC3E}">
        <p14:creationId xmlns:p14="http://schemas.microsoft.com/office/powerpoint/2010/main" val="28631050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33</a:t>
            </a:fld>
            <a:endParaRPr lang="en-US"/>
          </a:p>
        </p:txBody>
      </p:sp>
    </p:spTree>
    <p:extLst>
      <p:ext uri="{BB962C8B-B14F-4D97-AF65-F5344CB8AC3E}">
        <p14:creationId xmlns:p14="http://schemas.microsoft.com/office/powerpoint/2010/main" val="20755325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34</a:t>
            </a:fld>
            <a:endParaRPr lang="en-US"/>
          </a:p>
        </p:txBody>
      </p:sp>
    </p:spTree>
    <p:extLst>
      <p:ext uri="{BB962C8B-B14F-4D97-AF65-F5344CB8AC3E}">
        <p14:creationId xmlns:p14="http://schemas.microsoft.com/office/powerpoint/2010/main" val="34764184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35</a:t>
            </a:fld>
            <a:endParaRPr lang="en-US"/>
          </a:p>
        </p:txBody>
      </p:sp>
    </p:spTree>
    <p:extLst>
      <p:ext uri="{BB962C8B-B14F-4D97-AF65-F5344CB8AC3E}">
        <p14:creationId xmlns:p14="http://schemas.microsoft.com/office/powerpoint/2010/main" val="8003906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36</a:t>
            </a:fld>
            <a:endParaRPr lang="en-US"/>
          </a:p>
        </p:txBody>
      </p:sp>
    </p:spTree>
    <p:extLst>
      <p:ext uri="{BB962C8B-B14F-4D97-AF65-F5344CB8AC3E}">
        <p14:creationId xmlns:p14="http://schemas.microsoft.com/office/powerpoint/2010/main" val="26485452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37</a:t>
            </a:fld>
            <a:endParaRPr lang="en-US"/>
          </a:p>
        </p:txBody>
      </p:sp>
    </p:spTree>
    <p:extLst>
      <p:ext uri="{BB962C8B-B14F-4D97-AF65-F5344CB8AC3E}">
        <p14:creationId xmlns:p14="http://schemas.microsoft.com/office/powerpoint/2010/main" val="13431837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38</a:t>
            </a:fld>
            <a:endParaRPr lang="en-US"/>
          </a:p>
        </p:txBody>
      </p:sp>
    </p:spTree>
    <p:extLst>
      <p:ext uri="{BB962C8B-B14F-4D97-AF65-F5344CB8AC3E}">
        <p14:creationId xmlns:p14="http://schemas.microsoft.com/office/powerpoint/2010/main" val="29908605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39</a:t>
            </a:fld>
            <a:endParaRPr lang="en-US"/>
          </a:p>
        </p:txBody>
      </p:sp>
    </p:spTree>
    <p:extLst>
      <p:ext uri="{BB962C8B-B14F-4D97-AF65-F5344CB8AC3E}">
        <p14:creationId xmlns:p14="http://schemas.microsoft.com/office/powerpoint/2010/main" val="22076639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40</a:t>
            </a:fld>
            <a:endParaRPr lang="en-US"/>
          </a:p>
        </p:txBody>
      </p:sp>
    </p:spTree>
    <p:extLst>
      <p:ext uri="{BB962C8B-B14F-4D97-AF65-F5344CB8AC3E}">
        <p14:creationId xmlns:p14="http://schemas.microsoft.com/office/powerpoint/2010/main" val="28110628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41</a:t>
            </a:fld>
            <a:endParaRPr lang="en-US"/>
          </a:p>
        </p:txBody>
      </p:sp>
    </p:spTree>
    <p:extLst>
      <p:ext uri="{BB962C8B-B14F-4D97-AF65-F5344CB8AC3E}">
        <p14:creationId xmlns:p14="http://schemas.microsoft.com/office/powerpoint/2010/main" val="4094126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6</a:t>
            </a:fld>
            <a:endParaRPr lang="en-US"/>
          </a:p>
        </p:txBody>
      </p:sp>
    </p:spTree>
    <p:extLst>
      <p:ext uri="{BB962C8B-B14F-4D97-AF65-F5344CB8AC3E}">
        <p14:creationId xmlns:p14="http://schemas.microsoft.com/office/powerpoint/2010/main" val="39236912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42</a:t>
            </a:fld>
            <a:endParaRPr lang="en-US"/>
          </a:p>
        </p:txBody>
      </p:sp>
    </p:spTree>
    <p:extLst>
      <p:ext uri="{BB962C8B-B14F-4D97-AF65-F5344CB8AC3E}">
        <p14:creationId xmlns:p14="http://schemas.microsoft.com/office/powerpoint/2010/main" val="3155302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7</a:t>
            </a:fld>
            <a:endParaRPr lang="en-US"/>
          </a:p>
        </p:txBody>
      </p:sp>
    </p:spTree>
    <p:extLst>
      <p:ext uri="{BB962C8B-B14F-4D97-AF65-F5344CB8AC3E}">
        <p14:creationId xmlns:p14="http://schemas.microsoft.com/office/powerpoint/2010/main" val="561023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8</a:t>
            </a:fld>
            <a:endParaRPr lang="en-US"/>
          </a:p>
        </p:txBody>
      </p:sp>
    </p:spTree>
    <p:extLst>
      <p:ext uri="{BB962C8B-B14F-4D97-AF65-F5344CB8AC3E}">
        <p14:creationId xmlns:p14="http://schemas.microsoft.com/office/powerpoint/2010/main" val="2544346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9</a:t>
            </a:fld>
            <a:endParaRPr lang="en-US"/>
          </a:p>
        </p:txBody>
      </p:sp>
    </p:spTree>
    <p:extLst>
      <p:ext uri="{BB962C8B-B14F-4D97-AF65-F5344CB8AC3E}">
        <p14:creationId xmlns:p14="http://schemas.microsoft.com/office/powerpoint/2010/main" val="2545901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10</a:t>
            </a:fld>
            <a:endParaRPr lang="en-US"/>
          </a:p>
        </p:txBody>
      </p:sp>
    </p:spTree>
    <p:extLst>
      <p:ext uri="{BB962C8B-B14F-4D97-AF65-F5344CB8AC3E}">
        <p14:creationId xmlns:p14="http://schemas.microsoft.com/office/powerpoint/2010/main" val="2331817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11</a:t>
            </a:fld>
            <a:endParaRPr lang="en-US"/>
          </a:p>
        </p:txBody>
      </p:sp>
    </p:spTree>
    <p:extLst>
      <p:ext uri="{BB962C8B-B14F-4D97-AF65-F5344CB8AC3E}">
        <p14:creationId xmlns:p14="http://schemas.microsoft.com/office/powerpoint/2010/main" val="886695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bwMode="ltGray">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ltGray">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1" name="Rectangle 10"/>
          <p:cNvSpPr/>
          <p:nvPr/>
        </p:nvSpPr>
        <p:spPr bwMode="gray">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2" name="Rectangle 11"/>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5" name="Straight Connector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lvl1pPr>
              <a:defRPr baseline="0">
                <a:solidFill>
                  <a:schemeClr val="tx2"/>
                </a:solidFill>
              </a:defRPr>
            </a:lvl1pPr>
          </a:lstStyle>
          <a:p>
            <a:fld id="{3F352FCC-938E-4E3B-84E9-90907413D865}" type="datetime1">
              <a:rPr lang="en-US" smtClean="0"/>
              <a:t>3/12/2019</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412"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99A31D6-01B8-46B7-B5EE-C29036B213E2}" type="datetime1">
              <a:rPr lang="en-US" smtClean="0"/>
              <a:t>3/12/2019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04088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black">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4" name="Straight Connector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6ED649E3-6C32-431F-9C98-3CBAEA60C692}" type="datetime1">
              <a:rPr lang="en-US" smtClean="0"/>
              <a:t>3/12/2019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61281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C6D36F05-0D7F-4B16-9052-DF8CB125208E}" type="datetime1">
              <a:rPr lang="en-US" smtClean="0"/>
              <a:t>3/12/2019</a:t>
            </a:fld>
            <a:endParaRPr dirty="0"/>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bwMode="black">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0" name="Rectangle 19"/>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4" name="Rectangle 23"/>
          <p:cNvSpPr/>
          <p:nvPr/>
        </p:nvSpPr>
        <p:spPr bwMode="gray">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1" name="Rectangle 20"/>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22" name="Straight Connector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8"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cxnSp>
        <p:nvCxnSpPr>
          <p:cNvPr id="23" name="Straight Connector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bwMode="black">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7" name="Rectangle 26"/>
          <p:cNvSpPr/>
          <p:nvPr/>
        </p:nvSpPr>
        <p:spPr bwMode="gray">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8" name="Rectangle 27"/>
          <p:cNvSpPr/>
          <p:nvPr/>
        </p:nvSpPr>
        <p:spPr bwMode="gray">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9" name="Rectangle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0" name="Rectangle 29"/>
          <p:cNvSpPr/>
          <p:nvPr/>
        </p:nvSpPr>
        <p:spPr bwMode="ltGray">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1" name="Straight Connector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bwMode="black">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3" name="Straight Connector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baseline="0">
                <a:solidFill>
                  <a:schemeClr val="tx2"/>
                </a:solidFill>
              </a:defRPr>
            </a:lvl1pPr>
          </a:lstStyle>
          <a:p>
            <a:fld id="{A5F3EE72-9CE9-4E84-99F2-64A9F347F9D4}" type="datetime1">
              <a:rPr lang="en-US" smtClean="0"/>
              <a:t>3/12/2019</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571"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1E58764-B4DA-4820-AF16-09D1C061BD2C}" type="datetime1">
              <a:rPr lang="en-US" smtClean="0"/>
              <a:t>3/12/2019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123911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1FDCDAE3-D99F-4DB5-92CF-EC25F043B892}" type="datetime1">
              <a:rPr lang="en-US" smtClean="0"/>
              <a:t>3/12/2019</a:t>
            </a:fld>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9" name="Slide Number Placeholder 8"/>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383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8E85584B-CB7B-4501-B29A-965F0ADEEBF3}" type="datetime1">
              <a:rPr lang="en-US" smtClean="0"/>
              <a:t>3/12/2019</a:t>
            </a:fld>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5" name="Slide Number Placeholder 4"/>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ltGray">
          <a:xfrm>
            <a:off x="626239" y="0"/>
            <a:ext cx="30472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6" name="Rectangle 5"/>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7" name="Straight Connector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bwMode="gray">
          <a:xfrm>
            <a:off x="10969942" y="0"/>
            <a:ext cx="922621" cy="6858000"/>
          </a:xfrm>
          <a:prstGeom prst="rect">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black">
          <a:xfrm>
            <a:off x="11892563"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Date Placeholder 1"/>
          <p:cNvSpPr>
            <a:spLocks noGrp="1"/>
          </p:cNvSpPr>
          <p:nvPr>
            <p:ph type="dt" sz="half" idx="10"/>
          </p:nvPr>
        </p:nvSpPr>
        <p:spPr/>
        <p:txBody>
          <a:bodyPr/>
          <a:lstStyle/>
          <a:p>
            <a:fld id="{7647893C-7C59-46CE-AAD4-D5D17716B65D}" type="datetime1">
              <a:rPr lang="en-US" smtClean="0"/>
              <a:t>3/12/2019</a:t>
            </a:fld>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7DC1BBB0-96F0-4077-A278-0F3FB5C104D3}" type="slidenum">
              <a:rPr/>
              <a:pPr/>
              <a:t>‹#›</a:t>
            </a:fld>
            <a:endParaRPr/>
          </a:p>
        </p:txBody>
      </p: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bwMode="gray">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10" name="Straight Connector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bwMode="gray">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5180251"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0464CA-77DF-4DC1-9AC0-8F20C768AD74}" type="datetime1">
              <a:rPr lang="en-US" smtClean="0"/>
              <a:t>3/12/2019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5180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black">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1">
                    <a:lumMod val="75000"/>
                  </a:schemeClr>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baseline="0">
                <a:solidFill>
                  <a:schemeClr val="tx2"/>
                </a:solidFill>
              </a:defRPr>
            </a:lvl1pPr>
          </a:lstStyle>
          <a:p>
            <a:fld id="{9C07F2A5-6421-43FC-82A0-698F498E7CCF}" type="datetime1">
              <a:rPr lang="en-US" smtClean="0"/>
              <a:t>3/12/2019</a:t>
            </a:fld>
            <a:endParaRPr lang="en-US" dirty="0"/>
          </a:p>
        </p:txBody>
      </p:sp>
      <p:sp>
        <p:nvSpPr>
          <p:cNvPr id="6" name="Footer Placeholder 5"/>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baseline="0">
                <a:solidFill>
                  <a:schemeClr val="tx2"/>
                </a:solidFill>
              </a:defRPr>
            </a:lvl1pPr>
          </a:lstStyle>
          <a:p>
            <a:fld id="{7DC1BBB0-96F0-4077-A278-0F3FB5C104D3}" type="slidenum">
              <a:rPr lang="en-US" smtClean="0"/>
              <a:pPr/>
              <a:t>‹#›</a:t>
            </a:fld>
            <a:endParaRPr lang="en-US"/>
          </a:p>
        </p:txBody>
      </p:sp>
      <p:cxnSp>
        <p:nvCxnSpPr>
          <p:cNvPr id="10" name="Straight Connector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0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gray">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3" name="Rectangle 12"/>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Pi"/>
          <p:cNvSpPr>
            <a:spLocks/>
          </p:cNvSpPr>
          <p:nvPr/>
        </p:nvSpPr>
        <p:spPr bwMode="white">
          <a:xfrm>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6" name="Straight Connector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ADF7B01A-ED36-4247-93F6-75EA5C07295B}" type="datetime1">
              <a:rPr lang="en-US" smtClean="0"/>
              <a:t>3/12/2019</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UNIT 5: MANAGEMENT ACCOUNTING</a:t>
            </a:r>
            <a:br>
              <a:rPr lang="en-US" dirty="0"/>
            </a:br>
            <a:endParaRPr lang="en-US" dirty="0"/>
          </a:p>
        </p:txBody>
      </p:sp>
      <p:sp>
        <p:nvSpPr>
          <p:cNvPr id="3" name="Subtitle 2"/>
          <p:cNvSpPr>
            <a:spLocks noGrp="1"/>
          </p:cNvSpPr>
          <p:nvPr>
            <p:ph type="subTitle" idx="1"/>
          </p:nvPr>
        </p:nvSpPr>
        <p:spPr/>
        <p:txBody>
          <a:bodyPr/>
          <a:lstStyle/>
          <a:p>
            <a:r>
              <a:rPr lang="en-US" dirty="0"/>
              <a:t>Unit Code: H/508/0489</a:t>
            </a:r>
          </a:p>
        </p:txBody>
      </p:sp>
      <p:sp>
        <p:nvSpPr>
          <p:cNvPr id="4" name="Slide Number Placeholder 3"/>
          <p:cNvSpPr>
            <a:spLocks noGrp="1"/>
          </p:cNvSpPr>
          <p:nvPr>
            <p:ph type="sldNum" sz="quarter" idx="12"/>
          </p:nvPr>
        </p:nvSpPr>
        <p:spPr/>
        <p:txBody>
          <a:bodyPr/>
          <a:lstStyle/>
          <a:p>
            <a:fld id="{7DC1BBB0-96F0-4077-A278-0F3FB5C104D3}" type="slidenum">
              <a:rPr lang="en-US" smtClean="0"/>
              <a:pPr/>
              <a:t>1</a:t>
            </a:fld>
            <a:endParaRPr lang="en-US"/>
          </a:p>
        </p:txBody>
      </p:sp>
      <p:pic>
        <p:nvPicPr>
          <p:cNvPr id="5" name="Picture 4"/>
          <p:cNvPicPr>
            <a:picLocks noChangeAspect="1"/>
          </p:cNvPicPr>
          <p:nvPr/>
        </p:nvPicPr>
        <p:blipFill>
          <a:blip r:embed="rId2"/>
          <a:stretch>
            <a:fillRect/>
          </a:stretch>
        </p:blipFill>
        <p:spPr>
          <a:xfrm>
            <a:off x="0" y="5772440"/>
            <a:ext cx="1143000" cy="949036"/>
          </a:xfrm>
          <a:prstGeom prst="rect">
            <a:avLst/>
          </a:prstGeom>
        </p:spPr>
      </p:pic>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STANDARD COSTING SYSTEMS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The components of this adjusting entry provide information about the company’s performance for the period, particularly with regard to production efficiency and cost control.</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157980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STANDARD COSTING SYSTEMS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85000" lnSpcReduction="10000"/>
          </a:bodyPr>
          <a:lstStyle/>
          <a:p>
            <a:r>
              <a:rPr lang="en-JM" b="1" dirty="0"/>
              <a:t>There are several reasons for using a standard costing system:</a:t>
            </a:r>
          </a:p>
          <a:p>
            <a:pPr marL="457200" indent="-457200">
              <a:buFont typeface="Wingdings" panose="05000000000000000000" pitchFamily="2" charset="2"/>
              <a:buChar char="Ø"/>
            </a:pPr>
            <a:r>
              <a:rPr lang="en-JM" b="1" dirty="0"/>
              <a:t> Cost Control: The most frequent reason cited by companies for using standard costing systems is cost control.</a:t>
            </a:r>
          </a:p>
          <a:p>
            <a:pPr marL="457200" indent="-457200">
              <a:buFont typeface="Wingdings" panose="05000000000000000000" pitchFamily="2" charset="2"/>
              <a:buChar char="Ø"/>
            </a:pPr>
            <a:r>
              <a:rPr lang="en-JM" b="1" dirty="0"/>
              <a:t>Smooth out short-term fluctuations in direct costs.</a:t>
            </a:r>
          </a:p>
          <a:p>
            <a:pPr marL="457200" indent="-457200">
              <a:buFont typeface="Wingdings" panose="05000000000000000000" pitchFamily="2" charset="2"/>
              <a:buChar char="Ø"/>
            </a:pPr>
            <a:r>
              <a:rPr lang="en-JM" b="1" dirty="0"/>
              <a:t>When actual overhead rates are used, production volume of each product affects the reported costs of all other products.</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763326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STANDARD COSTING SYSTEMS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pPr marL="457200" indent="-457200">
              <a:buFont typeface="Wingdings" panose="05000000000000000000" pitchFamily="2" charset="2"/>
              <a:buChar char="Ø"/>
            </a:pPr>
            <a:r>
              <a:rPr lang="en-JM" b="1" dirty="0"/>
              <a:t>Costing systems that use budgeted data are economical: Accounting systems should satisfy a cost-benefit test standard costing systems provide highly reliable information, and the additional cost of operating an actual costing system is not warranted.</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059181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STANDARD COSTING SYSTEMS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sz="2000" b="1" dirty="0"/>
              <a:t>Summary of Actual Costing, Normal Costing and Standard Costing:</a:t>
            </a:r>
          </a:p>
          <a:p>
            <a:r>
              <a:rPr lang="en-JM" sz="2000" b="1" dirty="0"/>
              <a:t>The following table summarizes and compares three commonly-used costing systems</a:t>
            </a:r>
            <a:r>
              <a:rPr lang="en-JM" b="1" dirty="0"/>
              <a:t>.</a:t>
            </a:r>
          </a:p>
          <a:p>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pic>
        <p:nvPicPr>
          <p:cNvPr id="6" name="Picture 5"/>
          <p:cNvPicPr>
            <a:picLocks noChangeAspect="1"/>
          </p:cNvPicPr>
          <p:nvPr/>
        </p:nvPicPr>
        <p:blipFill rotWithShape="1">
          <a:blip r:embed="rId4"/>
          <a:srcRect l="3566" b="6146"/>
          <a:stretch/>
        </p:blipFill>
        <p:spPr>
          <a:xfrm>
            <a:off x="1879600" y="3429000"/>
            <a:ext cx="7505699" cy="1828800"/>
          </a:xfrm>
          <a:prstGeom prst="rect">
            <a:avLst/>
          </a:prstGeom>
        </p:spPr>
      </p:pic>
    </p:spTree>
    <p:extLst>
      <p:ext uri="{BB962C8B-B14F-4D97-AF65-F5344CB8AC3E}">
        <p14:creationId xmlns:p14="http://schemas.microsoft.com/office/powerpoint/2010/main" val="984685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JOB COSTING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b="1" dirty="0"/>
              <a:t>Job costing is the process of assigning costs to custom products or services. Direct materials and direct </a:t>
            </a:r>
            <a:r>
              <a:rPr lang="en-JM" b="1" dirty="0" err="1"/>
              <a:t>labor</a:t>
            </a:r>
            <a:r>
              <a:rPr lang="en-JM" b="1" dirty="0"/>
              <a:t> are traced to individual jobs, and production overhead is allocated.</a:t>
            </a:r>
          </a:p>
          <a:p>
            <a:r>
              <a:rPr lang="en-JM" b="1" dirty="0"/>
              <a:t>Manufacturers that use job costing include aircraft builders, custom motorcycle and automobile manufacturers, and custom designed </a:t>
            </a:r>
            <a:r>
              <a:rPr lang="en-JM" b="1" dirty="0" err="1"/>
              <a:t>jewelers</a:t>
            </a:r>
            <a:r>
              <a:rPr lang="en-JM" b="1" dirty="0"/>
              <a:t>, among others. </a:t>
            </a:r>
            <a:endParaRPr lang="en-JM" b="0" i="0" dirty="0">
              <a:solidFill>
                <a:srgbClr val="444444"/>
              </a:solidFill>
              <a:effectLst/>
              <a:latin typeface="proxima-nova"/>
            </a:endParaRPr>
          </a:p>
        </p:txBody>
      </p:sp>
      <p:sp>
        <p:nvSpPr>
          <p:cNvPr id="3" name="Slide Number Placeholder 2"/>
          <p:cNvSpPr>
            <a:spLocks noGrp="1"/>
          </p:cNvSpPr>
          <p:nvPr>
            <p:ph type="sldNum" sz="quarter" idx="12"/>
          </p:nvPr>
        </p:nvSpPr>
        <p:spPr/>
        <p:txBody>
          <a:bodyPr/>
          <a:lstStyle/>
          <a:p>
            <a:fld id="{7DC1BBB0-96F0-4077-A278-0F3FB5C104D3}" type="slidenum">
              <a:rPr lang="en-US" smtClean="0"/>
              <a:pPr/>
              <a:t>14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400847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JOB COSTING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Job costing is also frequently used in service industry organizations such as hospitals, accounting firms, and repair shops. We first learn about job costing in a manufacturing setting. </a:t>
            </a:r>
            <a:endParaRPr lang="en-JM" b="0" i="0" dirty="0">
              <a:solidFill>
                <a:srgbClr val="444444"/>
              </a:solidFill>
              <a:effectLst/>
              <a:latin typeface="proxima-nova"/>
            </a:endParaRPr>
          </a:p>
        </p:txBody>
      </p:sp>
      <p:sp>
        <p:nvSpPr>
          <p:cNvPr id="3" name="Slide Number Placeholder 2"/>
          <p:cNvSpPr>
            <a:spLocks noGrp="1"/>
          </p:cNvSpPr>
          <p:nvPr>
            <p:ph type="sldNum" sz="quarter" idx="12"/>
          </p:nvPr>
        </p:nvSpPr>
        <p:spPr/>
        <p:txBody>
          <a:bodyPr/>
          <a:lstStyle/>
          <a:p>
            <a:fld id="{7DC1BBB0-96F0-4077-A278-0F3FB5C104D3}" type="slidenum">
              <a:rPr lang="en-US" smtClean="0"/>
              <a:pPr/>
              <a:t>15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85654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JOB COSTING  </a:t>
            </a:r>
            <a:endParaRPr lang="en-US" sz="3600" dirty="0"/>
          </a:p>
        </p:txBody>
      </p:sp>
      <p:pic>
        <p:nvPicPr>
          <p:cNvPr id="7" name="Picture 6"/>
          <p:cNvPicPr>
            <a:picLocks noChangeAspect="1"/>
          </p:cNvPicPr>
          <p:nvPr/>
        </p:nvPicPr>
        <p:blipFill>
          <a:blip r:embed="rId3"/>
          <a:stretch>
            <a:fillRect/>
          </a:stretch>
        </p:blipFill>
        <p:spPr>
          <a:xfrm>
            <a:off x="2817812" y="2133600"/>
            <a:ext cx="4981575" cy="2895600"/>
          </a:xfrm>
          <a:prstGeom prst="rect">
            <a:avLst/>
          </a:prstGeom>
        </p:spPr>
      </p:pic>
      <p:sp>
        <p:nvSpPr>
          <p:cNvPr id="5" name="Text Placeholder 4"/>
          <p:cNvSpPr>
            <a:spLocks noGrp="1"/>
          </p:cNvSpPr>
          <p:nvPr>
            <p:ph type="body" idx="1"/>
          </p:nvPr>
        </p:nvSpPr>
        <p:spPr>
          <a:xfrm>
            <a:off x="1598613" y="2286000"/>
            <a:ext cx="8762999" cy="3276600"/>
          </a:xfrm>
        </p:spPr>
        <p:txBody>
          <a:bodyPr>
            <a:normAutofit/>
          </a:bodyPr>
          <a:lstStyle/>
          <a:p>
            <a:endParaRPr lang="en-JM" b="0" i="0" dirty="0">
              <a:solidFill>
                <a:srgbClr val="444444"/>
              </a:solidFill>
              <a:effectLst/>
              <a:latin typeface="proxima-nova"/>
            </a:endParaRPr>
          </a:p>
        </p:txBody>
      </p:sp>
      <p:sp>
        <p:nvSpPr>
          <p:cNvPr id="3" name="Slide Number Placeholder 2"/>
          <p:cNvSpPr>
            <a:spLocks noGrp="1"/>
          </p:cNvSpPr>
          <p:nvPr>
            <p:ph type="sldNum" sz="quarter" idx="12"/>
          </p:nvPr>
        </p:nvSpPr>
        <p:spPr/>
        <p:txBody>
          <a:bodyPr/>
          <a:lstStyle/>
          <a:p>
            <a:fld id="{7DC1BBB0-96F0-4077-A278-0F3FB5C104D3}" type="slidenum">
              <a:rPr lang="en-US" smtClean="0"/>
              <a:pPr/>
              <a:t>16</a:t>
            </a:fld>
            <a:endParaRPr lang="en-US"/>
          </a:p>
        </p:txBody>
      </p:sp>
      <p:pic>
        <p:nvPicPr>
          <p:cNvPr id="4" name="Picture 3"/>
          <p:cNvPicPr>
            <a:picLocks noChangeAspect="1"/>
          </p:cNvPicPr>
          <p:nvPr/>
        </p:nvPicPr>
        <p:blipFill>
          <a:blip r:embed="rId4"/>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677147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PROCESS COSTING</a:t>
            </a:r>
            <a:endParaRPr lang="en-US" sz="3600" dirty="0"/>
          </a:p>
        </p:txBody>
      </p:sp>
      <p:sp>
        <p:nvSpPr>
          <p:cNvPr id="5" name="Text Placeholder 4"/>
          <p:cNvSpPr>
            <a:spLocks noGrp="1"/>
          </p:cNvSpPr>
          <p:nvPr>
            <p:ph type="body" idx="1"/>
          </p:nvPr>
        </p:nvSpPr>
        <p:spPr>
          <a:xfrm>
            <a:off x="1598613" y="2286000"/>
            <a:ext cx="8762999" cy="3276600"/>
          </a:xfrm>
        </p:spPr>
        <p:txBody>
          <a:bodyPr>
            <a:noAutofit/>
          </a:bodyPr>
          <a:lstStyle/>
          <a:p>
            <a:r>
              <a:rPr lang="en-US" sz="2000" dirty="0"/>
              <a:t>Process costing is a method of costing used mainly in manufacturing where units are continuously mass-produced through one or more processes. Examples of this include the manufacture of erasers, chemicals or processed food.</a:t>
            </a:r>
          </a:p>
          <a:p>
            <a:r>
              <a:rPr lang="en-US" sz="2000" dirty="0"/>
              <a:t>In process costing it is the process that is costed (unlike job costing where each job is costed separately). </a:t>
            </a:r>
          </a:p>
          <a:p>
            <a:r>
              <a:rPr lang="en-US" sz="2000" dirty="0"/>
              <a:t>The method used is to take the total cost of the process and average it over the units of production.</a:t>
            </a:r>
          </a:p>
          <a:p>
            <a:endParaRPr lang="en-US" sz="2000"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pic>
        <p:nvPicPr>
          <p:cNvPr id="6" name="Picture 5">
            <a:extLst>
              <a:ext uri="{FF2B5EF4-FFF2-40B4-BE49-F238E27FC236}">
                <a16:creationId xmlns:a16="http://schemas.microsoft.com/office/drawing/2014/main" xmlns="" id="{C83228EB-3BCC-42BE-8794-52B2496D25DE}"/>
              </a:ext>
            </a:extLst>
          </p:cNvPr>
          <p:cNvPicPr>
            <a:picLocks noChangeAspect="1"/>
          </p:cNvPicPr>
          <p:nvPr/>
        </p:nvPicPr>
        <p:blipFill>
          <a:blip r:embed="rId4"/>
          <a:stretch>
            <a:fillRect/>
          </a:stretch>
        </p:blipFill>
        <p:spPr>
          <a:xfrm>
            <a:off x="5256212" y="4648200"/>
            <a:ext cx="2457450" cy="685800"/>
          </a:xfrm>
          <a:prstGeom prst="rect">
            <a:avLst/>
          </a:prstGeom>
        </p:spPr>
      </p:pic>
    </p:spTree>
    <p:extLst>
      <p:ext uri="{BB962C8B-B14F-4D97-AF65-F5344CB8AC3E}">
        <p14:creationId xmlns:p14="http://schemas.microsoft.com/office/powerpoint/2010/main" val="206963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PROCESS COSTING</a:t>
            </a:r>
            <a:endParaRPr lang="en-US" sz="3600" dirty="0"/>
          </a:p>
        </p:txBody>
      </p:sp>
      <p:sp>
        <p:nvSpPr>
          <p:cNvPr id="5" name="Text Placeholder 4"/>
          <p:cNvSpPr>
            <a:spLocks noGrp="1"/>
          </p:cNvSpPr>
          <p:nvPr>
            <p:ph type="body" idx="1"/>
          </p:nvPr>
        </p:nvSpPr>
        <p:spPr>
          <a:xfrm>
            <a:off x="1598613" y="2286000"/>
            <a:ext cx="8762999" cy="3276600"/>
          </a:xfrm>
        </p:spPr>
        <p:txBody>
          <a:bodyPr>
            <a:noAutofit/>
          </a:bodyPr>
          <a:lstStyle/>
          <a:p>
            <a:r>
              <a:rPr lang="en-JM" sz="2000" dirty="0"/>
              <a:t>When goods or services are uniform and are mass-produced, tracing product costs to individual units is generally inefficient, if not impossible. For example, it would be impractical to trace the cost of food ingredients to a single box of breakfast cereal that is mass-produced. Process costing allocates both direct and overhead costs to continuous-flow processing lines.</a:t>
            </a:r>
            <a:endParaRPr lang="en-JM" sz="2000" dirty="0">
              <a:solidFill>
                <a:srgbClr val="444444"/>
              </a:solidFill>
              <a:latin typeface="proxima-nova"/>
            </a:endParaRPr>
          </a:p>
        </p:txBody>
      </p:sp>
      <p:sp>
        <p:nvSpPr>
          <p:cNvPr id="3" name="Slide Number Placeholder 2"/>
          <p:cNvSpPr>
            <a:spLocks noGrp="1"/>
          </p:cNvSpPr>
          <p:nvPr>
            <p:ph type="sldNum" sz="quarter" idx="12"/>
          </p:nvPr>
        </p:nvSpPr>
        <p:spPr/>
        <p:txBody>
          <a:bodyPr/>
          <a:lstStyle/>
          <a:p>
            <a:fld id="{7DC1BBB0-96F0-4077-A278-0F3FB5C104D3}" type="slidenum">
              <a:rPr lang="en-US" smtClean="0"/>
              <a:pPr/>
              <a:t>18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99932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BATCH COSTING </a:t>
            </a:r>
            <a:endParaRPr lang="en-US" sz="3600" dirty="0"/>
          </a:p>
        </p:txBody>
      </p:sp>
      <p:sp>
        <p:nvSpPr>
          <p:cNvPr id="5" name="Text Placeholder 4"/>
          <p:cNvSpPr>
            <a:spLocks noGrp="1"/>
          </p:cNvSpPr>
          <p:nvPr>
            <p:ph type="body" idx="1"/>
          </p:nvPr>
        </p:nvSpPr>
        <p:spPr>
          <a:xfrm>
            <a:off x="1598613" y="1905000"/>
            <a:ext cx="8762999" cy="3657600"/>
          </a:xfrm>
        </p:spPr>
        <p:txBody>
          <a:bodyPr>
            <a:noAutofit/>
          </a:bodyPr>
          <a:lstStyle/>
          <a:p>
            <a:r>
              <a:rPr lang="en-JM" sz="2400" dirty="0">
                <a:solidFill>
                  <a:srgbClr val="444444"/>
                </a:solidFill>
                <a:latin typeface="proxima-nova"/>
              </a:rPr>
              <a:t>Batch costing is a form of specific order costing. It is very similar to job costing.</a:t>
            </a:r>
          </a:p>
          <a:p>
            <a:endParaRPr lang="en-JM" sz="2400" dirty="0">
              <a:solidFill>
                <a:srgbClr val="444444"/>
              </a:solidFill>
              <a:latin typeface="proxima-nova"/>
            </a:endParaRPr>
          </a:p>
          <a:p>
            <a:r>
              <a:rPr lang="en-JM" sz="2400" dirty="0">
                <a:solidFill>
                  <a:srgbClr val="444444"/>
                </a:solidFill>
                <a:latin typeface="proxima-nova"/>
              </a:rPr>
              <a:t>Within each batch are a number of identical units but each batch will be different.</a:t>
            </a:r>
          </a:p>
          <a:p>
            <a:r>
              <a:rPr lang="en-JM" sz="2400" dirty="0">
                <a:solidFill>
                  <a:srgbClr val="444444"/>
                </a:solidFill>
                <a:latin typeface="proxima-nova"/>
              </a:rPr>
              <a:t>Each batch is a separately identifiable cost unit which is given a batch number in the same way that each job is given a job number</a:t>
            </a:r>
            <a:r>
              <a:rPr lang="en-JM" sz="2400" i="1" dirty="0" smtClean="0">
                <a:solidFill>
                  <a:srgbClr val="444444"/>
                </a:solidFill>
                <a:latin typeface="proxima-nova"/>
              </a:rPr>
              <a:t>.</a:t>
            </a:r>
            <a:endParaRPr lang="en-JM" sz="2400" i="1" dirty="0">
              <a:solidFill>
                <a:srgbClr val="444444"/>
              </a:solidFill>
              <a:latin typeface="proxima-nova"/>
            </a:endParaRPr>
          </a:p>
        </p:txBody>
      </p:sp>
      <p:sp>
        <p:nvSpPr>
          <p:cNvPr id="3" name="Slide Number Placeholder 2"/>
          <p:cNvSpPr>
            <a:spLocks noGrp="1"/>
          </p:cNvSpPr>
          <p:nvPr>
            <p:ph type="sldNum" sz="quarter" idx="12"/>
          </p:nvPr>
        </p:nvSpPr>
        <p:spPr/>
        <p:txBody>
          <a:bodyPr/>
          <a:lstStyle/>
          <a:p>
            <a:fld id="{7DC1BBB0-96F0-4077-A278-0F3FB5C104D3}" type="slidenum">
              <a:rPr lang="en-US" smtClean="0"/>
              <a:pPr/>
              <a:t>19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101316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3436" y="609600"/>
            <a:ext cx="9782801" cy="1219200"/>
          </a:xfrm>
        </p:spPr>
        <p:txBody>
          <a:bodyPr>
            <a:normAutofit fontScale="90000"/>
          </a:bodyPr>
          <a:lstStyle/>
          <a:p>
            <a:pPr algn="ctr"/>
            <a:r>
              <a:rPr lang="en-US" sz="4400" b="1" dirty="0"/>
              <a:t>UNIT 5: MANAGEMENT ACCOUNTING</a:t>
            </a:r>
            <a:br>
              <a:rPr lang="en-US" sz="4400" b="1" dirty="0"/>
            </a:br>
            <a:endParaRPr lang="en-US" sz="4400" b="1" dirty="0"/>
          </a:p>
        </p:txBody>
      </p:sp>
      <p:sp>
        <p:nvSpPr>
          <p:cNvPr id="14" name="Content Placeholder 13"/>
          <p:cNvSpPr>
            <a:spLocks noGrp="1"/>
          </p:cNvSpPr>
          <p:nvPr>
            <p:ph idx="1"/>
          </p:nvPr>
        </p:nvSpPr>
        <p:spPr/>
        <p:txBody>
          <a:bodyPr/>
          <a:lstStyle/>
          <a:p>
            <a:endParaRPr lang="en-JM" b="1" dirty="0"/>
          </a:p>
          <a:p>
            <a:endParaRPr lang="en-JM" b="1" dirty="0"/>
          </a:p>
          <a:p>
            <a:pPr algn="ctr"/>
            <a:r>
              <a:rPr lang="en-JM" b="1" dirty="0"/>
              <a:t>LO 3 Explain the use of planning tools used in management accounting. </a:t>
            </a:r>
          </a:p>
        </p:txBody>
      </p:sp>
      <p:sp>
        <p:nvSpPr>
          <p:cNvPr id="2" name="Slide Number Placeholder 1"/>
          <p:cNvSpPr>
            <a:spLocks noGrp="1"/>
          </p:cNvSpPr>
          <p:nvPr>
            <p:ph type="sldNum" sz="quarter" idx="12"/>
          </p:nvPr>
        </p:nvSpPr>
        <p:spPr/>
        <p:txBody>
          <a:bodyPr/>
          <a:lstStyle/>
          <a:p>
            <a:fld id="{7DC1BBB0-96F0-4077-A278-0F3FB5C104D3}" type="slidenum">
              <a:rPr lang="en-JM" smtClean="0"/>
              <a:t>2</a:t>
            </a:fld>
            <a:endParaRPr lang="en-JM"/>
          </a:p>
        </p:txBody>
      </p:sp>
      <p:sp>
        <p:nvSpPr>
          <p:cNvPr id="3" name="AutoShape 2" descr="Image result for costing clip 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JM"/>
          </a:p>
        </p:txBody>
      </p:sp>
      <p:pic>
        <p:nvPicPr>
          <p:cNvPr id="4" name="Picture 3"/>
          <p:cNvPicPr>
            <a:picLocks noChangeAspect="1"/>
          </p:cNvPicPr>
          <p:nvPr/>
        </p:nvPicPr>
        <p:blipFill>
          <a:blip r:embed="rId2"/>
          <a:stretch>
            <a:fillRect/>
          </a:stretch>
        </p:blipFill>
        <p:spPr>
          <a:xfrm>
            <a:off x="608012" y="762000"/>
            <a:ext cx="685800" cy="685800"/>
          </a:xfrm>
          <a:prstGeom prst="rect">
            <a:avLst/>
          </a:prstGeom>
        </p:spPr>
      </p:pic>
    </p:spTree>
    <p:extLst>
      <p:ext uri="{BB962C8B-B14F-4D97-AF65-F5344CB8AC3E}">
        <p14:creationId xmlns:p14="http://schemas.microsoft.com/office/powerpoint/2010/main" val="172042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BATCH COSTING </a:t>
            </a:r>
            <a:endParaRPr lang="en-US" sz="3600" dirty="0"/>
          </a:p>
        </p:txBody>
      </p:sp>
      <p:sp>
        <p:nvSpPr>
          <p:cNvPr id="5" name="Text Placeholder 4"/>
          <p:cNvSpPr>
            <a:spLocks noGrp="1"/>
          </p:cNvSpPr>
          <p:nvPr>
            <p:ph type="body" idx="1"/>
          </p:nvPr>
        </p:nvSpPr>
        <p:spPr>
          <a:xfrm>
            <a:off x="1598613" y="1905000"/>
            <a:ext cx="8762999" cy="3657600"/>
          </a:xfrm>
        </p:spPr>
        <p:txBody>
          <a:bodyPr>
            <a:noAutofit/>
          </a:bodyPr>
          <a:lstStyle/>
          <a:p>
            <a:r>
              <a:rPr lang="en-JM" sz="2400" dirty="0" smtClean="0">
                <a:solidFill>
                  <a:srgbClr val="444444"/>
                </a:solidFill>
                <a:latin typeface="proxima-nova"/>
              </a:rPr>
              <a:t>Costs </a:t>
            </a:r>
            <a:r>
              <a:rPr lang="en-JM" sz="2400" dirty="0">
                <a:solidFill>
                  <a:srgbClr val="444444"/>
                </a:solidFill>
                <a:latin typeface="proxima-nova"/>
              </a:rPr>
              <a:t>can then be identified against each batch number. For example materials requisitions will be coded to a batch number to ensure that the cost of materials used is charged to the correct batch.</a:t>
            </a:r>
          </a:p>
          <a:p>
            <a:r>
              <a:rPr lang="en-JM" sz="2400" dirty="0">
                <a:solidFill>
                  <a:srgbClr val="444444"/>
                </a:solidFill>
                <a:latin typeface="proxima-nova"/>
              </a:rPr>
              <a:t>When the batch is completed the unit cost of individual items in the batch is found by dividing the total batch cost by the number of items in the batch</a:t>
            </a:r>
            <a:r>
              <a:rPr lang="en-JM" sz="2400" dirty="0" smtClean="0">
                <a:solidFill>
                  <a:srgbClr val="444444"/>
                </a:solidFill>
                <a:latin typeface="proxima-nova"/>
              </a:rPr>
              <a:t>.</a:t>
            </a:r>
          </a:p>
          <a:p>
            <a:endParaRPr lang="en-JM" sz="2400" dirty="0">
              <a:solidFill>
                <a:srgbClr val="444444"/>
              </a:solidFill>
              <a:latin typeface="proxima-nova"/>
            </a:endParaRPr>
          </a:p>
          <a:p>
            <a:endParaRPr lang="en-JM" sz="2400" dirty="0">
              <a:solidFill>
                <a:srgbClr val="444444"/>
              </a:solidFill>
              <a:latin typeface="proxima-nova"/>
            </a:endParaRPr>
          </a:p>
        </p:txBody>
      </p:sp>
      <p:sp>
        <p:nvSpPr>
          <p:cNvPr id="3" name="Slide Number Placeholder 2"/>
          <p:cNvSpPr>
            <a:spLocks noGrp="1"/>
          </p:cNvSpPr>
          <p:nvPr>
            <p:ph type="sldNum" sz="quarter" idx="12"/>
          </p:nvPr>
        </p:nvSpPr>
        <p:spPr/>
        <p:txBody>
          <a:bodyPr/>
          <a:lstStyle/>
          <a:p>
            <a:fld id="{7DC1BBB0-96F0-4077-A278-0F3FB5C104D3}" type="slidenum">
              <a:rPr lang="en-US" smtClean="0"/>
              <a:pPr/>
              <a:t>20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pic>
        <p:nvPicPr>
          <p:cNvPr id="6" name="Picture 5"/>
          <p:cNvPicPr>
            <a:picLocks noChangeAspect="1"/>
          </p:cNvPicPr>
          <p:nvPr/>
        </p:nvPicPr>
        <p:blipFill>
          <a:blip r:embed="rId4"/>
          <a:stretch>
            <a:fillRect/>
          </a:stretch>
        </p:blipFill>
        <p:spPr>
          <a:xfrm>
            <a:off x="5300360" y="4419600"/>
            <a:ext cx="4581525" cy="723900"/>
          </a:xfrm>
          <a:prstGeom prst="rect">
            <a:avLst/>
          </a:prstGeom>
        </p:spPr>
      </p:pic>
    </p:spTree>
    <p:extLst>
      <p:ext uri="{BB962C8B-B14F-4D97-AF65-F5344CB8AC3E}">
        <p14:creationId xmlns:p14="http://schemas.microsoft.com/office/powerpoint/2010/main" val="22420818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BATCH COSTING </a:t>
            </a:r>
            <a:endParaRPr lang="en-US" sz="3600" dirty="0"/>
          </a:p>
        </p:txBody>
      </p:sp>
      <p:sp>
        <p:nvSpPr>
          <p:cNvPr id="5" name="Text Placeholder 4"/>
          <p:cNvSpPr>
            <a:spLocks noGrp="1"/>
          </p:cNvSpPr>
          <p:nvPr>
            <p:ph type="body" idx="1"/>
          </p:nvPr>
        </p:nvSpPr>
        <p:spPr>
          <a:xfrm>
            <a:off x="1598613" y="1905000"/>
            <a:ext cx="8762999" cy="3657600"/>
          </a:xfrm>
        </p:spPr>
        <p:txBody>
          <a:bodyPr>
            <a:noAutofit/>
          </a:bodyPr>
          <a:lstStyle/>
          <a:p>
            <a:endParaRPr lang="en-JM" sz="2400" dirty="0">
              <a:solidFill>
                <a:srgbClr val="444444"/>
              </a:solidFill>
              <a:latin typeface="proxima-nova"/>
            </a:endParaRPr>
          </a:p>
          <a:p>
            <a:r>
              <a:rPr lang="en-JM" sz="2400" dirty="0">
                <a:solidFill>
                  <a:srgbClr val="444444"/>
                </a:solidFill>
                <a:latin typeface="proxima-nova"/>
              </a:rPr>
              <a:t>Batch costing is very common in the engineering component industry, footwear and clothing manufacturing industries.</a:t>
            </a:r>
          </a:p>
          <a:p>
            <a:r>
              <a:rPr lang="en-JM" sz="2400" dirty="0">
                <a:solidFill>
                  <a:srgbClr val="444444"/>
                </a:solidFill>
                <a:latin typeface="proxima-nova"/>
              </a:rPr>
              <a:t>The selling prices of batches are calculated in the same ways as the selling prices of jobs, i.e. by adding a profit to the cost of the batch</a:t>
            </a:r>
            <a:r>
              <a:rPr lang="en-JM" sz="2400" dirty="0" smtClean="0">
                <a:solidFill>
                  <a:srgbClr val="444444"/>
                </a:solidFill>
                <a:latin typeface="proxima-nova"/>
              </a:rPr>
              <a:t>.</a:t>
            </a:r>
            <a:endParaRPr lang="en-JM" sz="2400" dirty="0">
              <a:solidFill>
                <a:srgbClr val="444444"/>
              </a:solidFill>
              <a:latin typeface="proxima-nova"/>
            </a:endParaRPr>
          </a:p>
        </p:txBody>
      </p:sp>
      <p:sp>
        <p:nvSpPr>
          <p:cNvPr id="3" name="Slide Number Placeholder 2"/>
          <p:cNvSpPr>
            <a:spLocks noGrp="1"/>
          </p:cNvSpPr>
          <p:nvPr>
            <p:ph type="sldNum" sz="quarter" idx="12"/>
          </p:nvPr>
        </p:nvSpPr>
        <p:spPr/>
        <p:txBody>
          <a:bodyPr/>
          <a:lstStyle/>
          <a:p>
            <a:fld id="{7DC1BBB0-96F0-4077-A278-0F3FB5C104D3}" type="slidenum">
              <a:rPr lang="en-US" smtClean="0"/>
              <a:pPr/>
              <a:t>21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5494628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CONTRACT COSTING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dirty="0">
                <a:latin typeface="proxima-nova"/>
              </a:rPr>
              <a:t>Contract costing, also known as terminal costing, is a variant of </a:t>
            </a:r>
            <a:r>
              <a:rPr lang="en-JM" dirty="0" smtClean="0">
                <a:latin typeface="proxima-nova"/>
              </a:rPr>
              <a:t>job costing</a:t>
            </a:r>
            <a:r>
              <a:rPr lang="en-JM" dirty="0">
                <a:latin typeface="proxima-nova"/>
              </a:rPr>
              <a:t>. Contract means a big job in which work is done at site and not</a:t>
            </a:r>
          </a:p>
          <a:p>
            <a:r>
              <a:rPr lang="en-JM" dirty="0">
                <a:latin typeface="proxima-nova"/>
              </a:rPr>
              <a:t>in factory premises. The cost of each contract is ascertained. Thus in </a:t>
            </a:r>
            <a:r>
              <a:rPr lang="en-JM" dirty="0" smtClean="0">
                <a:latin typeface="proxima-nova"/>
              </a:rPr>
              <a:t>this method </a:t>
            </a:r>
            <a:r>
              <a:rPr lang="en-JM" dirty="0">
                <a:latin typeface="proxima-nova"/>
              </a:rPr>
              <a:t>of costing, each contract is a cost unit and an account is opened</a:t>
            </a:r>
          </a:p>
          <a:p>
            <a:r>
              <a:rPr lang="en-JM" dirty="0">
                <a:latin typeface="proxima-nova"/>
              </a:rPr>
              <a:t>for each contract in the books of contractor to ascertain profit/loss </a:t>
            </a:r>
            <a:r>
              <a:rPr lang="en-JM" dirty="0" smtClean="0">
                <a:latin typeface="proxima-nova"/>
              </a:rPr>
              <a:t>thereon.</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083103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CONTRACT COSTING </a:t>
            </a:r>
            <a:endParaRPr lang="en-US" sz="3600" dirty="0"/>
          </a:p>
        </p:txBody>
      </p:sp>
      <p:sp>
        <p:nvSpPr>
          <p:cNvPr id="5" name="Text Placeholder 4"/>
          <p:cNvSpPr>
            <a:spLocks noGrp="1"/>
          </p:cNvSpPr>
          <p:nvPr>
            <p:ph type="body" idx="1"/>
          </p:nvPr>
        </p:nvSpPr>
        <p:spPr>
          <a:xfrm>
            <a:off x="1598613" y="2286000"/>
            <a:ext cx="8762999" cy="3276600"/>
          </a:xfrm>
        </p:spPr>
        <p:txBody>
          <a:bodyPr>
            <a:noAutofit/>
          </a:bodyPr>
          <a:lstStyle/>
          <a:p>
            <a:r>
              <a:rPr lang="en-JM" sz="2400" dirty="0">
                <a:latin typeface="proxima-nova"/>
              </a:rPr>
              <a:t>Contract costing usually shows the following features: .</a:t>
            </a:r>
          </a:p>
          <a:p>
            <a:r>
              <a:rPr lang="en-JM" sz="2400" dirty="0">
                <a:latin typeface="proxima-nova"/>
              </a:rPr>
              <a:t>1. Contracts are generally of large size and, therefore, a contractor usually carries out </a:t>
            </a:r>
            <a:r>
              <a:rPr lang="en-JM" sz="2400" dirty="0" smtClean="0">
                <a:latin typeface="proxima-nova"/>
              </a:rPr>
              <a:t>a small </a:t>
            </a:r>
            <a:r>
              <a:rPr lang="en-JM" sz="2400" dirty="0">
                <a:latin typeface="proxima-nova"/>
              </a:rPr>
              <a:t>number of contracts at a particular point of time.</a:t>
            </a:r>
          </a:p>
          <a:p>
            <a:r>
              <a:rPr lang="en-JM" sz="2400" dirty="0">
                <a:latin typeface="proxima-nova"/>
              </a:rPr>
              <a:t>2. A contract generally takes more than one year to complete,</a:t>
            </a:r>
          </a:p>
          <a:p>
            <a:r>
              <a:rPr lang="en-JM" sz="2400" dirty="0">
                <a:latin typeface="proxima-nova"/>
              </a:rPr>
              <a:t>3. Work on contracts is carried out at the site of contracts and not in factory premises.</a:t>
            </a:r>
          </a:p>
          <a:p>
            <a:r>
              <a:rPr lang="en-JM" sz="2400" dirty="0">
                <a:latin typeface="proxima-nova"/>
              </a:rPr>
              <a:t>4. Each contract undertaken is treated as a cost unit</a:t>
            </a:r>
            <a:r>
              <a:rPr lang="en-JM" sz="2400" dirty="0" smtClean="0">
                <a:latin typeface="proxima-nova"/>
              </a:rPr>
              <a:t>.</a:t>
            </a:r>
            <a:endParaRPr lang="en-JM" sz="2400" dirty="0">
              <a:latin typeface="proxima-nova"/>
            </a:endParaRPr>
          </a:p>
        </p:txBody>
      </p:sp>
      <p:sp>
        <p:nvSpPr>
          <p:cNvPr id="3" name="Slide Number Placeholder 2"/>
          <p:cNvSpPr>
            <a:spLocks noGrp="1"/>
          </p:cNvSpPr>
          <p:nvPr>
            <p:ph type="sldNum" sz="quarter" idx="12"/>
          </p:nvPr>
        </p:nvSpPr>
        <p:spPr/>
        <p:txBody>
          <a:bodyPr/>
          <a:lstStyle/>
          <a:p>
            <a:fld id="{7DC1BBB0-96F0-4077-A278-0F3FB5C104D3}" type="slidenum">
              <a:rPr lang="en-US" smtClean="0"/>
              <a:pPr/>
              <a:t>23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4946926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CONTRACT COSTING </a:t>
            </a:r>
            <a:endParaRPr lang="en-US" sz="3600" dirty="0"/>
          </a:p>
        </p:txBody>
      </p:sp>
      <p:sp>
        <p:nvSpPr>
          <p:cNvPr id="5" name="Text Placeholder 4"/>
          <p:cNvSpPr>
            <a:spLocks noGrp="1"/>
          </p:cNvSpPr>
          <p:nvPr>
            <p:ph type="body" idx="1"/>
          </p:nvPr>
        </p:nvSpPr>
        <p:spPr>
          <a:xfrm>
            <a:off x="1598613" y="2286000"/>
            <a:ext cx="8762999" cy="3276600"/>
          </a:xfrm>
        </p:spPr>
        <p:txBody>
          <a:bodyPr>
            <a:noAutofit/>
          </a:bodyPr>
          <a:lstStyle/>
          <a:p>
            <a:r>
              <a:rPr lang="en-JM" sz="2400" dirty="0" smtClean="0">
                <a:latin typeface="proxima-nova"/>
              </a:rPr>
              <a:t>5</a:t>
            </a:r>
            <a:r>
              <a:rPr lang="en-JM" sz="2400" dirty="0">
                <a:latin typeface="proxima-nova"/>
              </a:rPr>
              <a:t>. A separate contract account is prepared for each contract in the books of contractor </a:t>
            </a:r>
            <a:r>
              <a:rPr lang="en-JM" sz="2400" dirty="0" smtClean="0">
                <a:latin typeface="proxima-nova"/>
              </a:rPr>
              <a:t>to ascertain </a:t>
            </a:r>
            <a:r>
              <a:rPr lang="en-JM" sz="2400" dirty="0">
                <a:latin typeface="proxima-nova"/>
              </a:rPr>
              <a:t>profit or loss on each contract.</a:t>
            </a:r>
          </a:p>
          <a:p>
            <a:r>
              <a:rPr lang="en-JM" sz="2400" dirty="0">
                <a:latin typeface="proxima-nova"/>
              </a:rPr>
              <a:t>6. Most of the materials are specially purchased for each contract. These will, therefore</a:t>
            </a:r>
            <a:r>
              <a:rPr lang="en-JM" sz="2400" dirty="0" smtClean="0">
                <a:latin typeface="proxima-nova"/>
              </a:rPr>
              <a:t>, be </a:t>
            </a:r>
            <a:r>
              <a:rPr lang="en-JM" sz="2400" dirty="0">
                <a:latin typeface="proxima-nova"/>
              </a:rPr>
              <a:t>charged direct from the supplier’s invoices. Any materials drawn from the store </a:t>
            </a:r>
            <a:r>
              <a:rPr lang="en-JM" sz="2400" dirty="0" smtClean="0">
                <a:latin typeface="proxima-nova"/>
              </a:rPr>
              <a:t>are charged </a:t>
            </a:r>
            <a:r>
              <a:rPr lang="en-JM" sz="2400" dirty="0">
                <a:latin typeface="proxima-nova"/>
              </a:rPr>
              <a:t>to contract on the basis of material requisition notes.</a:t>
            </a:r>
          </a:p>
          <a:p>
            <a:r>
              <a:rPr lang="en-JM" sz="2400" dirty="0">
                <a:latin typeface="proxima-nova"/>
              </a:rPr>
              <a:t>7. Nearly all labour cost will be direct</a:t>
            </a:r>
            <a:r>
              <a:rPr lang="en-JM" sz="2400" dirty="0" smtClean="0">
                <a:latin typeface="proxima-nova"/>
              </a:rPr>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1310642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CONTRACT COSTING </a:t>
            </a:r>
            <a:endParaRPr lang="en-US" sz="3600" dirty="0"/>
          </a:p>
        </p:txBody>
      </p:sp>
      <p:sp>
        <p:nvSpPr>
          <p:cNvPr id="5" name="Text Placeholder 4"/>
          <p:cNvSpPr>
            <a:spLocks noGrp="1"/>
          </p:cNvSpPr>
          <p:nvPr>
            <p:ph type="body" idx="1"/>
          </p:nvPr>
        </p:nvSpPr>
        <p:spPr>
          <a:xfrm>
            <a:off x="1598613" y="2286000"/>
            <a:ext cx="8762999" cy="3276600"/>
          </a:xfrm>
        </p:spPr>
        <p:txBody>
          <a:bodyPr>
            <a:noAutofit/>
          </a:bodyPr>
          <a:lstStyle/>
          <a:p>
            <a:r>
              <a:rPr lang="en-JM" sz="2800" dirty="0">
                <a:latin typeface="proxima-nova"/>
              </a:rPr>
              <a:t>8. Most expenses (e.g., electricity, telephone, insurance, etc.) are also direct.</a:t>
            </a:r>
          </a:p>
          <a:p>
            <a:r>
              <a:rPr lang="en-JM" sz="2800" dirty="0">
                <a:latin typeface="proxima-nova"/>
              </a:rPr>
              <a:t>9. Specialist subcontractors may be employed for say, electrical fittings, welding </a:t>
            </a:r>
            <a:r>
              <a:rPr lang="en-JM" sz="2800" dirty="0" err="1" smtClean="0">
                <a:latin typeface="proxima-nova"/>
              </a:rPr>
              <a:t>work,glass</a:t>
            </a:r>
            <a:r>
              <a:rPr lang="en-JM" sz="2800" dirty="0" smtClean="0">
                <a:latin typeface="proxima-nova"/>
              </a:rPr>
              <a:t> </a:t>
            </a:r>
            <a:r>
              <a:rPr lang="en-JM" sz="2800" dirty="0">
                <a:latin typeface="proxima-nova"/>
              </a:rPr>
              <a:t>work, etc.</a:t>
            </a:r>
          </a:p>
          <a:p>
            <a:r>
              <a:rPr lang="en-JM" sz="2800" dirty="0">
                <a:latin typeface="proxima-nova"/>
              </a:rPr>
              <a:t>10. Plant and equipment may be purchased for the contract or may be hired for the </a:t>
            </a:r>
            <a:r>
              <a:rPr lang="en-JM" sz="2800" dirty="0" smtClean="0">
                <a:latin typeface="proxima-nova"/>
              </a:rPr>
              <a:t>duration of </a:t>
            </a:r>
            <a:r>
              <a:rPr lang="en-JM" sz="2800" dirty="0">
                <a:latin typeface="proxima-nova"/>
              </a:rPr>
              <a:t>the contract</a:t>
            </a:r>
            <a:r>
              <a:rPr lang="en-JM" sz="2800" dirty="0" smtClean="0">
                <a:latin typeface="proxima-nova"/>
              </a:rPr>
              <a:t>.</a:t>
            </a:r>
            <a:endParaRPr lang="en-JM" sz="2800" dirty="0">
              <a:latin typeface="proxima-nova"/>
            </a:endParaRPr>
          </a:p>
        </p:txBody>
      </p:sp>
      <p:sp>
        <p:nvSpPr>
          <p:cNvPr id="3" name="Slide Number Placeholder 2"/>
          <p:cNvSpPr>
            <a:spLocks noGrp="1"/>
          </p:cNvSpPr>
          <p:nvPr>
            <p:ph type="sldNum" sz="quarter" idx="12"/>
          </p:nvPr>
        </p:nvSpPr>
        <p:spPr/>
        <p:txBody>
          <a:bodyPr/>
          <a:lstStyle/>
          <a:p>
            <a:fld id="{7DC1BBB0-96F0-4077-A278-0F3FB5C104D3}" type="slidenum">
              <a:rPr lang="en-US" smtClean="0"/>
              <a:pPr/>
              <a:t>25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0443937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CONTRACT COSTING </a:t>
            </a:r>
            <a:endParaRPr lang="en-US" sz="3600" dirty="0"/>
          </a:p>
        </p:txBody>
      </p:sp>
      <p:sp>
        <p:nvSpPr>
          <p:cNvPr id="5" name="Text Placeholder 4"/>
          <p:cNvSpPr>
            <a:spLocks noGrp="1"/>
          </p:cNvSpPr>
          <p:nvPr>
            <p:ph type="body" idx="1"/>
          </p:nvPr>
        </p:nvSpPr>
        <p:spPr>
          <a:xfrm>
            <a:off x="1598613" y="2286000"/>
            <a:ext cx="8762999" cy="3276600"/>
          </a:xfrm>
        </p:spPr>
        <p:txBody>
          <a:bodyPr>
            <a:noAutofit/>
          </a:bodyPr>
          <a:lstStyle/>
          <a:p>
            <a:r>
              <a:rPr lang="en-JM" sz="2800" dirty="0" smtClean="0">
                <a:latin typeface="proxima-nova"/>
              </a:rPr>
              <a:t>11</a:t>
            </a:r>
            <a:r>
              <a:rPr lang="en-JM" sz="2800" dirty="0">
                <a:latin typeface="proxima-nova"/>
              </a:rPr>
              <a:t>. Payments by the customer (</a:t>
            </a:r>
            <a:r>
              <a:rPr lang="en-JM" sz="2800" dirty="0" err="1">
                <a:latin typeface="proxima-nova"/>
              </a:rPr>
              <a:t>contractee</a:t>
            </a:r>
            <a:r>
              <a:rPr lang="en-JM" sz="2800" dirty="0">
                <a:latin typeface="proxima-nova"/>
              </a:rPr>
              <a:t>) are made at various stages of completion of </a:t>
            </a:r>
            <a:r>
              <a:rPr lang="en-JM" sz="2800" dirty="0" smtClean="0">
                <a:latin typeface="proxima-nova"/>
              </a:rPr>
              <a:t>the contract </a:t>
            </a:r>
            <a:r>
              <a:rPr lang="en-JM" sz="2800" dirty="0">
                <a:latin typeface="proxima-nova"/>
              </a:rPr>
              <a:t>based on architect’s certificate for the completed stage. An amount, known </a:t>
            </a:r>
            <a:r>
              <a:rPr lang="en-JM" sz="2800" dirty="0" smtClean="0">
                <a:latin typeface="proxima-nova"/>
              </a:rPr>
              <a:t>as retention </a:t>
            </a:r>
            <a:r>
              <a:rPr lang="en-JM" sz="2800" dirty="0">
                <a:latin typeface="proxima-nova"/>
              </a:rPr>
              <a:t>money, is withheld by the </a:t>
            </a:r>
            <a:r>
              <a:rPr lang="en-JM" sz="2800" dirty="0" err="1">
                <a:latin typeface="proxima-nova"/>
              </a:rPr>
              <a:t>contractee</a:t>
            </a:r>
            <a:r>
              <a:rPr lang="en-JM" sz="2800" dirty="0">
                <a:latin typeface="proxima-nova"/>
              </a:rPr>
              <a:t> as per agreed terms.</a:t>
            </a:r>
          </a:p>
          <a:p>
            <a:r>
              <a:rPr lang="en-JM" sz="2800" dirty="0">
                <a:latin typeface="proxima-nova"/>
              </a:rPr>
              <a:t>12. Penalties may be incurred by the contractor for failing to complete the work within </a:t>
            </a:r>
            <a:r>
              <a:rPr lang="en-JM" sz="2800" dirty="0" smtClean="0">
                <a:latin typeface="proxima-nova"/>
              </a:rPr>
              <a:t>the agreed period</a:t>
            </a:r>
            <a:r>
              <a:rPr lang="en-JM" sz="2400" dirty="0" smtClean="0">
                <a:latin typeface="proxima-nova"/>
              </a:rPr>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8353190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APPLYING PEST </a:t>
            </a:r>
            <a:endParaRPr lang="en-US" sz="3600" dirty="0"/>
          </a:p>
        </p:txBody>
      </p:sp>
      <p:sp>
        <p:nvSpPr>
          <p:cNvPr id="5" name="Text Placeholder 4"/>
          <p:cNvSpPr>
            <a:spLocks noGrp="1"/>
          </p:cNvSpPr>
          <p:nvPr>
            <p:ph type="body" idx="1"/>
          </p:nvPr>
        </p:nvSpPr>
        <p:spPr>
          <a:xfrm>
            <a:off x="1598613" y="2133600"/>
            <a:ext cx="8762999" cy="3429000"/>
          </a:xfrm>
        </p:spPr>
        <p:txBody>
          <a:bodyPr>
            <a:normAutofit lnSpcReduction="10000"/>
          </a:bodyPr>
          <a:lstStyle/>
          <a:p>
            <a:r>
              <a:rPr lang="en-JM" dirty="0">
                <a:solidFill>
                  <a:srgbClr val="444444"/>
                </a:solidFill>
                <a:latin typeface="proxima-nova"/>
              </a:rPr>
              <a:t>PEST Analysis is a simple and widely used tool that helps you </a:t>
            </a:r>
            <a:r>
              <a:rPr lang="en-JM" dirty="0" err="1">
                <a:solidFill>
                  <a:srgbClr val="444444"/>
                </a:solidFill>
                <a:latin typeface="proxima-nova"/>
              </a:rPr>
              <a:t>analyze</a:t>
            </a:r>
            <a:r>
              <a:rPr lang="en-JM" dirty="0">
                <a:solidFill>
                  <a:srgbClr val="444444"/>
                </a:solidFill>
                <a:latin typeface="proxima-nova"/>
              </a:rPr>
              <a:t> the Political, Economic, Socio-Cultural, and Technological changes in your business environment. This helps you understand the "big picture" forces of change that you're exposed to, and, from this, take advantage of the opportunities that they present</a:t>
            </a:r>
            <a:r>
              <a:rPr lang="en-JM" dirty="0" smtClean="0">
                <a:solidFill>
                  <a:srgbClr val="444444"/>
                </a:solidFill>
                <a:latin typeface="proxima-nova"/>
              </a:rPr>
              <a:t>.</a:t>
            </a:r>
            <a:endParaRPr lang="en-JM" dirty="0">
              <a:solidFill>
                <a:srgbClr val="444444"/>
              </a:solidFill>
              <a:latin typeface="proxima-nova"/>
            </a:endParaRPr>
          </a:p>
        </p:txBody>
      </p:sp>
      <p:sp>
        <p:nvSpPr>
          <p:cNvPr id="3" name="Slide Number Placeholder 2"/>
          <p:cNvSpPr>
            <a:spLocks noGrp="1"/>
          </p:cNvSpPr>
          <p:nvPr>
            <p:ph type="sldNum" sz="quarter" idx="12"/>
          </p:nvPr>
        </p:nvSpPr>
        <p:spPr/>
        <p:txBody>
          <a:bodyPr/>
          <a:lstStyle/>
          <a:p>
            <a:fld id="{7DC1BBB0-96F0-4077-A278-0F3FB5C104D3}" type="slidenum">
              <a:rPr lang="en-US" smtClean="0"/>
              <a:pPr/>
              <a:t>27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978049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APPLYING PEST </a:t>
            </a:r>
            <a:endParaRPr lang="en-US" sz="3600" dirty="0"/>
          </a:p>
        </p:txBody>
      </p:sp>
      <p:sp>
        <p:nvSpPr>
          <p:cNvPr id="5" name="Text Placeholder 4"/>
          <p:cNvSpPr>
            <a:spLocks noGrp="1"/>
          </p:cNvSpPr>
          <p:nvPr>
            <p:ph type="body" idx="1"/>
          </p:nvPr>
        </p:nvSpPr>
        <p:spPr>
          <a:xfrm>
            <a:off x="1598613" y="2133600"/>
            <a:ext cx="8762999" cy="3429000"/>
          </a:xfrm>
        </p:spPr>
        <p:txBody>
          <a:bodyPr>
            <a:normAutofit/>
          </a:bodyPr>
          <a:lstStyle/>
          <a:p>
            <a:r>
              <a:rPr lang="en-JM" dirty="0" smtClean="0">
                <a:solidFill>
                  <a:srgbClr val="444444"/>
                </a:solidFill>
                <a:latin typeface="proxima-nova"/>
              </a:rPr>
              <a:t>In </a:t>
            </a:r>
            <a:r>
              <a:rPr lang="en-JM" dirty="0">
                <a:solidFill>
                  <a:srgbClr val="444444"/>
                </a:solidFill>
                <a:latin typeface="proxima-nova"/>
              </a:rPr>
              <a:t>this </a:t>
            </a:r>
            <a:r>
              <a:rPr lang="en-JM" dirty="0" smtClean="0">
                <a:solidFill>
                  <a:srgbClr val="444444"/>
                </a:solidFill>
                <a:latin typeface="proxima-nova"/>
              </a:rPr>
              <a:t>the </a:t>
            </a:r>
            <a:r>
              <a:rPr lang="en-JM" dirty="0">
                <a:solidFill>
                  <a:srgbClr val="444444"/>
                </a:solidFill>
                <a:latin typeface="proxima-nova"/>
              </a:rPr>
              <a:t>video, below, we'll look at how you can use PEST Analysis to understand and </a:t>
            </a:r>
            <a:r>
              <a:rPr lang="en-JM" dirty="0" smtClean="0">
                <a:solidFill>
                  <a:srgbClr val="444444"/>
                </a:solidFill>
                <a:latin typeface="proxima-nova"/>
              </a:rPr>
              <a:t>adapt </a:t>
            </a:r>
            <a:r>
              <a:rPr lang="en-JM" dirty="0">
                <a:solidFill>
                  <a:srgbClr val="444444"/>
                </a:solidFill>
                <a:latin typeface="proxima-nova"/>
              </a:rPr>
              <a:t>to your future business </a:t>
            </a:r>
            <a:r>
              <a:rPr lang="en-JM" dirty="0" smtClean="0">
                <a:solidFill>
                  <a:srgbClr val="444444"/>
                </a:solidFill>
                <a:latin typeface="proxima-nova"/>
              </a:rPr>
              <a:t>environment.</a:t>
            </a:r>
          </a:p>
          <a:p>
            <a:endParaRPr lang="en-JM" b="0" dirty="0">
              <a:solidFill>
                <a:srgbClr val="444444"/>
              </a:solidFill>
              <a:effectLst/>
              <a:latin typeface="proxima-nova"/>
            </a:endParaRPr>
          </a:p>
          <a:p>
            <a:r>
              <a:rPr lang="en-JM" dirty="0" smtClean="0">
                <a:solidFill>
                  <a:srgbClr val="444444"/>
                </a:solidFill>
                <a:latin typeface="proxima-nova"/>
              </a:rPr>
              <a:t>Video link: </a:t>
            </a:r>
            <a:r>
              <a:rPr lang="en-JM" b="1" dirty="0" smtClean="0">
                <a:solidFill>
                  <a:srgbClr val="444444"/>
                </a:solidFill>
                <a:latin typeface="proxima-nova"/>
              </a:rPr>
              <a:t>https</a:t>
            </a:r>
            <a:r>
              <a:rPr lang="en-JM" b="1" dirty="0">
                <a:solidFill>
                  <a:srgbClr val="444444"/>
                </a:solidFill>
                <a:latin typeface="proxima-nova"/>
              </a:rPr>
              <a:t>://youtu.be/UYQItP5_1AQ</a:t>
            </a:r>
            <a:endParaRPr lang="en-JM" b="1" dirty="0">
              <a:solidFill>
                <a:srgbClr val="444444"/>
              </a:solidFill>
              <a:effectLst/>
              <a:latin typeface="proxima-nova"/>
            </a:endParaRPr>
          </a:p>
        </p:txBody>
      </p:sp>
      <p:sp>
        <p:nvSpPr>
          <p:cNvPr id="3" name="Slide Number Placeholder 2"/>
          <p:cNvSpPr>
            <a:spLocks noGrp="1"/>
          </p:cNvSpPr>
          <p:nvPr>
            <p:ph type="sldNum" sz="quarter" idx="12"/>
          </p:nvPr>
        </p:nvSpPr>
        <p:spPr/>
        <p:txBody>
          <a:bodyPr/>
          <a:lstStyle/>
          <a:p>
            <a:fld id="{7DC1BBB0-96F0-4077-A278-0F3FB5C104D3}" type="slidenum">
              <a:rPr lang="en-US" smtClean="0"/>
              <a:pPr/>
              <a:t>28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855342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SWOT</a:t>
            </a:r>
            <a:endParaRPr lang="en-US" sz="3600" dirty="0"/>
          </a:p>
        </p:txBody>
      </p:sp>
      <p:sp>
        <p:nvSpPr>
          <p:cNvPr id="5" name="Text Placeholder 4"/>
          <p:cNvSpPr>
            <a:spLocks noGrp="1"/>
          </p:cNvSpPr>
          <p:nvPr>
            <p:ph type="body" idx="1"/>
          </p:nvPr>
        </p:nvSpPr>
        <p:spPr>
          <a:xfrm>
            <a:off x="1598613" y="2133600"/>
            <a:ext cx="8762999" cy="3429000"/>
          </a:xfrm>
        </p:spPr>
        <p:txBody>
          <a:bodyPr>
            <a:normAutofit/>
          </a:bodyPr>
          <a:lstStyle/>
          <a:p>
            <a:r>
              <a:rPr lang="en-JM" dirty="0">
                <a:solidFill>
                  <a:srgbClr val="444444"/>
                </a:solidFill>
                <a:latin typeface="proxima-nova"/>
              </a:rPr>
              <a:t>SWOT analysis is a framework used to evaluate a company's competitive position and to develop strategic planning. SWOT stands for strengths, weaknesses, opportunities and threats. SWOT analysis assesses internal and external factors, as well as current and future potential.</a:t>
            </a:r>
          </a:p>
          <a:p>
            <a:endParaRPr lang="en-JM" dirty="0">
              <a:solidFill>
                <a:srgbClr val="444444"/>
              </a:solidFill>
              <a:latin typeface="proxima-nova"/>
            </a:endParaRPr>
          </a:p>
        </p:txBody>
      </p:sp>
      <p:sp>
        <p:nvSpPr>
          <p:cNvPr id="3" name="Slide Number Placeholder 2"/>
          <p:cNvSpPr>
            <a:spLocks noGrp="1"/>
          </p:cNvSpPr>
          <p:nvPr>
            <p:ph type="sldNum" sz="quarter" idx="12"/>
          </p:nvPr>
        </p:nvSpPr>
        <p:spPr/>
        <p:txBody>
          <a:bodyPr/>
          <a:lstStyle/>
          <a:p>
            <a:fld id="{7DC1BBB0-96F0-4077-A278-0F3FB5C104D3}" type="slidenum">
              <a:rPr lang="en-US" smtClean="0"/>
              <a:pPr/>
              <a:t>29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2355587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1523999"/>
          </a:xfrm>
        </p:spPr>
        <p:txBody>
          <a:bodyPr>
            <a:normAutofit fontScale="90000"/>
          </a:bodyPr>
          <a:lstStyle/>
          <a:p>
            <a:r>
              <a:rPr lang="en-US" dirty="0"/>
              <a:t>UNIT 5: MANAGEMENT ACCOUNTING</a:t>
            </a:r>
            <a:br>
              <a:rPr lang="en-US" dirty="0"/>
            </a:br>
            <a:endParaRPr lang="en-US" dirty="0"/>
          </a:p>
        </p:txBody>
      </p:sp>
      <p:sp>
        <p:nvSpPr>
          <p:cNvPr id="5" name="Text Placeholder 4"/>
          <p:cNvSpPr>
            <a:spLocks noGrp="1"/>
          </p:cNvSpPr>
          <p:nvPr>
            <p:ph type="body" idx="1"/>
          </p:nvPr>
        </p:nvSpPr>
        <p:spPr>
          <a:xfrm>
            <a:off x="1598613" y="3429000"/>
            <a:ext cx="8915399" cy="1981199"/>
          </a:xfrm>
        </p:spPr>
        <p:txBody>
          <a:bodyPr>
            <a:normAutofit/>
          </a:bodyPr>
          <a:lstStyle/>
          <a:p>
            <a:r>
              <a:rPr lang="en-JM" dirty="0"/>
              <a:t>M3: Analyse the use of different planning tools and their application for preparing and forecasting budgets.</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52090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SWOT</a:t>
            </a:r>
            <a:endParaRPr lang="en-US" sz="3600" dirty="0"/>
          </a:p>
        </p:txBody>
      </p:sp>
      <p:sp>
        <p:nvSpPr>
          <p:cNvPr id="5" name="Text Placeholder 4"/>
          <p:cNvSpPr>
            <a:spLocks noGrp="1"/>
          </p:cNvSpPr>
          <p:nvPr>
            <p:ph type="body" idx="1"/>
          </p:nvPr>
        </p:nvSpPr>
        <p:spPr>
          <a:xfrm>
            <a:off x="1598613" y="2133600"/>
            <a:ext cx="8762999" cy="3429000"/>
          </a:xfrm>
        </p:spPr>
        <p:txBody>
          <a:bodyPr>
            <a:normAutofit fontScale="92500" lnSpcReduction="10000"/>
          </a:bodyPr>
          <a:lstStyle/>
          <a:p>
            <a:r>
              <a:rPr lang="en-JM" dirty="0" smtClean="0">
                <a:solidFill>
                  <a:srgbClr val="444444"/>
                </a:solidFill>
                <a:latin typeface="proxima-nova"/>
              </a:rPr>
              <a:t>A </a:t>
            </a:r>
            <a:r>
              <a:rPr lang="en-JM" dirty="0">
                <a:solidFill>
                  <a:srgbClr val="444444"/>
                </a:solidFill>
                <a:latin typeface="proxima-nova"/>
              </a:rPr>
              <a:t>SWOT analysis is designed to facilitate a realistic, fact-based, data-driven look at the strengths and weaknesses of an organization, its initiatives or an industry. The organization needs to keep the analysis accurate by avoiding pre-conceived beliefs or </a:t>
            </a:r>
            <a:r>
              <a:rPr lang="en-JM" dirty="0" err="1">
                <a:solidFill>
                  <a:srgbClr val="444444"/>
                </a:solidFill>
                <a:latin typeface="proxima-nova"/>
              </a:rPr>
              <a:t>gray</a:t>
            </a:r>
            <a:r>
              <a:rPr lang="en-JM" dirty="0">
                <a:solidFill>
                  <a:srgbClr val="444444"/>
                </a:solidFill>
                <a:latin typeface="proxima-nova"/>
              </a:rPr>
              <a:t> areas and </a:t>
            </a:r>
            <a:r>
              <a:rPr lang="en-JM" dirty="0" err="1">
                <a:solidFill>
                  <a:srgbClr val="444444"/>
                </a:solidFill>
                <a:latin typeface="proxima-nova"/>
              </a:rPr>
              <a:t>and</a:t>
            </a:r>
            <a:r>
              <a:rPr lang="en-JM" dirty="0">
                <a:solidFill>
                  <a:srgbClr val="444444"/>
                </a:solidFill>
                <a:latin typeface="proxima-nova"/>
              </a:rPr>
              <a:t> instead focusing on real-life contexts. Companies should use it as a guide and not necessarily as a </a:t>
            </a:r>
            <a:r>
              <a:rPr lang="en-JM" dirty="0" smtClean="0">
                <a:solidFill>
                  <a:srgbClr val="444444"/>
                </a:solidFill>
                <a:latin typeface="proxima-nova"/>
              </a:rPr>
              <a:t>prescription.</a:t>
            </a:r>
          </a:p>
        </p:txBody>
      </p:sp>
      <p:sp>
        <p:nvSpPr>
          <p:cNvPr id="3" name="Slide Number Placeholder 2"/>
          <p:cNvSpPr>
            <a:spLocks noGrp="1"/>
          </p:cNvSpPr>
          <p:nvPr>
            <p:ph type="sldNum" sz="quarter" idx="12"/>
          </p:nvPr>
        </p:nvSpPr>
        <p:spPr/>
        <p:txBody>
          <a:bodyPr/>
          <a:lstStyle/>
          <a:p>
            <a:fld id="{7DC1BBB0-96F0-4077-A278-0F3FB5C104D3}" type="slidenum">
              <a:rPr lang="en-US" smtClean="0"/>
              <a:pPr/>
              <a:t>30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9155271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SWOT</a:t>
            </a:r>
            <a:endParaRPr lang="en-US" sz="3600" dirty="0"/>
          </a:p>
        </p:txBody>
      </p:sp>
      <p:sp>
        <p:nvSpPr>
          <p:cNvPr id="5" name="Text Placeholder 4"/>
          <p:cNvSpPr>
            <a:spLocks noGrp="1"/>
          </p:cNvSpPr>
          <p:nvPr>
            <p:ph type="body" idx="1"/>
          </p:nvPr>
        </p:nvSpPr>
        <p:spPr>
          <a:xfrm>
            <a:off x="1598613" y="2133600"/>
            <a:ext cx="8762999" cy="3429000"/>
          </a:xfrm>
        </p:spPr>
        <p:txBody>
          <a:bodyPr>
            <a:normAutofit/>
          </a:bodyPr>
          <a:lstStyle/>
          <a:p>
            <a:r>
              <a:rPr lang="en-JM" dirty="0" smtClean="0">
                <a:solidFill>
                  <a:srgbClr val="444444"/>
                </a:solidFill>
                <a:latin typeface="proxima-nova"/>
              </a:rPr>
              <a:t>A </a:t>
            </a:r>
            <a:r>
              <a:rPr lang="en-JM" dirty="0">
                <a:solidFill>
                  <a:srgbClr val="444444"/>
                </a:solidFill>
                <a:latin typeface="proxima-nova"/>
              </a:rPr>
              <a:t>SWOT analysis is designed to facilitate a realistic, fact-based, data-driven look at the strengths and weaknesses of an organization, its initiatives or an industry. The organization needs to keep the analysis accurate by avoiding pre-conceived beliefs or </a:t>
            </a:r>
            <a:r>
              <a:rPr lang="en-JM" dirty="0" err="1">
                <a:solidFill>
                  <a:srgbClr val="444444"/>
                </a:solidFill>
                <a:latin typeface="proxima-nova"/>
              </a:rPr>
              <a:t>gray</a:t>
            </a:r>
            <a:r>
              <a:rPr lang="en-JM" dirty="0">
                <a:solidFill>
                  <a:srgbClr val="444444"/>
                </a:solidFill>
                <a:latin typeface="proxima-nova"/>
              </a:rPr>
              <a:t> areas and </a:t>
            </a:r>
            <a:r>
              <a:rPr lang="en-JM" dirty="0" err="1">
                <a:solidFill>
                  <a:srgbClr val="444444"/>
                </a:solidFill>
                <a:latin typeface="proxima-nova"/>
              </a:rPr>
              <a:t>and</a:t>
            </a:r>
            <a:r>
              <a:rPr lang="en-JM" dirty="0">
                <a:solidFill>
                  <a:srgbClr val="444444"/>
                </a:solidFill>
                <a:latin typeface="proxima-nova"/>
              </a:rPr>
              <a:t> instead focusing on real-life contexts. </a:t>
            </a:r>
            <a:endParaRPr lang="en-JM" dirty="0" smtClean="0">
              <a:solidFill>
                <a:srgbClr val="444444"/>
              </a:solidFill>
              <a:latin typeface="proxima-nova"/>
            </a:endParaRPr>
          </a:p>
        </p:txBody>
      </p:sp>
      <p:sp>
        <p:nvSpPr>
          <p:cNvPr id="3" name="Slide Number Placeholder 2"/>
          <p:cNvSpPr>
            <a:spLocks noGrp="1"/>
          </p:cNvSpPr>
          <p:nvPr>
            <p:ph type="sldNum" sz="quarter" idx="12"/>
          </p:nvPr>
        </p:nvSpPr>
        <p:spPr/>
        <p:txBody>
          <a:bodyPr/>
          <a:lstStyle/>
          <a:p>
            <a:fld id="{7DC1BBB0-96F0-4077-A278-0F3FB5C104D3}" type="slidenum">
              <a:rPr lang="en-US" smtClean="0"/>
              <a:pPr/>
              <a:t>31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2081285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SWOT</a:t>
            </a:r>
            <a:endParaRPr lang="en-US" sz="3600" dirty="0"/>
          </a:p>
        </p:txBody>
      </p:sp>
      <p:sp>
        <p:nvSpPr>
          <p:cNvPr id="5" name="Text Placeholder 4"/>
          <p:cNvSpPr>
            <a:spLocks noGrp="1"/>
          </p:cNvSpPr>
          <p:nvPr>
            <p:ph type="body" idx="1"/>
          </p:nvPr>
        </p:nvSpPr>
        <p:spPr>
          <a:xfrm>
            <a:off x="1598613" y="2133600"/>
            <a:ext cx="8762999" cy="3429000"/>
          </a:xfrm>
        </p:spPr>
        <p:txBody>
          <a:bodyPr>
            <a:normAutofit/>
          </a:bodyPr>
          <a:lstStyle/>
          <a:p>
            <a:r>
              <a:rPr lang="en-JM" dirty="0">
                <a:solidFill>
                  <a:srgbClr val="444444"/>
                </a:solidFill>
                <a:latin typeface="proxima-nova"/>
              </a:rPr>
              <a:t>In this the video, below, we'll look at how you can use </a:t>
            </a:r>
            <a:r>
              <a:rPr lang="en-JM" dirty="0" smtClean="0">
                <a:solidFill>
                  <a:srgbClr val="444444"/>
                </a:solidFill>
                <a:latin typeface="proxima-nova"/>
              </a:rPr>
              <a:t>SWOT to use in the planning process.</a:t>
            </a:r>
          </a:p>
          <a:p>
            <a:endParaRPr lang="en-JM" dirty="0" smtClean="0">
              <a:solidFill>
                <a:srgbClr val="444444"/>
              </a:solidFill>
              <a:latin typeface="proxima-nova"/>
            </a:endParaRPr>
          </a:p>
          <a:p>
            <a:r>
              <a:rPr lang="en-JM" sz="2800" i="1" dirty="0" smtClean="0">
                <a:solidFill>
                  <a:srgbClr val="444444"/>
                </a:solidFill>
                <a:latin typeface="proxima-nova"/>
              </a:rPr>
              <a:t>https://www.bing.com/videos/search?q=swot+analysis&amp;&amp;view=detail&amp;mid=595C35081EC86708D0DC595C35081EC86708D0DC&amp;&amp;FORM=VRDGAR</a:t>
            </a:r>
          </a:p>
        </p:txBody>
      </p:sp>
      <p:sp>
        <p:nvSpPr>
          <p:cNvPr id="3" name="Slide Number Placeholder 2"/>
          <p:cNvSpPr>
            <a:spLocks noGrp="1"/>
          </p:cNvSpPr>
          <p:nvPr>
            <p:ph type="sldNum" sz="quarter" idx="12"/>
          </p:nvPr>
        </p:nvSpPr>
        <p:spPr/>
        <p:txBody>
          <a:bodyPr/>
          <a:lstStyle/>
          <a:p>
            <a:fld id="{7DC1BBB0-96F0-4077-A278-0F3FB5C104D3}" type="slidenum">
              <a:rPr lang="en-US" smtClean="0"/>
              <a:pPr/>
              <a:t>32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6908736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BALANCE SCORECARD</a:t>
            </a:r>
            <a:endParaRPr lang="en-US" sz="2800" dirty="0"/>
          </a:p>
        </p:txBody>
      </p:sp>
      <p:sp>
        <p:nvSpPr>
          <p:cNvPr id="5" name="Text Placeholder 4"/>
          <p:cNvSpPr>
            <a:spLocks noGrp="1"/>
          </p:cNvSpPr>
          <p:nvPr>
            <p:ph type="body" idx="1"/>
          </p:nvPr>
        </p:nvSpPr>
        <p:spPr>
          <a:xfrm>
            <a:off x="1598613" y="2286000"/>
            <a:ext cx="8762999" cy="3276600"/>
          </a:xfrm>
        </p:spPr>
        <p:txBody>
          <a:bodyPr>
            <a:normAutofit fontScale="85000" lnSpcReduction="10000"/>
          </a:bodyPr>
          <a:lstStyle/>
          <a:p>
            <a:r>
              <a:rPr lang="en-JM" dirty="0"/>
              <a:t>The balanced scorecard (BSC) is a strategic planning and management system that organizations use to:</a:t>
            </a:r>
          </a:p>
          <a:p>
            <a:r>
              <a:rPr lang="en-JM" dirty="0"/>
              <a:t>Communicate what they are trying to </a:t>
            </a:r>
            <a:r>
              <a:rPr lang="en-JM" dirty="0" smtClean="0"/>
              <a:t>accomplish.</a:t>
            </a:r>
            <a:endParaRPr lang="en-JM" dirty="0"/>
          </a:p>
          <a:p>
            <a:r>
              <a:rPr lang="en-JM" dirty="0"/>
              <a:t>Align the day-to-day work that everyone is doing with </a:t>
            </a:r>
            <a:r>
              <a:rPr lang="en-JM" dirty="0" smtClean="0"/>
              <a:t>strategy.</a:t>
            </a:r>
            <a:endParaRPr lang="en-JM" dirty="0"/>
          </a:p>
          <a:p>
            <a:r>
              <a:rPr lang="en-JM" dirty="0"/>
              <a:t>Prioritize projects, products, and </a:t>
            </a:r>
            <a:r>
              <a:rPr lang="en-JM" dirty="0" smtClean="0"/>
              <a:t>services.</a:t>
            </a:r>
            <a:endParaRPr lang="en-JM" dirty="0"/>
          </a:p>
          <a:p>
            <a:r>
              <a:rPr lang="en-JM" dirty="0"/>
              <a:t>Measure and monitor progress towards strategic </a:t>
            </a:r>
            <a:r>
              <a:rPr lang="en-JM" dirty="0" smtClean="0"/>
              <a:t>targets.</a:t>
            </a:r>
            <a:endParaRPr lang="en-JM" dirty="0"/>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984815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BALANCE SCORECARD</a:t>
            </a:r>
            <a:endParaRPr lang="en-US" sz="2800" dirty="0"/>
          </a:p>
        </p:txBody>
      </p:sp>
      <p:sp>
        <p:nvSpPr>
          <p:cNvPr id="5" name="Text Placeholder 4"/>
          <p:cNvSpPr>
            <a:spLocks noGrp="1"/>
          </p:cNvSpPr>
          <p:nvPr>
            <p:ph type="body" idx="1"/>
          </p:nvPr>
        </p:nvSpPr>
        <p:spPr>
          <a:xfrm>
            <a:off x="1598613" y="2286000"/>
            <a:ext cx="8762999" cy="3276600"/>
          </a:xfrm>
        </p:spPr>
        <p:txBody>
          <a:bodyPr>
            <a:normAutofit fontScale="85000" lnSpcReduction="20000"/>
          </a:bodyPr>
          <a:lstStyle/>
          <a:p>
            <a:r>
              <a:rPr lang="en-JM" dirty="0" smtClean="0"/>
              <a:t>The </a:t>
            </a:r>
            <a:r>
              <a:rPr lang="en-JM" dirty="0"/>
              <a:t>system connects the dots between big picture strategy elements such as mission (our purpose), vision (what we aspire for), core values (what we believe in), strategic focus areas (themes, results and/or goals) and the more operational elements such as objectives (continuous improvement activities), measures (or key performance indicators, or KPIs, which track strategic performance), targets (our desired level of performance), and initiatives (projects that help you reach your targets</a:t>
            </a:r>
            <a:r>
              <a:rPr lang="en-JM" dirty="0" smtClean="0"/>
              <a:t>).</a:t>
            </a:r>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9051013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BALANCE SCORECARD</a:t>
            </a:r>
            <a:endParaRPr lang="en-US" sz="2800" dirty="0"/>
          </a:p>
        </p:txBody>
      </p:sp>
      <p:sp>
        <p:nvSpPr>
          <p:cNvPr id="5" name="Text Placeholder 4"/>
          <p:cNvSpPr>
            <a:spLocks noGrp="1"/>
          </p:cNvSpPr>
          <p:nvPr>
            <p:ph type="body" idx="1"/>
          </p:nvPr>
        </p:nvSpPr>
        <p:spPr>
          <a:xfrm>
            <a:off x="1598613" y="2286000"/>
            <a:ext cx="8762999" cy="3276600"/>
          </a:xfrm>
        </p:spPr>
        <p:txBody>
          <a:bodyPr>
            <a:normAutofit/>
          </a:bodyPr>
          <a:lstStyle/>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pic>
        <p:nvPicPr>
          <p:cNvPr id="6" name="Picture 5"/>
          <p:cNvPicPr>
            <a:picLocks noChangeAspect="1"/>
          </p:cNvPicPr>
          <p:nvPr/>
        </p:nvPicPr>
        <p:blipFill>
          <a:blip r:embed="rId4"/>
          <a:stretch>
            <a:fillRect/>
          </a:stretch>
        </p:blipFill>
        <p:spPr>
          <a:xfrm>
            <a:off x="1605263" y="2084173"/>
            <a:ext cx="7772399" cy="3565595"/>
          </a:xfrm>
          <a:prstGeom prst="rect">
            <a:avLst/>
          </a:prstGeom>
        </p:spPr>
      </p:pic>
    </p:spTree>
    <p:extLst>
      <p:ext uri="{BB962C8B-B14F-4D97-AF65-F5344CB8AC3E}">
        <p14:creationId xmlns:p14="http://schemas.microsoft.com/office/powerpoint/2010/main" val="25659189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PORTER FIVE FORCES</a:t>
            </a:r>
            <a:endParaRPr lang="en-US" sz="2800"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b="1" dirty="0"/>
              <a:t>Porter's Five Forces </a:t>
            </a:r>
            <a:r>
              <a:rPr lang="en-JM" b="1" dirty="0" smtClean="0"/>
              <a:t>is a </a:t>
            </a:r>
            <a:r>
              <a:rPr lang="en-JM" b="1" dirty="0"/>
              <a:t>simple framework for assessing and evaluating the competitive strength and position of a business organisation.</a:t>
            </a:r>
          </a:p>
          <a:p>
            <a:r>
              <a:rPr lang="en-JM" b="1" dirty="0" smtClean="0"/>
              <a:t>This </a:t>
            </a:r>
            <a:r>
              <a:rPr lang="en-JM" b="1" dirty="0"/>
              <a:t>theory is based on the concept that there are five forces that determine the competitive intensity and attractiveness of a market. Porter’s five forces help to identify where power lies in a business situation.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36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708468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PORTER FIVE FORCES</a:t>
            </a:r>
            <a:endParaRPr lang="en-US" sz="2800" dirty="0"/>
          </a:p>
        </p:txBody>
      </p:sp>
      <p:sp>
        <p:nvSpPr>
          <p:cNvPr id="5" name="Text Placeholder 4"/>
          <p:cNvSpPr>
            <a:spLocks noGrp="1"/>
          </p:cNvSpPr>
          <p:nvPr>
            <p:ph type="body" idx="1"/>
          </p:nvPr>
        </p:nvSpPr>
        <p:spPr>
          <a:xfrm>
            <a:off x="1598613" y="2286000"/>
            <a:ext cx="8762999" cy="3276600"/>
          </a:xfrm>
        </p:spPr>
        <p:txBody>
          <a:bodyPr>
            <a:noAutofit/>
          </a:bodyPr>
          <a:lstStyle/>
          <a:p>
            <a:r>
              <a:rPr lang="en-JM" sz="2400" b="1" dirty="0" smtClean="0"/>
              <a:t>This </a:t>
            </a:r>
            <a:r>
              <a:rPr lang="en-JM" sz="2400" b="1" dirty="0"/>
              <a:t>is useful both in understanding the strength of an organisation’s current competitive position, and the strength of a position that an organisation may look to move into.</a:t>
            </a:r>
          </a:p>
          <a:p>
            <a:r>
              <a:rPr lang="en-JM" sz="2400" b="1" dirty="0" smtClean="0"/>
              <a:t>Strategic </a:t>
            </a:r>
            <a:r>
              <a:rPr lang="en-JM" sz="2400" b="1" dirty="0"/>
              <a:t>analysts often use Porter’s five forces to understand whether new products or services are potentially profitable. </a:t>
            </a:r>
            <a:endParaRPr lang="en-JM" sz="2400"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37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5628339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PORTER FIVE FORCES</a:t>
            </a:r>
            <a:endParaRPr lang="en-US" sz="2800" dirty="0"/>
          </a:p>
        </p:txBody>
      </p:sp>
      <p:sp>
        <p:nvSpPr>
          <p:cNvPr id="5" name="Text Placeholder 4"/>
          <p:cNvSpPr>
            <a:spLocks noGrp="1"/>
          </p:cNvSpPr>
          <p:nvPr>
            <p:ph type="body" idx="1"/>
          </p:nvPr>
        </p:nvSpPr>
        <p:spPr>
          <a:xfrm>
            <a:off x="1598613" y="2286000"/>
            <a:ext cx="8762999" cy="3276600"/>
          </a:xfrm>
        </p:spPr>
        <p:txBody>
          <a:bodyPr>
            <a:noAutofit/>
          </a:bodyPr>
          <a:lstStyle/>
          <a:p>
            <a:r>
              <a:rPr lang="en-JM" sz="2400" b="1" dirty="0"/>
              <a:t>In this the video, below, we'll look at how you can use </a:t>
            </a:r>
            <a:r>
              <a:rPr lang="en-JM" sz="2400" b="1" dirty="0" smtClean="0"/>
              <a:t>PORTER FIVE FORCES can be the </a:t>
            </a:r>
            <a:r>
              <a:rPr lang="en-JM" sz="2400" b="1" dirty="0"/>
              <a:t>planning process.</a:t>
            </a:r>
          </a:p>
          <a:p>
            <a:endParaRPr lang="en-JM" sz="2400" b="1" dirty="0" smtClean="0"/>
          </a:p>
          <a:p>
            <a:endParaRPr lang="en-JM" sz="2400" b="1" dirty="0"/>
          </a:p>
          <a:p>
            <a:r>
              <a:rPr lang="en-JM" sz="2400" b="1" dirty="0"/>
              <a:t>https://www.investopedia.com/terms/p/porter.asp</a:t>
            </a:r>
            <a:endParaRPr lang="en-JM" sz="2400"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38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4700476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dirty="0"/>
              <a:t>REFERENCES</a:t>
            </a:r>
          </a:p>
        </p:txBody>
      </p:sp>
      <p:sp>
        <p:nvSpPr>
          <p:cNvPr id="5" name="Text Placeholder 4"/>
          <p:cNvSpPr>
            <a:spLocks noGrp="1"/>
          </p:cNvSpPr>
          <p:nvPr>
            <p:ph type="body" idx="1"/>
          </p:nvPr>
        </p:nvSpPr>
        <p:spPr>
          <a:xfrm>
            <a:off x="1244449" y="1905000"/>
            <a:ext cx="8991599" cy="3200400"/>
          </a:xfrm>
        </p:spPr>
        <p:txBody>
          <a:bodyPr>
            <a:normAutofit/>
          </a:bodyPr>
          <a:lstStyle/>
          <a:p>
            <a:r>
              <a:rPr lang="en-JM" sz="1600" dirty="0"/>
              <a:t>Bragg, S. and Bragg, S. (2019). Actual costing. [online] </a:t>
            </a:r>
            <a:r>
              <a:rPr lang="en-JM" sz="1600" dirty="0" err="1"/>
              <a:t>AccountingTools</a:t>
            </a:r>
            <a:r>
              <a:rPr lang="en-JM" sz="1600" dirty="0"/>
              <a:t>. Available at: https://www.accountingtools.com/articles/what-is-actual-costing.html [Accessed 8 Mar. 2019].</a:t>
            </a:r>
          </a:p>
          <a:p>
            <a:endParaRPr lang="en-JM" sz="1600" dirty="0"/>
          </a:p>
          <a:p>
            <a:r>
              <a:rPr lang="en-JM" sz="1600" dirty="0" err="1"/>
              <a:t>Caplan</a:t>
            </a:r>
            <a:r>
              <a:rPr lang="en-JM" sz="1600" dirty="0"/>
              <a:t>, Dennis, "Management Accounting Concepts and Techniques" (2006). Accounting and Law Faculty Books. 1.</a:t>
            </a:r>
          </a:p>
          <a:p>
            <a:endParaRPr lang="en-JM" sz="1600" dirty="0"/>
          </a:p>
          <a:p>
            <a:r>
              <a:rPr lang="en-JM" sz="1600" dirty="0"/>
              <a:t> Wiley.com. (2019). [online] Available at: https://www.wiley.com/college/sc/eldenburg/chap5.pdf [Accessed 8 Mar. 2019].</a:t>
            </a:r>
          </a:p>
          <a:p>
            <a:endParaRPr lang="en-JM" sz="1600" dirty="0"/>
          </a:p>
          <a:p>
            <a:r>
              <a:rPr lang="en-JM" sz="1600" dirty="0"/>
              <a:t>https://www.accaglobal.com, A. (2019). Process costing | Student Accountant magazine archive | Publications | Students | ACCA | ACCA Global. [online] Accaglobal.com. Available at: https://www.accaglobal.com/gb/en/student/exam-support-resources/fundamentals-exams-study-resources/f2/technical-articles/process-costing.html [Accessed 9 Mar. </a:t>
            </a:r>
            <a:r>
              <a:rPr lang="en-JM" sz="1600"/>
              <a:t>2019].</a:t>
            </a:r>
            <a:endParaRPr lang="en-JM" sz="1600"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458640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ACTUAL COSTING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70000" lnSpcReduction="20000"/>
          </a:bodyPr>
          <a:lstStyle/>
          <a:p>
            <a:r>
              <a:rPr lang="en-JM" b="1" dirty="0"/>
              <a:t>Actual costing is the recording of product costs based on the following factors:</a:t>
            </a:r>
          </a:p>
          <a:p>
            <a:endParaRPr lang="en-JM" b="1" dirty="0"/>
          </a:p>
          <a:p>
            <a:r>
              <a:rPr lang="en-JM" b="1" dirty="0"/>
              <a:t>Actual cost of materials</a:t>
            </a:r>
          </a:p>
          <a:p>
            <a:r>
              <a:rPr lang="en-JM" b="1" dirty="0"/>
              <a:t>Actual cost of </a:t>
            </a:r>
            <a:r>
              <a:rPr lang="en-JM" b="1" dirty="0" err="1"/>
              <a:t>labor</a:t>
            </a:r>
            <a:endParaRPr lang="en-JM" b="1" dirty="0"/>
          </a:p>
          <a:p>
            <a:r>
              <a:rPr lang="en-JM" b="1" dirty="0"/>
              <a:t>Actual overhead costs incurred, allocated using the actual quantity of the allocation base experienced during the reporting period.</a:t>
            </a:r>
          </a:p>
          <a:p>
            <a:endParaRPr lang="en-JM" b="1" dirty="0"/>
          </a:p>
          <a:p>
            <a:r>
              <a:rPr lang="en-JM" b="1" dirty="0"/>
              <a:t>Thus, the key point in an actual costing system is that it only uses actual costs incurred and allocation bases experienced; it does not incorporate any budgeted amounts or standards. </a:t>
            </a:r>
          </a:p>
          <a:p>
            <a:endParaRPr lang="en-JM" b="1" dirty="0"/>
          </a:p>
          <a:p>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265875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dirty="0"/>
              <a:t>REFERENCES</a:t>
            </a:r>
          </a:p>
        </p:txBody>
      </p:sp>
      <p:sp>
        <p:nvSpPr>
          <p:cNvPr id="5" name="Text Placeholder 4"/>
          <p:cNvSpPr>
            <a:spLocks noGrp="1"/>
          </p:cNvSpPr>
          <p:nvPr>
            <p:ph type="body" idx="1"/>
          </p:nvPr>
        </p:nvSpPr>
        <p:spPr>
          <a:xfrm>
            <a:off x="1244449" y="1905000"/>
            <a:ext cx="8991599" cy="3200400"/>
          </a:xfrm>
        </p:spPr>
        <p:txBody>
          <a:bodyPr>
            <a:normAutofit/>
          </a:bodyPr>
          <a:lstStyle/>
          <a:p>
            <a:r>
              <a:rPr lang="en-JM" sz="1600" dirty="0"/>
              <a:t>Kfknowledgebank.kaplan.co.uk. (2019). [online] Available at: http://kfknowledgebank.kaplan.co.uk/KFKB/Wiki%20Pages/Batch%20Costing.aspx [Accessed 12 Mar. 2019</a:t>
            </a:r>
            <a:r>
              <a:rPr lang="en-JM" sz="1600" dirty="0" smtClean="0"/>
              <a:t>].</a:t>
            </a:r>
          </a:p>
          <a:p>
            <a:endParaRPr lang="en-JM" sz="1600" dirty="0"/>
          </a:p>
          <a:p>
            <a:r>
              <a:rPr lang="en-JM" sz="1600" dirty="0"/>
              <a:t>Arora, M. and Mishra, R. (2016). ADVANCED COSTING AND AUDITING. 1st ed. New Delhi : Himalaya Publishing House </a:t>
            </a:r>
            <a:r>
              <a:rPr lang="en-JM" sz="1600" dirty="0" err="1"/>
              <a:t>Pvt.</a:t>
            </a:r>
            <a:r>
              <a:rPr lang="en-JM" sz="1600" dirty="0"/>
              <a:t> Ltd</a:t>
            </a:r>
            <a:r>
              <a:rPr lang="en-JM" sz="1600" dirty="0" smtClean="0"/>
              <a:t>.,</a:t>
            </a:r>
          </a:p>
          <a:p>
            <a:endParaRPr lang="en-JM" sz="1600" dirty="0"/>
          </a:p>
          <a:p>
            <a:r>
              <a:rPr lang="en-JM" sz="1600" dirty="0"/>
              <a:t>Mindtools.com. (2019). PEST </a:t>
            </a:r>
            <a:r>
              <a:rPr lang="en-JM" sz="1600" dirty="0" err="1"/>
              <a:t>AnalysisIdentifying</a:t>
            </a:r>
            <a:r>
              <a:rPr lang="en-JM" sz="1600" dirty="0"/>
              <a:t> Big Picture Opportunities and Threats. [online] Available at: https://www.mindtools.com/pages/article/newTMC_09.htm [Accessed 12 Mar. 2019</a:t>
            </a:r>
            <a:r>
              <a:rPr lang="en-JM" sz="1600" dirty="0" smtClean="0"/>
              <a:t>].</a:t>
            </a:r>
          </a:p>
          <a:p>
            <a:endParaRPr lang="en-JM" sz="1600" dirty="0"/>
          </a:p>
          <a:p>
            <a:r>
              <a:rPr lang="en-JM" sz="1600" dirty="0"/>
              <a:t>Balancedscorecard.org. (2019). What is the Balanced Scorecard?. [online] Available at: https://www.balancedscorecard.org/BSC-Basics/About-the-Balanced-Scorecard [Accessed 12 Mar. 2019].</a:t>
            </a:r>
            <a:endParaRPr lang="en-JM" sz="1600"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40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88482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dirty="0"/>
              <a:t>REFERENCES</a:t>
            </a:r>
          </a:p>
        </p:txBody>
      </p:sp>
      <p:sp>
        <p:nvSpPr>
          <p:cNvPr id="5" name="Text Placeholder 4"/>
          <p:cNvSpPr>
            <a:spLocks noGrp="1"/>
          </p:cNvSpPr>
          <p:nvPr>
            <p:ph type="body" idx="1"/>
          </p:nvPr>
        </p:nvSpPr>
        <p:spPr>
          <a:xfrm>
            <a:off x="1244449" y="1905000"/>
            <a:ext cx="8991599" cy="3200400"/>
          </a:xfrm>
        </p:spPr>
        <p:txBody>
          <a:bodyPr>
            <a:normAutofit/>
          </a:bodyPr>
          <a:lstStyle/>
          <a:p>
            <a:r>
              <a:rPr lang="en-JM" sz="1600" dirty="0"/>
              <a:t>Kfknowledgebank.kaplan.co.uk. (2019). [online] Available at: http://kfknowledgebank.kaplan.co.uk/KFKB/Wiki%20Pages/Batch%20Costing.aspx [Accessed 12 Mar. 2019</a:t>
            </a:r>
            <a:r>
              <a:rPr lang="en-JM" sz="1600" dirty="0" smtClean="0"/>
              <a:t>].</a:t>
            </a:r>
          </a:p>
          <a:p>
            <a:endParaRPr lang="en-JM" sz="1600" dirty="0"/>
          </a:p>
          <a:p>
            <a:r>
              <a:rPr lang="en-JM" sz="1600" dirty="0"/>
              <a:t>Arora, M. and Mishra, R. (2016). ADVANCED COSTING AND AUDITING. 1st ed. New Delhi : Himalaya Publishing House </a:t>
            </a:r>
            <a:r>
              <a:rPr lang="en-JM" sz="1600" dirty="0" err="1"/>
              <a:t>Pvt.</a:t>
            </a:r>
            <a:r>
              <a:rPr lang="en-JM" sz="1600" dirty="0"/>
              <a:t> Ltd</a:t>
            </a:r>
            <a:r>
              <a:rPr lang="en-JM" sz="1600" dirty="0" smtClean="0"/>
              <a:t>.,</a:t>
            </a:r>
          </a:p>
          <a:p>
            <a:endParaRPr lang="en-JM" sz="1600" dirty="0"/>
          </a:p>
          <a:p>
            <a:r>
              <a:rPr lang="en-JM" sz="1600" dirty="0"/>
              <a:t>Mindtools.com. (2019). PEST </a:t>
            </a:r>
            <a:r>
              <a:rPr lang="en-JM" sz="1600" dirty="0" err="1"/>
              <a:t>AnalysisIdentifying</a:t>
            </a:r>
            <a:r>
              <a:rPr lang="en-JM" sz="1600" dirty="0"/>
              <a:t> Big Picture Opportunities and Threats. [online] Available at: https://www.mindtools.com/pages/article/newTMC_09.htm [Accessed 12 Mar. 2019</a:t>
            </a:r>
            <a:r>
              <a:rPr lang="en-JM" sz="1600" dirty="0" smtClean="0"/>
              <a:t>].</a:t>
            </a:r>
          </a:p>
          <a:p>
            <a:endParaRPr lang="en-JM" sz="1600" dirty="0"/>
          </a:p>
          <a:p>
            <a:r>
              <a:rPr lang="en-JM" sz="1600" dirty="0"/>
              <a:t>Balancedscorecard.org. (2019). What is the Balanced Scorecard?. [online] Available at: https://www.balancedscorecard.org/BSC-Basics/About-the-Balanced-Scorecard [Accessed 12 Mar. 2019].</a:t>
            </a:r>
            <a:endParaRPr lang="en-JM" sz="1600"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41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2823275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dirty="0"/>
              <a:t>REFERENCES</a:t>
            </a:r>
          </a:p>
        </p:txBody>
      </p:sp>
      <p:sp>
        <p:nvSpPr>
          <p:cNvPr id="5" name="Text Placeholder 4"/>
          <p:cNvSpPr>
            <a:spLocks noGrp="1"/>
          </p:cNvSpPr>
          <p:nvPr>
            <p:ph type="body" idx="1"/>
          </p:nvPr>
        </p:nvSpPr>
        <p:spPr>
          <a:xfrm>
            <a:off x="1244449" y="1905000"/>
            <a:ext cx="8991599" cy="3200400"/>
          </a:xfrm>
        </p:spPr>
        <p:txBody>
          <a:bodyPr>
            <a:normAutofit/>
          </a:bodyPr>
          <a:lstStyle/>
          <a:p>
            <a:r>
              <a:rPr lang="en-JM" sz="1600" dirty="0" err="1"/>
              <a:t>Investopedia</a:t>
            </a:r>
            <a:r>
              <a:rPr lang="en-JM" sz="1600" dirty="0"/>
              <a:t>. (2019). Strength, Weakness, Opportunity, and Threat (SWOT) Analysis. [online] Available at: https://www.investopedia.com/terms/s/swot.asp [Accessed 12 Mar. 2019</a:t>
            </a:r>
            <a:r>
              <a:rPr lang="en-JM" sz="1600" dirty="0" smtClean="0"/>
              <a:t>].</a:t>
            </a:r>
          </a:p>
          <a:p>
            <a:endParaRPr lang="en-JM" sz="1600" dirty="0"/>
          </a:p>
          <a:p>
            <a:r>
              <a:rPr lang="en-JM" sz="1600" dirty="0"/>
              <a:t>CGMA. (2019). Porter’s Five Forces of Competitive Position Analysis. [online] Available at: https://www.cgma.org/resources/tools/essential-tools/porters-five-forces.html [Accessed 12 Mar. 2019].</a:t>
            </a:r>
            <a:endParaRPr lang="en-JM" sz="1600"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42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9706397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ACTUAL COSTING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77500" lnSpcReduction="20000"/>
          </a:bodyPr>
          <a:lstStyle/>
          <a:p>
            <a:r>
              <a:rPr lang="en-JM" b="1" dirty="0"/>
              <a:t>However, it can take longer to formulate a valuation for ending inventory and the cost of goods sold, since all actual costs must be compiled and allocated.</a:t>
            </a:r>
          </a:p>
          <a:p>
            <a:endParaRPr lang="en-JM" b="1" dirty="0"/>
          </a:p>
          <a:p>
            <a:r>
              <a:rPr lang="en-JM" b="1" dirty="0"/>
              <a:t>A similar costing system is normal costing, where the key difference is the use of a budgeted amount of overhead. Actual costing will result in a greater fluctuation in overhead allocations, since it is based on short-term costs that can unexpectedly spike or dip in size. Normal costing results in less fluctuation in overhead allocations, since it is based on long-term expectations for overhead costs.</a:t>
            </a:r>
          </a:p>
          <a:p>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291041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ACTUAL COSTING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92500" lnSpcReduction="20000"/>
          </a:bodyPr>
          <a:lstStyle/>
          <a:p>
            <a:endParaRPr lang="en-JM" b="1" dirty="0"/>
          </a:p>
          <a:p>
            <a:r>
              <a:rPr lang="en-JM" b="1" dirty="0"/>
              <a:t>A company having relatively stable production volumes from month to month will have few problems with actual costing. However, one that experiences continual variation in its production volumes, and especially one that regularly faces questions from its investors may be better off using normal costing, since that method offers greater stability in reported costs.</a:t>
            </a:r>
          </a:p>
          <a:p>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314264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NORMAL COSTING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Normal costing is a method of costing that is used in the derivation of cost. The components used for the normal costing to derive the cost are actual costs of material, actual costs of labour and standard overhead rate that are used for allocation purpose.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645218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NORMAL COSTING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b="1" dirty="0"/>
              <a:t>Since the normal costing makes use of standard overhead rates instead of actual overhead rates, this method is used in determining the product costs where there is no sudden increase in the costs. This method of normal costing is also generally accepted, and it is allowed to derive the cost of product using this technique under GAAP and IFRS.</a:t>
            </a:r>
          </a:p>
          <a:p>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79264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a:t>STANDARD COSTING SYSTEMS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92500" lnSpcReduction="20000"/>
          </a:bodyPr>
          <a:lstStyle/>
          <a:p>
            <a:r>
              <a:rPr lang="en-JM" b="1" dirty="0"/>
              <a:t>A standard costing system initially records the cost of production at standard. Units of inventory flow through the inventory accounts (from work-in-process to finished goods to cost of goods sold) at their per-unit standard cost. When actual costs become known, adjusting entries are made that restate each account balance from standard to actual </a:t>
            </a:r>
          </a:p>
          <a:p>
            <a:r>
              <a:rPr lang="en-JM" b="1" dirty="0"/>
              <a:t>(or to approximate such a restatement).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147873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ath 16x9">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th education presentation with Pi  (widescreen).potx" id="{DF132673-7A8C-4FB7-A35E-0123B6C0D98B}" vid="{CCAAB50D-2EF2-4925-80C2-C83131AE58AC}"/>
    </a:ext>
  </a:ext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Math education presentation with Pi  (widescreen)</Template>
  <TotalTime>1932</TotalTime>
  <Words>2491</Words>
  <Application>Microsoft Office PowerPoint</Application>
  <PresentationFormat>Custom</PresentationFormat>
  <Paragraphs>233</Paragraphs>
  <Slides>42</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Euphemia</vt:lpstr>
      <vt:lpstr>proxima-nova</vt:lpstr>
      <vt:lpstr>Wingdings</vt:lpstr>
      <vt:lpstr>Math 16x9</vt:lpstr>
      <vt:lpstr>UNIT 5: MANAGEMENT ACCOUNTING </vt:lpstr>
      <vt:lpstr>UNIT 5: MANAGEMENT ACCOUNTING </vt:lpstr>
      <vt:lpstr>UNIT 5: MANAGEMENT ACCOUNTING </vt:lpstr>
      <vt:lpstr>ACTUAL COSTING </vt:lpstr>
      <vt:lpstr>ACTUAL COSTING </vt:lpstr>
      <vt:lpstr>ACTUAL COSTING </vt:lpstr>
      <vt:lpstr>NORMAL COSTING </vt:lpstr>
      <vt:lpstr>NORMAL COSTING </vt:lpstr>
      <vt:lpstr>STANDARD COSTING SYSTEMS  </vt:lpstr>
      <vt:lpstr>STANDARD COSTING SYSTEMS  </vt:lpstr>
      <vt:lpstr>STANDARD COSTING SYSTEMS  </vt:lpstr>
      <vt:lpstr>STANDARD COSTING SYSTEMS  </vt:lpstr>
      <vt:lpstr>STANDARD COSTING SYSTEMS  </vt:lpstr>
      <vt:lpstr>JOB COSTING  </vt:lpstr>
      <vt:lpstr>JOB COSTING  </vt:lpstr>
      <vt:lpstr>JOB COSTING  </vt:lpstr>
      <vt:lpstr>PROCESS COSTING</vt:lpstr>
      <vt:lpstr>PROCESS COSTING</vt:lpstr>
      <vt:lpstr>BATCH COSTING </vt:lpstr>
      <vt:lpstr>BATCH COSTING </vt:lpstr>
      <vt:lpstr>BATCH COSTING </vt:lpstr>
      <vt:lpstr>CONTRACT COSTING </vt:lpstr>
      <vt:lpstr>CONTRACT COSTING </vt:lpstr>
      <vt:lpstr>CONTRACT COSTING </vt:lpstr>
      <vt:lpstr>CONTRACT COSTING </vt:lpstr>
      <vt:lpstr>CONTRACT COSTING </vt:lpstr>
      <vt:lpstr>APPLYING PEST </vt:lpstr>
      <vt:lpstr>APPLYING PEST </vt:lpstr>
      <vt:lpstr>SWOT</vt:lpstr>
      <vt:lpstr>SWOT</vt:lpstr>
      <vt:lpstr>SWOT</vt:lpstr>
      <vt:lpstr>SWOT</vt:lpstr>
      <vt:lpstr> BALANCE SCORECARD</vt:lpstr>
      <vt:lpstr> BALANCE SCORECARD</vt:lpstr>
      <vt:lpstr> BALANCE SCORECARD</vt:lpstr>
      <vt:lpstr> PORTER FIVE FORCES</vt:lpstr>
      <vt:lpstr> PORTER FIVE FORCES</vt:lpstr>
      <vt:lpstr> PORTER FIVE FORCES</vt:lpstr>
      <vt:lpstr>REFERENCES</vt:lpstr>
      <vt:lpstr>REFERENCES</vt:lpstr>
      <vt:lpstr>REFERENCES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MANAGEMENT ACCOUNTING</dc:title>
  <dc:creator>judith walters</dc:creator>
  <cp:lastModifiedBy>Judith Robb-Walters</cp:lastModifiedBy>
  <cp:revision>165</cp:revision>
  <cp:lastPrinted>2019-03-12T15:17:07Z</cp:lastPrinted>
  <dcterms:created xsi:type="dcterms:W3CDTF">2019-01-04T00:00:15Z</dcterms:created>
  <dcterms:modified xsi:type="dcterms:W3CDTF">2019-03-12T15:17:55Z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