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1" r:id="rId6"/>
    <p:sldId id="260" r:id="rId7"/>
    <p:sldId id="261" r:id="rId8"/>
    <p:sldId id="282" r:id="rId9"/>
    <p:sldId id="283" r:id="rId10"/>
    <p:sldId id="277" r:id="rId11"/>
    <p:sldId id="285" r:id="rId12"/>
    <p:sldId id="306" r:id="rId13"/>
    <p:sldId id="307" r:id="rId14"/>
    <p:sldId id="308" r:id="rId15"/>
    <p:sldId id="309" r:id="rId16"/>
    <p:sldId id="310" r:id="rId17"/>
    <p:sldId id="311" r:id="rId18"/>
    <p:sldId id="312" r:id="rId19"/>
    <p:sldId id="284" r:id="rId20"/>
    <p:sldId id="287" r:id="rId21"/>
    <p:sldId id="288" r:id="rId22"/>
    <p:sldId id="289" r:id="rId23"/>
    <p:sldId id="290" r:id="rId24"/>
    <p:sldId id="291" r:id="rId25"/>
    <p:sldId id="292" r:id="rId26"/>
    <p:sldId id="293" r:id="rId27"/>
    <p:sldId id="294" r:id="rId28"/>
    <p:sldId id="295" r:id="rId29"/>
    <p:sldId id="296" r:id="rId30"/>
    <p:sldId id="297" r:id="rId31"/>
    <p:sldId id="299" r:id="rId32"/>
    <p:sldId id="298" r:id="rId33"/>
    <p:sldId id="300" r:id="rId34"/>
    <p:sldId id="301" r:id="rId35"/>
    <p:sldId id="302" r:id="rId36"/>
    <p:sldId id="303" r:id="rId37"/>
    <p:sldId id="304" r:id="rId38"/>
    <p:sldId id="279" r:id="rId39"/>
    <p:sldId id="30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8" d="100"/>
          <a:sy n="48" d="100"/>
        </p:scale>
        <p:origin x="48"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1/14/2019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aviationweek.com/commercial-aviation/five-key-trends-affecting-commercial-aviation-next-20-year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965200"/>
            <a:ext cx="8676222" cy="3660019"/>
          </a:xfrm>
        </p:spPr>
        <p:txBody>
          <a:bodyPr anchor="ctr">
            <a:normAutofit/>
          </a:bodyPr>
          <a:lstStyle/>
          <a:p>
            <a:r>
              <a:rPr lang="en-US" sz="6600">
                <a:gradFill flip="none" rotWithShape="1">
                  <a:gsLst>
                    <a:gs pos="0">
                      <a:srgbClr val="FFFFFF"/>
                    </a:gs>
                    <a:gs pos="100000">
                      <a:srgbClr val="A6A6A6"/>
                    </a:gs>
                  </a:gsLst>
                  <a:lin ang="5580000" scaled="0"/>
                  <a:tileRect/>
                </a:gradFill>
              </a:rPr>
              <a:t>Unit 6</a:t>
            </a:r>
            <a:br>
              <a:rPr lang="en-US" sz="6600">
                <a:gradFill flip="none" rotWithShape="1">
                  <a:gsLst>
                    <a:gs pos="0">
                      <a:srgbClr val="FFFFFF"/>
                    </a:gs>
                    <a:gs pos="100000">
                      <a:srgbClr val="A6A6A6"/>
                    </a:gs>
                  </a:gsLst>
                  <a:lin ang="5580000" scaled="0"/>
                  <a:tileRect/>
                </a:gradFill>
              </a:rPr>
            </a:br>
            <a:r>
              <a:rPr lang="en-US" sz="6600">
                <a:gradFill flip="none" rotWithShape="1">
                  <a:gsLst>
                    <a:gs pos="0">
                      <a:srgbClr val="FFFFFF"/>
                    </a:gs>
                    <a:gs pos="100000">
                      <a:srgbClr val="A6A6A6"/>
                    </a:gs>
                  </a:gsLst>
                  <a:lin ang="5580000" scaled="0"/>
                  <a:tileRect/>
                </a:gradFill>
              </a:rPr>
              <a:t>managing aviation services</a:t>
            </a:r>
            <a:endParaRPr lang="en-JM" sz="6600">
              <a:gradFill flip="none" rotWithShape="1">
                <a:gsLst>
                  <a:gs pos="0">
                    <a:srgbClr val="FFFFFF"/>
                  </a:gs>
                  <a:gs pos="100000">
                    <a:srgbClr val="A6A6A6"/>
                  </a:gs>
                </a:gsLst>
                <a:lin ang="5580000" scaled="0"/>
                <a:tileRect/>
              </a:gradFill>
            </a:endParaRPr>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Autofit/>
          </a:bodyPr>
          <a:lstStyle/>
          <a:p>
            <a:pPr marL="0" indent="0">
              <a:buNone/>
            </a:pPr>
            <a:endParaRPr lang="en-US" sz="2500" b="1" dirty="0"/>
          </a:p>
          <a:p>
            <a:r>
              <a:rPr lang="en-US" sz="2500" dirty="0"/>
              <a:t>In recent years a growing concern for the aviation industry, the customer experience, is regarded as a key conditioning factor of future demand (Consultancy.uk, 2014). The perception of safety is in the long term interest of aviation industry demand, and while air travel is very safe, recent highly </a:t>
            </a:r>
            <a:r>
              <a:rPr lang="en-US" sz="2500" dirty="0" err="1"/>
              <a:t>publicised</a:t>
            </a:r>
            <a:r>
              <a:rPr lang="en-US" sz="2500" dirty="0"/>
              <a:t> accidents may undermined confidence. </a:t>
            </a:r>
          </a:p>
          <a:p>
            <a:r>
              <a:rPr lang="en-US" sz="2500" dirty="0"/>
              <a:t>In addition, volatility in the cost of air travel may decrease demand, especially as low-cost carriers will need to compete with disruptive technologies such as automated cars, as well as high speed maglev trains on short- to medium-haul trips. For both airports and airlines, and other stakeholders in the value chain, carefully managing the customer touchpoints will more than ever separate the wheat from the chaff.</a:t>
            </a:r>
          </a:p>
        </p:txBody>
      </p:sp>
    </p:spTree>
    <p:extLst>
      <p:ext uri="{BB962C8B-B14F-4D97-AF65-F5344CB8AC3E}">
        <p14:creationId xmlns:p14="http://schemas.microsoft.com/office/powerpoint/2010/main" val="75762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r>
              <a:rPr lang="en-JM" sz="2500" dirty="0">
                <a:effectLst/>
              </a:rPr>
              <a:t>Air travel has given all nations the freedom to travel.  It connects people, countries, and cultures, providing access to global markets.  Air travel connects developing countries to developed countries and serves as a means of inclusion for remote areas in which air travel is the only means of transportation.  The affordability of air travel makes the leisure and cultural experiences that come from traveling around the globe accessible to the majority of the world's population.  </a:t>
            </a:r>
            <a:endParaRPr lang="en-US" sz="2500" b="1" dirty="0"/>
          </a:p>
        </p:txBody>
      </p:sp>
    </p:spTree>
    <p:extLst>
      <p:ext uri="{BB962C8B-B14F-4D97-AF65-F5344CB8AC3E}">
        <p14:creationId xmlns:p14="http://schemas.microsoft.com/office/powerpoint/2010/main" val="142240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r>
              <a:rPr lang="en-JM" sz="2500" dirty="0">
                <a:effectLst/>
              </a:rPr>
              <a:t>This in turn exposes the world to tourism, which significantly improves living standards and assuages poverty in many nations.  Research composed by the IATA shows that 51% of international tourists travel by air.  In addition to tourist travel, aviation also provides the essential function of allowing the speedy delivery of medical supplies, organs for transplantation, and emergency aid relief. </a:t>
            </a:r>
            <a:endParaRPr lang="en-US" sz="2500" b="1" dirty="0"/>
          </a:p>
        </p:txBody>
      </p:sp>
    </p:spTree>
    <p:extLst>
      <p:ext uri="{BB962C8B-B14F-4D97-AF65-F5344CB8AC3E}">
        <p14:creationId xmlns:p14="http://schemas.microsoft.com/office/powerpoint/2010/main" val="28458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r>
              <a:rPr lang="en-JM" sz="2500" dirty="0">
                <a:effectLst/>
              </a:rPr>
              <a:t>The extensive global travel also stimulates economies around the world.  Air transport’s astronomical impact on tourism creates 34.5 million direct and indirect jobs.  In addition to this, the industry supports 56.6 million jobs globally.  The international food and hospitality industries are substantially impacted by the level of tourism in an area. </a:t>
            </a:r>
            <a:endParaRPr lang="en-US" sz="2500" b="1" dirty="0"/>
          </a:p>
        </p:txBody>
      </p:sp>
    </p:spTree>
    <p:extLst>
      <p:ext uri="{BB962C8B-B14F-4D97-AF65-F5344CB8AC3E}">
        <p14:creationId xmlns:p14="http://schemas.microsoft.com/office/powerpoint/2010/main" val="138878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r>
              <a:rPr lang="en-JM" sz="2500" dirty="0">
                <a:effectLst/>
              </a:rPr>
              <a:t>The airline industry also uses its businesses to give back to the global community through the support of charitable organizations.  Every major airline has contributed substantial quantities of capital to charities and philanthropic opportunities annually.  The major carriers usually facilitate local charities in their hub cities as well as national organizations. </a:t>
            </a:r>
            <a:endParaRPr lang="en-US" sz="2500" b="1" dirty="0"/>
          </a:p>
        </p:txBody>
      </p:sp>
    </p:spTree>
    <p:extLst>
      <p:ext uri="{BB962C8B-B14F-4D97-AF65-F5344CB8AC3E}">
        <p14:creationId xmlns:p14="http://schemas.microsoft.com/office/powerpoint/2010/main" val="102592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r>
              <a:rPr lang="en-JM" sz="2500" dirty="0">
                <a:effectLst/>
              </a:rPr>
              <a:t> In addition to this, most airlines that have a miles incentive plan allow these miles to be donated to charities for free travel.  Many have also served as a source of aid during times of emergency.  Examples of the charities supported by some the various airlines are:</a:t>
            </a:r>
            <a:endParaRPr lang="en-US" sz="2500" b="1" dirty="0"/>
          </a:p>
        </p:txBody>
      </p:sp>
    </p:spTree>
    <p:extLst>
      <p:ext uri="{BB962C8B-B14F-4D97-AF65-F5344CB8AC3E}">
        <p14:creationId xmlns:p14="http://schemas.microsoft.com/office/powerpoint/2010/main" val="240945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r>
              <a:rPr lang="en-JM" sz="2500" dirty="0">
                <a:effectLst/>
              </a:rPr>
              <a:t> Delta Airlines: Delta Force for Global Good promotes community involvement and various environmental causes.  They also provide corporate sponsorship for organizations like the American Cancer Society and St. Jude’s Children’s Hospital. </a:t>
            </a:r>
          </a:p>
          <a:p>
            <a:r>
              <a:rPr lang="en-JM" sz="2500" dirty="0">
                <a:effectLst/>
              </a:rPr>
              <a:t>American Airlines: This carrier promotes the involvement of its employees in charitable organizations.  AA also provides corporate sponsorship for programs like UNICEF's Change for Good and the Susan G. </a:t>
            </a:r>
            <a:r>
              <a:rPr lang="en-JM" sz="2500" dirty="0" err="1">
                <a:effectLst/>
              </a:rPr>
              <a:t>Komen</a:t>
            </a:r>
            <a:r>
              <a:rPr lang="en-JM" sz="2500" dirty="0">
                <a:effectLst/>
              </a:rPr>
              <a:t> Race for the Cure.</a:t>
            </a:r>
            <a:endParaRPr lang="en-US" sz="2500" b="1" dirty="0"/>
          </a:p>
        </p:txBody>
      </p:sp>
    </p:spTree>
    <p:extLst>
      <p:ext uri="{BB962C8B-B14F-4D97-AF65-F5344CB8AC3E}">
        <p14:creationId xmlns:p14="http://schemas.microsoft.com/office/powerpoint/2010/main" val="383469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79604" y="2363743"/>
            <a:ext cx="11029615" cy="4300764"/>
          </a:xfrm>
        </p:spPr>
        <p:txBody>
          <a:bodyPr>
            <a:normAutofit/>
          </a:bodyPr>
          <a:lstStyle/>
          <a:p>
            <a:r>
              <a:rPr lang="en-JM" sz="2500" dirty="0">
                <a:effectLst/>
              </a:rPr>
              <a:t> Continental Airlines: Continental provides customers with the opportunity to donate miles to programs like March of Dimes, the American Red Cross, and the Make-A-Wish foundation.  They also offer corporate sponsorship to organizations like the Make-A-Wish Foundation and the Big Brothers/Big Sisters program. </a:t>
            </a:r>
          </a:p>
          <a:p>
            <a:endParaRPr lang="en-JM" sz="2500" dirty="0">
              <a:effectLst/>
            </a:endParaRPr>
          </a:p>
          <a:p>
            <a:r>
              <a:rPr lang="en-JM" sz="2500" dirty="0">
                <a:effectLst/>
              </a:rPr>
              <a:t>Southwest Airlines: Southwest donates flights to patients and families that are traveling for medical treatment via the Medical Transportation Grant Program and provides corporate sponsorship for the Ronald McDonald House.</a:t>
            </a:r>
          </a:p>
          <a:p>
            <a:endParaRPr lang="en-JM" sz="2500" dirty="0">
              <a:effectLst/>
            </a:endParaRPr>
          </a:p>
        </p:txBody>
      </p:sp>
    </p:spTree>
    <p:extLst>
      <p:ext uri="{BB962C8B-B14F-4D97-AF65-F5344CB8AC3E}">
        <p14:creationId xmlns:p14="http://schemas.microsoft.com/office/powerpoint/2010/main" val="3465382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social</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79604" y="2363743"/>
            <a:ext cx="11029615" cy="4300764"/>
          </a:xfrm>
        </p:spPr>
        <p:txBody>
          <a:bodyPr>
            <a:normAutofit/>
          </a:bodyPr>
          <a:lstStyle/>
          <a:p>
            <a:r>
              <a:rPr lang="en-JM" sz="2500" dirty="0">
                <a:effectLst/>
              </a:rPr>
              <a:t> Flying possesses the ability to negatively impact the health of passengers.  Flying across time zones can confuse your body clock, resulting in jet lag.  A passenger can also suffer from travel fatigue, which is caused by the stress from traveling and the sleep deprivation that a passenger incurs.  This has the ability to reduce judgment and decision-making by 50%, communication by 30%, memory by 20%, and attention by 75%.</a:t>
            </a:r>
          </a:p>
        </p:txBody>
      </p:sp>
    </p:spTree>
    <p:extLst>
      <p:ext uri="{BB962C8B-B14F-4D97-AF65-F5344CB8AC3E}">
        <p14:creationId xmlns:p14="http://schemas.microsoft.com/office/powerpoint/2010/main" val="385713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technology</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pPr marL="0" indent="0">
              <a:buNone/>
            </a:pPr>
            <a:endParaRPr lang="en-US" sz="2500" dirty="0"/>
          </a:p>
          <a:p>
            <a:r>
              <a:rPr lang="en-US" sz="2500" dirty="0"/>
              <a:t>Development in technology is expected to affect demand on the aviation industry in a number of ways: developing fuel efficient and light planes will boost efficiency and decrease dependence on commodity price fluctuations; advanced security screening may reduce transit costs and queue burdens on passengers; communication advances may create different incentives to travel, with on board internet making business trips more productive (Consultancy.uk, 2014).</a:t>
            </a:r>
          </a:p>
        </p:txBody>
      </p:sp>
    </p:spTree>
    <p:extLst>
      <p:ext uri="{BB962C8B-B14F-4D97-AF65-F5344CB8AC3E}">
        <p14:creationId xmlns:p14="http://schemas.microsoft.com/office/powerpoint/2010/main" val="174698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A2E3A-88DD-4B27-909A-4031901CC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76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1" y="643468"/>
            <a:ext cx="7631929" cy="3650784"/>
          </a:xfrm>
        </p:spPr>
        <p:txBody>
          <a:bodyPr vert="horz" lIns="91440" tIns="45720" rIns="91440" bIns="45720" rtlCol="0" anchor="b">
            <a:normAutofit/>
          </a:bodyPr>
          <a:lstStyle/>
          <a:p>
            <a:r>
              <a:rPr lang="en-US" sz="6600">
                <a:gradFill flip="none" rotWithShape="1">
                  <a:gsLst>
                    <a:gs pos="0">
                      <a:srgbClr val="FFFFFF"/>
                    </a:gs>
                    <a:gs pos="100000">
                      <a:srgbClr val="A6A6A6"/>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Learning outcome 1</a:t>
            </a:r>
          </a:p>
        </p:txBody>
      </p:sp>
      <p:sp>
        <p:nvSpPr>
          <p:cNvPr id="10" name="Rectangle 9">
            <a:extLst>
              <a:ext uri="{FF2B5EF4-FFF2-40B4-BE49-F238E27FC236}">
                <a16:creationId xmlns:a16="http://schemas.microsoft.com/office/drawing/2014/main" id="{22FC9FC5-AE70-47F7-97E7-DD8418F0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807"/>
            <a:ext cx="12192000" cy="2292194"/>
          </a:xfrm>
          <a:prstGeom prst="rect">
            <a:avLst/>
          </a:prstGeom>
          <a:solidFill>
            <a:srgbClr val="363D46"/>
          </a:solidFill>
          <a:ln>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2" y="4824976"/>
            <a:ext cx="7631928" cy="1356367"/>
          </a:xfrm>
        </p:spPr>
        <p:txBody>
          <a:bodyPr vert="horz" lIns="91440" tIns="45720" rIns="91440" bIns="45720" rtlCol="0" anchor="t">
            <a:normAutofit/>
          </a:bodyPr>
          <a:lstStyle/>
          <a:p>
            <a:pPr marL="0" indent="0">
              <a:buClr>
                <a:schemeClr val="tx1"/>
              </a:buClr>
              <a:buNone/>
            </a:pPr>
            <a:r>
              <a:rPr lang="en-US" sz="3200">
                <a:gradFill flip="none" rotWithShape="1">
                  <a:gsLst>
                    <a:gs pos="0">
                      <a:srgbClr val="FFFFFF"/>
                    </a:gs>
                    <a:gs pos="100000">
                      <a:srgbClr val="BFBFBF"/>
                    </a:gs>
                  </a:gsLst>
                  <a:lin ang="5400000" scaled="0"/>
                  <a:tileRect/>
                </a:gradFill>
              </a:rPr>
              <a:t>Explore the key milestones and issues in the development of the aviation industry</a:t>
            </a:r>
          </a:p>
        </p:txBody>
      </p:sp>
      <p:cxnSp>
        <p:nvCxnSpPr>
          <p:cNvPr id="12" name="Straight Connector 11">
            <a:extLst>
              <a:ext uri="{FF2B5EF4-FFF2-40B4-BE49-F238E27FC236}">
                <a16:creationId xmlns:a16="http://schemas.microsoft.com/office/drawing/2014/main" id="{BB6211A9-0224-42CE-8B84-2223FD5FA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5807"/>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a:xfrm>
            <a:off x="1141413" y="609600"/>
            <a:ext cx="9905998" cy="1258957"/>
          </a:xfrm>
        </p:spPr>
        <p:txBody>
          <a:bodyPr>
            <a:normAutofit/>
          </a:bodyPr>
          <a:lstStyle/>
          <a:p>
            <a:pPr algn="ctr"/>
            <a:r>
              <a:rPr lang="en-US" sz="4400" b="1" dirty="0"/>
              <a:t>economics</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1709530"/>
            <a:ext cx="11029615" cy="5148470"/>
          </a:xfrm>
        </p:spPr>
        <p:txBody>
          <a:bodyPr>
            <a:noAutofit/>
          </a:bodyPr>
          <a:lstStyle/>
          <a:p>
            <a:r>
              <a:rPr lang="en-US" sz="2500" dirty="0"/>
              <a:t>Several key aspects will according to the authors influence future demand on aviation and affect business models (Consultancy.uk, 2014). Changing demographics, both in mature as well as emerging markets, and </a:t>
            </a:r>
            <a:r>
              <a:rPr lang="en-US" sz="2500" dirty="0" err="1"/>
              <a:t>urbanisation</a:t>
            </a:r>
            <a:r>
              <a:rPr lang="en-US" sz="2500" dirty="0"/>
              <a:t> will change passenger demand across the globe, while the rising middle class in developing states will create greater potential for expenditure of disposable income on flights. </a:t>
            </a:r>
          </a:p>
          <a:p>
            <a:r>
              <a:rPr lang="en-US" sz="2500" dirty="0"/>
              <a:t>As a result of changing ‘supply chains’ in the business landscape international demand from business travelers will increasingly shift to new hubs, and will force airlines and airports to re-</a:t>
            </a:r>
            <a:r>
              <a:rPr lang="en-US" sz="2500" dirty="0" err="1"/>
              <a:t>optimise</a:t>
            </a:r>
            <a:r>
              <a:rPr lang="en-US" sz="2500" dirty="0"/>
              <a:t> their long term strategy. Changing and uncertain commodity prices is another area which business models need to account.</a:t>
            </a:r>
          </a:p>
        </p:txBody>
      </p:sp>
    </p:spTree>
    <p:extLst>
      <p:ext uri="{BB962C8B-B14F-4D97-AF65-F5344CB8AC3E}">
        <p14:creationId xmlns:p14="http://schemas.microsoft.com/office/powerpoint/2010/main" val="291493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environment</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pPr marL="0" indent="0">
              <a:buNone/>
            </a:pPr>
            <a:r>
              <a:rPr lang="en-US" sz="2500" dirty="0"/>
              <a:t> </a:t>
            </a:r>
          </a:p>
          <a:p>
            <a:r>
              <a:rPr lang="en-US" sz="2500" dirty="0"/>
              <a:t>Pressures on sustainability will continue to grow, and in the light of uncertainty the speed with which business models will need to change will be dependent on contextual factors (Consultancy.uk, 2014). The European Union has for instance already included aviation in the emissions trading scheme which affects the overall costs of aviation. Uncertainties about the way Asian economies will deal with environmental issues, may if environmental protection policies are introduce, create barriers to growth.</a:t>
            </a:r>
          </a:p>
        </p:txBody>
      </p:sp>
    </p:spTree>
    <p:extLst>
      <p:ext uri="{BB962C8B-B14F-4D97-AF65-F5344CB8AC3E}">
        <p14:creationId xmlns:p14="http://schemas.microsoft.com/office/powerpoint/2010/main" val="165124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pPr marL="0" indent="0">
              <a:buNone/>
            </a:pPr>
            <a:endParaRPr lang="en-US" sz="2500" b="1" dirty="0"/>
          </a:p>
          <a:p>
            <a:r>
              <a:rPr lang="en-US" sz="2500" dirty="0"/>
              <a:t>The way government interacts with the aviation industry may create uncertainties, with less </a:t>
            </a:r>
            <a:r>
              <a:rPr lang="en-US" sz="2500" dirty="0" err="1"/>
              <a:t>subsidised</a:t>
            </a:r>
            <a:r>
              <a:rPr lang="en-US" sz="2500" dirty="0"/>
              <a:t> growth for airports and other aviation infrastructure prominent examples (Consultancy.uk, 2014). Tax uncertainty on the airlines, as governments look to create incentives to reduce environmental impacts, may affect the growth potential for regional or global airline industries; changes in the rules surrounding airspace may become more open or more constrained, conditioned by geo-political changes.</a:t>
            </a:r>
          </a:p>
        </p:txBody>
      </p:sp>
    </p:spTree>
    <p:extLst>
      <p:ext uri="{BB962C8B-B14F-4D97-AF65-F5344CB8AC3E}">
        <p14:creationId xmlns:p14="http://schemas.microsoft.com/office/powerpoint/2010/main" val="192434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t>Until 1978, the U.S. government, through the Civil Aeronautics Board (CAB), regulated many areas of commercial aviation such as fares, routes, and schedules. The Airline Deregulation Act of 1978, however, removed many of these controls, thus changing the face of civil aviation in the United States. After deregulation, unfettered free competition ushered in a new era in passenger air travel.</a:t>
            </a:r>
            <a:endParaRPr lang="en-US" sz="2500" dirty="0"/>
          </a:p>
        </p:txBody>
      </p:sp>
    </p:spTree>
    <p:extLst>
      <p:ext uri="{BB962C8B-B14F-4D97-AF65-F5344CB8AC3E}">
        <p14:creationId xmlns:p14="http://schemas.microsoft.com/office/powerpoint/2010/main" val="241267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t>The CAB  had three main functions: to award routes to airlines, to limit the entry of air carriers into new markets, and to regulate fares for passengers. Much of the established practices of commercial passenger travel within the United States, however, went back even farther, to the policies of Walter Folger Brown, the U.S. postmaster general in the 1920s and early 1930s in the administration of President Herbert Hoover (Siddiqi, </a:t>
            </a:r>
            <a:r>
              <a:rPr lang="en-JM" sz="2500" dirty="0" err="1"/>
              <a:t>n.d</a:t>
            </a:r>
            <a:r>
              <a:rPr lang="en-JM" sz="2500" dirty="0"/>
              <a:t>). </a:t>
            </a:r>
            <a:endParaRPr lang="en-US" sz="2500" dirty="0"/>
          </a:p>
        </p:txBody>
      </p:sp>
    </p:spTree>
    <p:extLst>
      <p:ext uri="{BB962C8B-B14F-4D97-AF65-F5344CB8AC3E}">
        <p14:creationId xmlns:p14="http://schemas.microsoft.com/office/powerpoint/2010/main" val="421678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t>Walter Folger Brown had changed the mail payments system to encourage the manufacture of passenger aircraft instead of mail-carrying aircraft. His influence was crucial in awarding contracts so as to create four major domestic airlines: United, American, Eastern, and Transcontinental and Western Air (TWA). Similarly, Brown had also helped give Pan American a monopoly on international routes.</a:t>
            </a:r>
            <a:endParaRPr lang="en-US" sz="2500" dirty="0"/>
          </a:p>
        </p:txBody>
      </p:sp>
    </p:spTree>
    <p:extLst>
      <p:ext uri="{BB962C8B-B14F-4D97-AF65-F5344CB8AC3E}">
        <p14:creationId xmlns:p14="http://schemas.microsoft.com/office/powerpoint/2010/main" val="199826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Among the CAB's functions, Siddiqi (</a:t>
            </a:r>
            <a:r>
              <a:rPr lang="en-JM" sz="2500" dirty="0" err="1">
                <a:effectLst/>
              </a:rPr>
              <a:t>n.D</a:t>
            </a:r>
            <a:r>
              <a:rPr lang="en-JM" sz="2500" dirty="0">
                <a:effectLst/>
              </a:rPr>
              <a:t>) identified that one of the most important was to pick airlines from the available pool for a particular route rather than let the market decide which airline should fly that route. Established carriers already serving a route would usually evaluate new applicants and often found that the applicant lacked some requirement for flying an already-covered route.</a:t>
            </a:r>
            <a:endParaRPr lang="en-US" sz="2500" dirty="0"/>
          </a:p>
        </p:txBody>
      </p:sp>
    </p:spTree>
    <p:extLst>
      <p:ext uri="{BB962C8B-B14F-4D97-AF65-F5344CB8AC3E}">
        <p14:creationId xmlns:p14="http://schemas.microsoft.com/office/powerpoint/2010/main" val="70461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Thus, new entrants into the business were at a great disadvantage and were often shut out of key routes since the established airlines did not want new competition. Fare-setting also involved a similarly long process. In the airline industry, there was a general level of discontent about the laws that regulated civil aviation. </a:t>
            </a:r>
          </a:p>
          <a:p>
            <a:r>
              <a:rPr lang="en-JM" sz="2500" dirty="0">
                <a:effectLst/>
              </a:rPr>
              <a:t>Furthermore, discussions in Congress highlighted the fact that fares for routes within states were often much lower than fares between states, even if the actual routes were the exact same distance. This was partly because national routes were regulated to a much stricter degree then flights within states.</a:t>
            </a:r>
            <a:endParaRPr lang="en-US" sz="2500" dirty="0"/>
          </a:p>
        </p:txBody>
      </p:sp>
    </p:spTree>
    <p:extLst>
      <p:ext uri="{BB962C8B-B14F-4D97-AF65-F5344CB8AC3E}">
        <p14:creationId xmlns:p14="http://schemas.microsoft.com/office/powerpoint/2010/main" val="1993938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The push to deregulate, or at least to reform the existing laws governing passenger carriers, was accelerated by President Jimmy Carter, who appointed economist and former professor Alfred Kahn, a vocal supporter of deregulation, to head the CAB. A second force to deregulate emerged from abroad. In 1977, Freddie Laker, a British entrepreneur who owned Laker Airways, created the Skytrain service, which offered extraordinarily cheap fares for transatlantic flights. </a:t>
            </a:r>
            <a:endParaRPr lang="en-US" sz="2500" dirty="0"/>
          </a:p>
        </p:txBody>
      </p:sp>
    </p:spTree>
    <p:extLst>
      <p:ext uri="{BB962C8B-B14F-4D97-AF65-F5344CB8AC3E}">
        <p14:creationId xmlns:p14="http://schemas.microsoft.com/office/powerpoint/2010/main" val="400569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Laker's offerings coincided with a boom in low-cost domestic flights as the CAB eased some limitations on charter flights, i.e., flights offered by companies that do not actually own planes but leased them from the major airlines. The big air carriers responded by proposing their own lower fares. For example, American Airlines, the country's second largest airline, obtained CAB approval for “</a:t>
            </a:r>
            <a:r>
              <a:rPr lang="en-JM" sz="2500" dirty="0" err="1">
                <a:effectLst/>
              </a:rPr>
              <a:t>SuperSaver</a:t>
            </a:r>
            <a:r>
              <a:rPr lang="en-JM" sz="2500" dirty="0">
                <a:effectLst/>
              </a:rPr>
              <a:t>” tickets.</a:t>
            </a:r>
            <a:endParaRPr lang="en-US" sz="2500" dirty="0"/>
          </a:p>
        </p:txBody>
      </p:sp>
    </p:spTree>
    <p:extLst>
      <p:ext uri="{BB962C8B-B14F-4D97-AF65-F5344CB8AC3E}">
        <p14:creationId xmlns:p14="http://schemas.microsoft.com/office/powerpoint/2010/main" val="337533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43467"/>
            <a:ext cx="7696199" cy="1079989"/>
          </a:xfrm>
        </p:spPr>
        <p:txBody>
          <a:bodyPr>
            <a:normAutofit/>
          </a:bodyPr>
          <a:lstStyle/>
          <a:p>
            <a:r>
              <a:rPr lang="en-US" sz="3600"/>
              <a:t>p1</a:t>
            </a:r>
            <a:endParaRPr lang="en-JM" sz="3600"/>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374795"/>
            <a:ext cx="7696199" cy="3416406"/>
          </a:xfrm>
        </p:spPr>
        <p:txBody>
          <a:bodyPr>
            <a:normAutofit/>
          </a:bodyPr>
          <a:lstStyle/>
          <a:p>
            <a:r>
              <a:rPr lang="en-JM"/>
              <a:t>Explore the key developments and milestones in commercial aviation since the end of WW2 and the social, political and technological factors that have influenced these developments</a:t>
            </a:r>
          </a:p>
        </p:txBody>
      </p: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All of these events proved to be </a:t>
            </a:r>
            <a:r>
              <a:rPr lang="en-JM" sz="2500" dirty="0" err="1">
                <a:effectLst/>
              </a:rPr>
              <a:t>favorable</a:t>
            </a:r>
            <a:r>
              <a:rPr lang="en-JM" sz="2500" dirty="0">
                <a:effectLst/>
              </a:rPr>
              <a:t> for large-scale deregulation. In November 1977, Congress formally deregulated air cargo. In late 1978, Congress passed the Airline Deregulation Act of 1978, legislation that had been principally authored by Senators Edward Kennedy and Howard Cannon. There was stiff opposition to the bill—from the major airlines who feared free competition, from </a:t>
            </a:r>
            <a:r>
              <a:rPr lang="en-JM" sz="2500" dirty="0" err="1">
                <a:effectLst/>
              </a:rPr>
              <a:t>labor</a:t>
            </a:r>
            <a:r>
              <a:rPr lang="en-JM" sz="2500" dirty="0">
                <a:effectLst/>
              </a:rPr>
              <a:t> unions who feared </a:t>
            </a:r>
            <a:r>
              <a:rPr lang="en-JM" sz="2500" dirty="0" err="1">
                <a:effectLst/>
              </a:rPr>
              <a:t>nonunion</a:t>
            </a:r>
            <a:r>
              <a:rPr lang="en-JM" sz="2500" dirty="0">
                <a:effectLst/>
              </a:rPr>
              <a:t> employees, and from safety advocates who feared that safety would be sacrificed. </a:t>
            </a:r>
            <a:endParaRPr lang="en-US" sz="2500" dirty="0"/>
          </a:p>
        </p:txBody>
      </p:sp>
    </p:spTree>
    <p:extLst>
      <p:ext uri="{BB962C8B-B14F-4D97-AF65-F5344CB8AC3E}">
        <p14:creationId xmlns:p14="http://schemas.microsoft.com/office/powerpoint/2010/main" val="402937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Public support was, however, strong enough to pass the Act. The Act appeased the major airlines by offering generous subsidies and it pleased workers by offering high unemployment benefits if they lost their jobs as a result. The most important effect of the Act, whose laws were slowly phased in, was on the passenger market. For the first time in 40 years, airlines could enter the market or (from 1981) expand their routes as they saw fit. Airlines (from 1982) also had full freedom to set their fares. In 1984, the CAB was finally abolished since its primary duty, that of regulating the airline industry, was no longer necessary.</a:t>
            </a:r>
            <a:endParaRPr lang="en-US" sz="2500" dirty="0"/>
          </a:p>
        </p:txBody>
      </p:sp>
    </p:spTree>
    <p:extLst>
      <p:ext uri="{BB962C8B-B14F-4D97-AF65-F5344CB8AC3E}">
        <p14:creationId xmlns:p14="http://schemas.microsoft.com/office/powerpoint/2010/main" val="3726647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What effect did deregulation have in the short term? First, many airlines abandoned less profitable routes that took passengers to smaller cities. For example, until 1978, United Airlines had flown to Bakersfield, California, a booming oil town of 225,000 people. With deregulation, United pulled out of Bakersfield, depriving the city of any flights to bigger cities such as San Francisco or Las Vegas. A second and related effect was the growth of “hub-and-spoke” routes. </a:t>
            </a:r>
            <a:endParaRPr lang="en-US" sz="2500" dirty="0"/>
          </a:p>
        </p:txBody>
      </p:sp>
    </p:spTree>
    <p:extLst>
      <p:ext uri="{BB962C8B-B14F-4D97-AF65-F5344CB8AC3E}">
        <p14:creationId xmlns:p14="http://schemas.microsoft.com/office/powerpoint/2010/main" val="362996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The major airlines “adopted” key cities as </a:t>
            </a:r>
            <a:r>
              <a:rPr lang="en-JM" sz="2500" dirty="0" err="1">
                <a:effectLst/>
              </a:rPr>
              <a:t>centers</a:t>
            </a:r>
            <a:r>
              <a:rPr lang="en-JM" sz="2500" dirty="0">
                <a:effectLst/>
              </a:rPr>
              <a:t> for their operations; these key cities served as stops for most flights, even if they were not on a direct route between two other end points. Delta Air Lines had a major hub at Atlanta while Eastern ran its hub operations from Miami. Both airlines ran many daily roundtrip flights from their hubs, thus keeping planes in the air for more hours each day and filling more seats. For example, the number of daily nonstop flights between New York and West Palm Beach, Florida, jumped from five to 23. </a:t>
            </a:r>
            <a:endParaRPr lang="en-US" sz="2500" dirty="0"/>
          </a:p>
        </p:txBody>
      </p:sp>
    </p:spTree>
    <p:extLst>
      <p:ext uri="{BB962C8B-B14F-4D97-AF65-F5344CB8AC3E}">
        <p14:creationId xmlns:p14="http://schemas.microsoft.com/office/powerpoint/2010/main" val="1822858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Third, deregulation allowed new start-up airlines to enter the market without having to agree to the demands of the larger established airlines. One of these was People's Express, founded by Donald Burr, a shrewd entrepreneur who introduced unconventional methods of management such as low salaries, fewer managers, employees who could perform multiple jobs, and equitable stock ownership by all employees. Burr ran an extremely tight operation where passengers had to pay for meals on planes and were charged for checked-in baggage.  </a:t>
            </a:r>
            <a:endParaRPr lang="en-US" sz="2500" dirty="0"/>
          </a:p>
        </p:txBody>
      </p:sp>
    </p:spTree>
    <p:extLst>
      <p:ext uri="{BB962C8B-B14F-4D97-AF65-F5344CB8AC3E}">
        <p14:creationId xmlns:p14="http://schemas.microsoft.com/office/powerpoint/2010/main" val="1036150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In general, freed from the rules of the CAB, regional and major airlines inaugurated new routes in droves. Airlines competed in a no holds-barred competition for passenger business. As a result, fares dropped dramatically and total operating revenues for the major national and international airlines rose to a high in 1979. The same year was also the peak year for passengers: an unprecedented 317 million passengers flew through American skies.</a:t>
            </a:r>
            <a:endParaRPr lang="en-US" sz="2500" dirty="0"/>
          </a:p>
        </p:txBody>
      </p:sp>
    </p:spTree>
    <p:extLst>
      <p:ext uri="{BB962C8B-B14F-4D97-AF65-F5344CB8AC3E}">
        <p14:creationId xmlns:p14="http://schemas.microsoft.com/office/powerpoint/2010/main" val="3775110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Unfortunately for the airline industry, fuel costs, economic recession, and wanton overexpansion in the wake of deregulation began to have serious negative consequences. The airlines recorded a net operating loss of $421 million as early as 1981, when the number of passengers fell to 286 million.</a:t>
            </a:r>
            <a:endParaRPr lang="en-US" sz="2500" dirty="0"/>
          </a:p>
        </p:txBody>
      </p:sp>
    </p:spTree>
    <p:extLst>
      <p:ext uri="{BB962C8B-B14F-4D97-AF65-F5344CB8AC3E}">
        <p14:creationId xmlns:p14="http://schemas.microsoft.com/office/powerpoint/2010/main" val="8462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Government policy and regulation. </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08426"/>
            <a:ext cx="11029615" cy="4300764"/>
          </a:xfrm>
        </p:spPr>
        <p:txBody>
          <a:bodyPr>
            <a:normAutofit/>
          </a:bodyPr>
          <a:lstStyle/>
          <a:p>
            <a:r>
              <a:rPr lang="en-JM" sz="2500" dirty="0">
                <a:effectLst/>
              </a:rPr>
              <a:t>There were some positive consequences of deregulation. The average airfare, for example, dropped by more than one-third between 1977 and 1992 (adjusting for inflation). It is estimated that ticket buyers saved as much as $100 billion on fares alone. </a:t>
            </a:r>
          </a:p>
          <a:p>
            <a:r>
              <a:rPr lang="en-JM" sz="2500" dirty="0">
                <a:effectLst/>
              </a:rPr>
              <a:t>Deregulation also allowed the proliferation of smaller airlines that took over the shorter routes that were no longer profitable for the big carriers. In sum, the major airlines probably suffered the negative consequences of deregulation the most. New smaller airlines and the millions of passengers flying gained the most.</a:t>
            </a:r>
            <a:endParaRPr lang="en-US" sz="2500" dirty="0"/>
          </a:p>
        </p:txBody>
      </p:sp>
    </p:spTree>
    <p:extLst>
      <p:ext uri="{BB962C8B-B14F-4D97-AF65-F5344CB8AC3E}">
        <p14:creationId xmlns:p14="http://schemas.microsoft.com/office/powerpoint/2010/main" val="862683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DE16-EDEF-4976-B26D-D7294AEC0B89}"/>
              </a:ext>
            </a:extLst>
          </p:cNvPr>
          <p:cNvSpPr>
            <a:spLocks noGrp="1"/>
          </p:cNvSpPr>
          <p:nvPr>
            <p:ph type="title"/>
          </p:nvPr>
        </p:nvSpPr>
        <p:spPr/>
        <p:txBody>
          <a:bodyPr/>
          <a:lstStyle/>
          <a:p>
            <a:r>
              <a:rPr lang="en-US" dirty="0"/>
              <a:t>bibliography</a:t>
            </a:r>
            <a:endParaRPr lang="en-JM" dirty="0"/>
          </a:p>
        </p:txBody>
      </p:sp>
      <p:sp>
        <p:nvSpPr>
          <p:cNvPr id="3" name="Content Placeholder 2">
            <a:extLst>
              <a:ext uri="{FF2B5EF4-FFF2-40B4-BE49-F238E27FC236}">
                <a16:creationId xmlns:a16="http://schemas.microsoft.com/office/drawing/2014/main" id="{1D16DFE7-6438-4A7A-9646-28BF15A3B6BD}"/>
              </a:ext>
            </a:extLst>
          </p:cNvPr>
          <p:cNvSpPr>
            <a:spLocks noGrp="1"/>
          </p:cNvSpPr>
          <p:nvPr>
            <p:ph idx="1"/>
          </p:nvPr>
        </p:nvSpPr>
        <p:spPr>
          <a:xfrm>
            <a:off x="1141413" y="2305879"/>
            <a:ext cx="9905998" cy="4273826"/>
          </a:xfrm>
        </p:spPr>
        <p:txBody>
          <a:bodyPr>
            <a:normAutofit fontScale="92500" lnSpcReduction="10000"/>
          </a:bodyPr>
          <a:lstStyle/>
          <a:p>
            <a:r>
              <a:rPr lang="en-US" dirty="0">
                <a:hlinkClick r:id="rId2"/>
              </a:rPr>
              <a:t>http://aviationweek.com/commercial-aviation/five-key-trends-affecting-commercial-aviation-next-20-years</a:t>
            </a:r>
            <a:endParaRPr lang="en-US" dirty="0"/>
          </a:p>
          <a:p>
            <a:r>
              <a:rPr lang="en-JM" dirty="0">
                <a:effectLst/>
              </a:rPr>
              <a:t>Consultancy.uk. (2014). </a:t>
            </a:r>
            <a:r>
              <a:rPr lang="en-JM" i="1" dirty="0">
                <a:effectLst/>
              </a:rPr>
              <a:t>PA Consulting and </a:t>
            </a:r>
            <a:r>
              <a:rPr lang="en-JM" i="1" dirty="0" err="1">
                <a:effectLst/>
              </a:rPr>
              <a:t>Oxera</a:t>
            </a:r>
            <a:r>
              <a:rPr lang="en-JM" i="1" dirty="0">
                <a:effectLst/>
              </a:rPr>
              <a:t>: Five major trends in aviation</a:t>
            </a:r>
            <a:r>
              <a:rPr lang="en-JM" dirty="0">
                <a:effectLst/>
              </a:rPr>
              <a:t>. [online] Available at: https://www.consultancy.uk/news/1189/pa-consulting-and-oxera-five-major-trends-in-aviation [Accessed 10 Jan. 2019].</a:t>
            </a:r>
          </a:p>
          <a:p>
            <a:r>
              <a:rPr lang="en-JM" dirty="0">
                <a:effectLst/>
              </a:rPr>
              <a:t>Brenner, Melvin A., </a:t>
            </a:r>
            <a:r>
              <a:rPr lang="en-JM" dirty="0" err="1">
                <a:effectLst/>
              </a:rPr>
              <a:t>Leet</a:t>
            </a:r>
            <a:r>
              <a:rPr lang="en-JM" dirty="0">
                <a:effectLst/>
              </a:rPr>
              <a:t>, James O., and Schott, Elihu. </a:t>
            </a:r>
            <a:r>
              <a:rPr lang="en-JM" i="1" dirty="0">
                <a:effectLst/>
              </a:rPr>
              <a:t>Airline Deregulation</a:t>
            </a:r>
            <a:r>
              <a:rPr lang="en-JM" dirty="0">
                <a:effectLst/>
              </a:rPr>
              <a:t>. Westport, Conn.: Eno Foundation for Transportation, Inc. 1985.</a:t>
            </a:r>
          </a:p>
          <a:p>
            <a:r>
              <a:rPr lang="en-JM" dirty="0">
                <a:effectLst/>
              </a:rPr>
              <a:t>O'Connor, William E. </a:t>
            </a:r>
            <a:r>
              <a:rPr lang="en-JM" i="1" dirty="0">
                <a:effectLst/>
              </a:rPr>
              <a:t>An Introduction to Airline Economics</a:t>
            </a:r>
            <a:r>
              <a:rPr lang="en-JM" dirty="0">
                <a:effectLst/>
              </a:rPr>
              <a:t>, Fifth Edition. Westport, Conn.: Praeger, 1995</a:t>
            </a:r>
          </a:p>
          <a:p>
            <a:r>
              <a:rPr lang="en-JM" dirty="0">
                <a:effectLst/>
              </a:rPr>
              <a:t>Siddiqi, A. (n.d.). </a:t>
            </a:r>
            <a:r>
              <a:rPr lang="en-JM" i="1" dirty="0">
                <a:effectLst/>
              </a:rPr>
              <a:t>Deregulation and Its Consequences</a:t>
            </a:r>
            <a:r>
              <a:rPr lang="en-JM" dirty="0">
                <a:effectLst/>
              </a:rPr>
              <a:t>. [online] Centennial </a:t>
            </a:r>
            <a:r>
              <a:rPr lang="en-JM" dirty="0" err="1">
                <a:effectLst/>
              </a:rPr>
              <a:t>Offlight</a:t>
            </a:r>
            <a:r>
              <a:rPr lang="en-JM" dirty="0">
                <a:effectLst/>
              </a:rPr>
              <a:t>. Available at: https://www.centennialofflight.net/essay/Commercial_Aviation/Dereg/Tran8.htm [Accessed 8 Jan. 2019].</a:t>
            </a:r>
            <a:endParaRPr lang="en-US" dirty="0"/>
          </a:p>
          <a:p>
            <a:endParaRPr lang="en-JM" dirty="0"/>
          </a:p>
        </p:txBody>
      </p:sp>
    </p:spTree>
    <p:extLst>
      <p:ext uri="{BB962C8B-B14F-4D97-AF65-F5344CB8AC3E}">
        <p14:creationId xmlns:p14="http://schemas.microsoft.com/office/powerpoint/2010/main" val="737997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DE16-EDEF-4976-B26D-D7294AEC0B89}"/>
              </a:ext>
            </a:extLst>
          </p:cNvPr>
          <p:cNvSpPr>
            <a:spLocks noGrp="1"/>
          </p:cNvSpPr>
          <p:nvPr>
            <p:ph type="title"/>
          </p:nvPr>
        </p:nvSpPr>
        <p:spPr/>
        <p:txBody>
          <a:bodyPr/>
          <a:lstStyle/>
          <a:p>
            <a:r>
              <a:rPr lang="en-US" dirty="0"/>
              <a:t>bibliography</a:t>
            </a:r>
            <a:endParaRPr lang="en-JM" dirty="0"/>
          </a:p>
        </p:txBody>
      </p:sp>
      <p:sp>
        <p:nvSpPr>
          <p:cNvPr id="3" name="Content Placeholder 2">
            <a:extLst>
              <a:ext uri="{FF2B5EF4-FFF2-40B4-BE49-F238E27FC236}">
                <a16:creationId xmlns:a16="http://schemas.microsoft.com/office/drawing/2014/main" id="{1D16DFE7-6438-4A7A-9646-28BF15A3B6BD}"/>
              </a:ext>
            </a:extLst>
          </p:cNvPr>
          <p:cNvSpPr>
            <a:spLocks noGrp="1"/>
          </p:cNvSpPr>
          <p:nvPr>
            <p:ph idx="1"/>
          </p:nvPr>
        </p:nvSpPr>
        <p:spPr>
          <a:xfrm>
            <a:off x="1141413" y="2305879"/>
            <a:ext cx="9905998" cy="4273826"/>
          </a:xfrm>
        </p:spPr>
        <p:txBody>
          <a:bodyPr>
            <a:normAutofit/>
          </a:bodyPr>
          <a:lstStyle/>
          <a:p>
            <a:r>
              <a:rPr lang="en-JM" dirty="0">
                <a:effectLst/>
              </a:rPr>
              <a:t>Fstc.in. (2017). </a:t>
            </a:r>
            <a:r>
              <a:rPr lang="en-JM" i="1" dirty="0">
                <a:effectLst/>
              </a:rPr>
              <a:t>What is Aviation - Know More About Aviation</a:t>
            </a:r>
            <a:r>
              <a:rPr lang="en-JM" dirty="0">
                <a:effectLst/>
              </a:rPr>
              <a:t>. [online] Available at: http://www.fstc.in/what-is-aviation.html [Accessed 8 Jan. 2019].</a:t>
            </a:r>
          </a:p>
          <a:p>
            <a:r>
              <a:rPr lang="en-JM" dirty="0">
                <a:effectLst/>
              </a:rPr>
              <a:t>Sites.google.com. (2019). </a:t>
            </a:r>
            <a:r>
              <a:rPr lang="en-JM" i="1" dirty="0">
                <a:effectLst/>
              </a:rPr>
              <a:t>Social Impacts - Improving the Sustainability of the Aviation Industry</a:t>
            </a:r>
            <a:r>
              <a:rPr lang="en-JM" dirty="0">
                <a:effectLst/>
              </a:rPr>
              <a:t>. [online] Available at: https://sites.google.com/a/cornell.edu/sustainable-solutions-for-the-aviation-industry/airline-industry/social-impacts [Accessed 8 Jan. 2019].</a:t>
            </a:r>
          </a:p>
          <a:p>
            <a:endParaRPr lang="en-JM" dirty="0">
              <a:effectLst/>
            </a:endParaRPr>
          </a:p>
          <a:p>
            <a:endParaRPr lang="en-JM" dirty="0"/>
          </a:p>
        </p:txBody>
      </p:sp>
    </p:spTree>
    <p:extLst>
      <p:ext uri="{BB962C8B-B14F-4D97-AF65-F5344CB8AC3E}">
        <p14:creationId xmlns:p14="http://schemas.microsoft.com/office/powerpoint/2010/main" val="127742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0CCE-F87B-4345-BB00-853E23354951}"/>
              </a:ext>
            </a:extLst>
          </p:cNvPr>
          <p:cNvSpPr>
            <a:spLocks noGrp="1"/>
          </p:cNvSpPr>
          <p:nvPr>
            <p:ph type="title"/>
          </p:nvPr>
        </p:nvSpPr>
        <p:spPr/>
        <p:txBody>
          <a:bodyPr/>
          <a:lstStyle/>
          <a:p>
            <a:r>
              <a:rPr lang="en-US" dirty="0"/>
              <a:t>What is aviation</a:t>
            </a:r>
            <a:endParaRPr lang="en-JM" dirty="0"/>
          </a:p>
        </p:txBody>
      </p:sp>
      <p:sp>
        <p:nvSpPr>
          <p:cNvPr id="3" name="Content Placeholder 2">
            <a:extLst>
              <a:ext uri="{FF2B5EF4-FFF2-40B4-BE49-F238E27FC236}">
                <a16:creationId xmlns:a16="http://schemas.microsoft.com/office/drawing/2014/main" id="{C0B0B8A9-5470-44C4-B069-93E05931B0E6}"/>
              </a:ext>
            </a:extLst>
          </p:cNvPr>
          <p:cNvSpPr>
            <a:spLocks noGrp="1"/>
          </p:cNvSpPr>
          <p:nvPr>
            <p:ph idx="1"/>
          </p:nvPr>
        </p:nvSpPr>
        <p:spPr>
          <a:xfrm>
            <a:off x="1141413" y="2666999"/>
            <a:ext cx="9905998" cy="3872949"/>
          </a:xfrm>
        </p:spPr>
        <p:txBody>
          <a:bodyPr>
            <a:normAutofit lnSpcReduction="10000"/>
          </a:bodyPr>
          <a:lstStyle/>
          <a:p>
            <a:r>
              <a:rPr lang="en-JM" sz="2500" dirty="0">
                <a:effectLst/>
              </a:rPr>
              <a:t>The dictionary defines aviation as having the capacity to fly, from one perspective, such as a bird’s capability to fly. From the human angle, aviation is defined as the operation of aircraft and it can also extend to design and development of aircrafts. In the early days of flying the pilot was known as an aviator because he could fly in a craft that was heavier than air. Today, one uses the term pilot to designate an aviator. </a:t>
            </a:r>
          </a:p>
          <a:p>
            <a:r>
              <a:rPr lang="en-JM" sz="2500" dirty="0">
                <a:effectLst/>
              </a:rPr>
              <a:t>Credit for coining the word goes to Gabriel La </a:t>
            </a:r>
            <a:r>
              <a:rPr lang="en-JM" sz="2500" dirty="0" err="1">
                <a:effectLst/>
              </a:rPr>
              <a:t>Landelle</a:t>
            </a:r>
            <a:r>
              <a:rPr lang="en-JM" sz="2500" dirty="0">
                <a:effectLst/>
              </a:rPr>
              <a:t> in 1863 who based his formation of the word based on the </a:t>
            </a:r>
            <a:r>
              <a:rPr lang="en-JM" sz="2500" dirty="0" err="1">
                <a:effectLst/>
              </a:rPr>
              <a:t>latin</a:t>
            </a:r>
            <a:r>
              <a:rPr lang="en-JM" sz="2500" dirty="0">
                <a:effectLst/>
              </a:rPr>
              <a:t> word “</a:t>
            </a:r>
            <a:r>
              <a:rPr lang="en-JM" sz="2500" dirty="0" err="1">
                <a:effectLst/>
              </a:rPr>
              <a:t>avis</a:t>
            </a:r>
            <a:r>
              <a:rPr lang="en-JM" sz="2500" dirty="0">
                <a:effectLst/>
              </a:rPr>
              <a:t>” for bird. </a:t>
            </a:r>
          </a:p>
          <a:p>
            <a:endParaRPr lang="en-JM" dirty="0"/>
          </a:p>
        </p:txBody>
      </p:sp>
    </p:spTree>
    <p:extLst>
      <p:ext uri="{BB962C8B-B14F-4D97-AF65-F5344CB8AC3E}">
        <p14:creationId xmlns:p14="http://schemas.microsoft.com/office/powerpoint/2010/main" val="361836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0CCE-F87B-4345-BB00-853E23354951}"/>
              </a:ext>
            </a:extLst>
          </p:cNvPr>
          <p:cNvSpPr>
            <a:spLocks noGrp="1"/>
          </p:cNvSpPr>
          <p:nvPr>
            <p:ph type="title"/>
          </p:nvPr>
        </p:nvSpPr>
        <p:spPr/>
        <p:txBody>
          <a:bodyPr/>
          <a:lstStyle/>
          <a:p>
            <a:r>
              <a:rPr lang="en-US" dirty="0"/>
              <a:t>What is aviation</a:t>
            </a:r>
            <a:endParaRPr lang="en-JM" dirty="0"/>
          </a:p>
        </p:txBody>
      </p:sp>
      <p:sp>
        <p:nvSpPr>
          <p:cNvPr id="3" name="Content Placeholder 2">
            <a:extLst>
              <a:ext uri="{FF2B5EF4-FFF2-40B4-BE49-F238E27FC236}">
                <a16:creationId xmlns:a16="http://schemas.microsoft.com/office/drawing/2014/main" id="{C0B0B8A9-5470-44C4-B069-93E05931B0E6}"/>
              </a:ext>
            </a:extLst>
          </p:cNvPr>
          <p:cNvSpPr>
            <a:spLocks noGrp="1"/>
          </p:cNvSpPr>
          <p:nvPr>
            <p:ph idx="1"/>
          </p:nvPr>
        </p:nvSpPr>
        <p:spPr>
          <a:xfrm>
            <a:off x="1141413" y="2286001"/>
            <a:ext cx="9905998" cy="4333460"/>
          </a:xfrm>
        </p:spPr>
        <p:txBody>
          <a:bodyPr>
            <a:normAutofit lnSpcReduction="10000"/>
          </a:bodyPr>
          <a:lstStyle/>
          <a:p>
            <a:r>
              <a:rPr lang="en-JM" sz="2500" dirty="0">
                <a:effectLst/>
              </a:rPr>
              <a:t>In general the term aviation means the flying of aircraft for commercial (and military) purposes. Aviation can have sub-divisions like flying of commercial airlines, private flights, air charters, flight training, parachuting, military, reconnaissance, spying, paragliding, foot launched hang gliders and so on (FSTDC.IN, 2015). Aviation science can apply to the design and manufacture of a variety of aircrafts. </a:t>
            </a:r>
          </a:p>
          <a:p>
            <a:r>
              <a:rPr lang="en-JM" sz="2500" dirty="0">
                <a:effectLst/>
              </a:rPr>
              <a:t>Aviation of any kind is subject to international and national laws for safety and other reasons and there are strict regulations that apply to any individual who wishes to become an aviator.</a:t>
            </a:r>
          </a:p>
          <a:p>
            <a:endParaRPr lang="en-JM" dirty="0"/>
          </a:p>
        </p:txBody>
      </p:sp>
    </p:spTree>
    <p:extLst>
      <p:ext uri="{BB962C8B-B14F-4D97-AF65-F5344CB8AC3E}">
        <p14:creationId xmlns:p14="http://schemas.microsoft.com/office/powerpoint/2010/main" val="97136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74F8-B640-4D82-9450-60936141BE66}"/>
              </a:ext>
            </a:extLst>
          </p:cNvPr>
          <p:cNvSpPr>
            <a:spLocks noGrp="1"/>
          </p:cNvSpPr>
          <p:nvPr>
            <p:ph type="title"/>
          </p:nvPr>
        </p:nvSpPr>
        <p:spPr/>
        <p:txBody>
          <a:bodyPr/>
          <a:lstStyle/>
          <a:p>
            <a:pPr algn="ctr"/>
            <a:r>
              <a:rPr lang="en-US" dirty="0"/>
              <a:t>AVIATION INDUSTRY OVERVIEW</a:t>
            </a:r>
          </a:p>
        </p:txBody>
      </p:sp>
      <p:sp>
        <p:nvSpPr>
          <p:cNvPr id="3" name="Content Placeholder 2">
            <a:extLst>
              <a:ext uri="{FF2B5EF4-FFF2-40B4-BE49-F238E27FC236}">
                <a16:creationId xmlns:a16="http://schemas.microsoft.com/office/drawing/2014/main" id="{62BE1FED-B2A2-4CE2-8515-1E39E115F9DC}"/>
              </a:ext>
            </a:extLst>
          </p:cNvPr>
          <p:cNvSpPr>
            <a:spLocks noGrp="1"/>
          </p:cNvSpPr>
          <p:nvPr>
            <p:ph idx="1"/>
          </p:nvPr>
        </p:nvSpPr>
        <p:spPr>
          <a:xfrm>
            <a:off x="1141413" y="2286001"/>
            <a:ext cx="9905998" cy="4273826"/>
          </a:xfrm>
        </p:spPr>
        <p:txBody>
          <a:bodyPr>
            <a:normAutofit fontScale="77500" lnSpcReduction="20000"/>
          </a:bodyPr>
          <a:lstStyle/>
          <a:p>
            <a:r>
              <a:rPr lang="en-US" sz="2700" dirty="0"/>
              <a:t>Airlines transport people and goods from one place to another using the airways.</a:t>
            </a:r>
          </a:p>
          <a:p>
            <a:r>
              <a:rPr lang="en-US" sz="2700" dirty="0"/>
              <a:t>The airline industry consists of a variety of organizations providing air transportation to people and/or cargo.</a:t>
            </a:r>
          </a:p>
          <a:p>
            <a:r>
              <a:rPr lang="en-US" sz="2700" dirty="0"/>
              <a:t>The airline industry forms part of a bigger industry referred to as the aviation industry which includes aircraft manufacturing, airport operations and aviation support.</a:t>
            </a:r>
          </a:p>
          <a:p>
            <a:r>
              <a:rPr lang="en-US" sz="2700" dirty="0"/>
              <a:t>Air travel is a large and growing industry.</a:t>
            </a:r>
          </a:p>
          <a:p>
            <a:r>
              <a:rPr lang="en-US" sz="2700" dirty="0"/>
              <a:t>This industry facilitates economic growth, trade, investment and tourism and plays an integral role in the globalization taking place in many other industries.</a:t>
            </a:r>
          </a:p>
          <a:p>
            <a:r>
              <a:rPr lang="en-US" sz="2700" dirty="0"/>
              <a:t>Governments in developing countries realized the benefits of tourism to their national economies and this led to infrastructural development</a:t>
            </a:r>
            <a:r>
              <a:rPr lang="en-US" dirty="0"/>
              <a:t>. </a:t>
            </a:r>
          </a:p>
        </p:txBody>
      </p:sp>
    </p:spTree>
    <p:extLst>
      <p:ext uri="{BB962C8B-B14F-4D97-AF65-F5344CB8AC3E}">
        <p14:creationId xmlns:p14="http://schemas.microsoft.com/office/powerpoint/2010/main" val="361343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72F8-EEC5-4B27-B46C-5E2069EE90BB}"/>
              </a:ext>
            </a:extLst>
          </p:cNvPr>
          <p:cNvSpPr>
            <a:spLocks noGrp="1"/>
          </p:cNvSpPr>
          <p:nvPr>
            <p:ph type="title"/>
          </p:nvPr>
        </p:nvSpPr>
        <p:spPr/>
        <p:txBody>
          <a:bodyPr/>
          <a:lstStyle/>
          <a:p>
            <a:pPr algn="ctr"/>
            <a:r>
              <a:rPr lang="en-US" dirty="0"/>
              <a:t>The Airline industry in the UK</a:t>
            </a:r>
          </a:p>
        </p:txBody>
      </p:sp>
      <p:sp>
        <p:nvSpPr>
          <p:cNvPr id="3" name="Content Placeholder 2">
            <a:extLst>
              <a:ext uri="{FF2B5EF4-FFF2-40B4-BE49-F238E27FC236}">
                <a16:creationId xmlns:a16="http://schemas.microsoft.com/office/drawing/2014/main" id="{704A3784-B851-4599-99B3-B9EB524F85C2}"/>
              </a:ext>
            </a:extLst>
          </p:cNvPr>
          <p:cNvSpPr>
            <a:spLocks noGrp="1"/>
          </p:cNvSpPr>
          <p:nvPr>
            <p:ph idx="1"/>
          </p:nvPr>
        </p:nvSpPr>
        <p:spPr>
          <a:xfrm>
            <a:off x="101081" y="2021876"/>
            <a:ext cx="11989837" cy="4574867"/>
          </a:xfrm>
        </p:spPr>
        <p:txBody>
          <a:bodyPr>
            <a:normAutofit/>
          </a:bodyPr>
          <a:lstStyle/>
          <a:p>
            <a:pPr marL="0" indent="0">
              <a:buNone/>
            </a:pPr>
            <a:r>
              <a:rPr lang="en-US" sz="2500" dirty="0"/>
              <a:t>The airline industry in the United Kingdom is comprised of a large multitude of airlines. Varying from low-cost carrier models to international airline groups, the airline industry in the United Kingdom is among the most active airline industries in the world. </a:t>
            </a:r>
          </a:p>
          <a:p>
            <a:pPr marL="0" indent="0">
              <a:buNone/>
            </a:pPr>
            <a:endParaRPr lang="en-US" sz="2500" dirty="0"/>
          </a:p>
          <a:p>
            <a:pPr marL="0" indent="0">
              <a:buNone/>
            </a:pPr>
            <a:r>
              <a:rPr lang="en-US" sz="2500" dirty="0"/>
              <a:t>The largest airline in the United Kingdom is considered to be British Airways. It was founded in March 1974. The main hub of British Airways is Heathrow Airport in London. In 2016, British Airways’ worldwide revenue amounted to more than 11 billion euros. That year the airline transported more than 42 million passengers across the world.</a:t>
            </a:r>
          </a:p>
        </p:txBody>
      </p:sp>
    </p:spTree>
    <p:extLst>
      <p:ext uri="{BB962C8B-B14F-4D97-AF65-F5344CB8AC3E}">
        <p14:creationId xmlns:p14="http://schemas.microsoft.com/office/powerpoint/2010/main" val="281826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72F8-EEC5-4B27-B46C-5E2069EE90BB}"/>
              </a:ext>
            </a:extLst>
          </p:cNvPr>
          <p:cNvSpPr>
            <a:spLocks noGrp="1"/>
          </p:cNvSpPr>
          <p:nvPr>
            <p:ph type="title"/>
          </p:nvPr>
        </p:nvSpPr>
        <p:spPr/>
        <p:txBody>
          <a:bodyPr/>
          <a:lstStyle/>
          <a:p>
            <a:pPr algn="ctr"/>
            <a:r>
              <a:rPr lang="en-US" dirty="0"/>
              <a:t>The Airline industry in the UK</a:t>
            </a:r>
          </a:p>
        </p:txBody>
      </p:sp>
      <p:sp>
        <p:nvSpPr>
          <p:cNvPr id="3" name="Content Placeholder 2">
            <a:extLst>
              <a:ext uri="{FF2B5EF4-FFF2-40B4-BE49-F238E27FC236}">
                <a16:creationId xmlns:a16="http://schemas.microsoft.com/office/drawing/2014/main" id="{704A3784-B851-4599-99B3-B9EB524F85C2}"/>
              </a:ext>
            </a:extLst>
          </p:cNvPr>
          <p:cNvSpPr>
            <a:spLocks noGrp="1"/>
          </p:cNvSpPr>
          <p:nvPr>
            <p:ph idx="1"/>
          </p:nvPr>
        </p:nvSpPr>
        <p:spPr>
          <a:xfrm>
            <a:off x="101081" y="2021876"/>
            <a:ext cx="11989837" cy="4574867"/>
          </a:xfrm>
        </p:spPr>
        <p:txBody>
          <a:bodyPr>
            <a:normAutofit lnSpcReduction="10000"/>
          </a:bodyPr>
          <a:lstStyle/>
          <a:p>
            <a:pPr marL="0" indent="0">
              <a:buNone/>
            </a:pPr>
            <a:r>
              <a:rPr lang="en-US" dirty="0"/>
              <a:t>EasyJet Airline Company Ltd., the most successful low-cost carrier in the United Kingdom and the biggest airline in terms of the number of passengers, transported more than 63 million passengers in the same year. The airline was founded in March 1995 and is based at </a:t>
            </a:r>
            <a:r>
              <a:rPr lang="en-US" dirty="0" err="1"/>
              <a:t>Luton</a:t>
            </a:r>
            <a:r>
              <a:rPr lang="en-US" dirty="0"/>
              <a:t> Airport in London.</a:t>
            </a:r>
          </a:p>
          <a:p>
            <a:pPr marL="0" indent="0">
              <a:buNone/>
            </a:pPr>
            <a:endParaRPr lang="en-US" dirty="0"/>
          </a:p>
          <a:p>
            <a:pPr marL="0" indent="0">
              <a:buNone/>
            </a:pPr>
            <a:r>
              <a:rPr lang="en-US" dirty="0"/>
              <a:t>With more than 127 million passengers in 2014, the EU 28 countries were the most common destinations for flights from the United Kingdom. North America followed as the next most popular destination for passengers from the United Kingdom, with more than 21 million passengers flying there in 2014. Less than one million passengers travelled to Australia and New Zealand from UK airports.</a:t>
            </a:r>
          </a:p>
          <a:p>
            <a:pPr marL="0" indent="0">
              <a:buNone/>
            </a:pPr>
            <a:endParaRPr lang="en-US" dirty="0"/>
          </a:p>
          <a:p>
            <a:pPr marL="0" indent="0">
              <a:buNone/>
            </a:pPr>
            <a:r>
              <a:rPr lang="en-US" dirty="0"/>
              <a:t>The London-based airports Heathrow and Gatwick were the airports most frequented by passengers in 2016, with almost 76 million passengers utilizing Heathrow airport and roughly 43 million passengers going through Gatwick airport. During the same year, only 4.8 million passengers were traveling from the airport of Newcastle. </a:t>
            </a:r>
          </a:p>
        </p:txBody>
      </p:sp>
    </p:spTree>
    <p:extLst>
      <p:ext uri="{BB962C8B-B14F-4D97-AF65-F5344CB8AC3E}">
        <p14:creationId xmlns:p14="http://schemas.microsoft.com/office/powerpoint/2010/main" val="33996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EC2-0C84-4B1B-B7FA-7165950D4833}"/>
              </a:ext>
            </a:extLst>
          </p:cNvPr>
          <p:cNvSpPr>
            <a:spLocks noGrp="1"/>
          </p:cNvSpPr>
          <p:nvPr>
            <p:ph type="title"/>
          </p:nvPr>
        </p:nvSpPr>
        <p:spPr/>
        <p:txBody>
          <a:bodyPr>
            <a:normAutofit/>
          </a:bodyPr>
          <a:lstStyle/>
          <a:p>
            <a:pPr algn="ctr"/>
            <a:r>
              <a:rPr lang="en-US" sz="4400" b="1" dirty="0"/>
              <a:t>Five major trends in aviation</a:t>
            </a:r>
          </a:p>
        </p:txBody>
      </p:sp>
      <p:sp>
        <p:nvSpPr>
          <p:cNvPr id="3" name="Content Placeholder 2">
            <a:extLst>
              <a:ext uri="{FF2B5EF4-FFF2-40B4-BE49-F238E27FC236}">
                <a16:creationId xmlns:a16="http://schemas.microsoft.com/office/drawing/2014/main" id="{8A274245-3A34-4640-A3AC-0B15090F3280}"/>
              </a:ext>
            </a:extLst>
          </p:cNvPr>
          <p:cNvSpPr>
            <a:spLocks noGrp="1"/>
          </p:cNvSpPr>
          <p:nvPr>
            <p:ph idx="1"/>
          </p:nvPr>
        </p:nvSpPr>
        <p:spPr>
          <a:xfrm>
            <a:off x="581192" y="2125204"/>
            <a:ext cx="11029615" cy="4300764"/>
          </a:xfrm>
        </p:spPr>
        <p:txBody>
          <a:bodyPr>
            <a:normAutofit/>
          </a:bodyPr>
          <a:lstStyle/>
          <a:p>
            <a:r>
              <a:rPr lang="en-US" sz="2500" b="1" dirty="0"/>
              <a:t>Social (Consumer experience). </a:t>
            </a:r>
          </a:p>
          <a:p>
            <a:r>
              <a:rPr lang="en-US" sz="2500" b="1" dirty="0"/>
              <a:t>Technology</a:t>
            </a:r>
            <a:r>
              <a:rPr lang="en-US" sz="2500" dirty="0"/>
              <a:t>. </a:t>
            </a:r>
          </a:p>
          <a:p>
            <a:r>
              <a:rPr lang="en-US" sz="2500" b="1" dirty="0"/>
              <a:t>Economics</a:t>
            </a:r>
            <a:r>
              <a:rPr lang="en-US" sz="2500" dirty="0"/>
              <a:t>. </a:t>
            </a:r>
          </a:p>
          <a:p>
            <a:r>
              <a:rPr lang="en-US" sz="2500" b="1" dirty="0"/>
              <a:t>Environment</a:t>
            </a:r>
            <a:r>
              <a:rPr lang="en-US" sz="2500" dirty="0"/>
              <a:t>.</a:t>
            </a:r>
          </a:p>
          <a:p>
            <a:r>
              <a:rPr lang="en-US" sz="2500" b="1" dirty="0"/>
              <a:t>Government policy and regulation</a:t>
            </a:r>
            <a:r>
              <a:rPr lang="en-US" b="1" dirty="0"/>
              <a:t>.</a:t>
            </a:r>
            <a:endParaRPr lang="en-US" dirty="0"/>
          </a:p>
        </p:txBody>
      </p:sp>
    </p:spTree>
    <p:extLst>
      <p:ext uri="{BB962C8B-B14F-4D97-AF65-F5344CB8AC3E}">
        <p14:creationId xmlns:p14="http://schemas.microsoft.com/office/powerpoint/2010/main" val="274449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389</TotalTime>
  <Words>3020</Words>
  <Application>Microsoft Office PowerPoint</Application>
  <PresentationFormat>Widescreen</PresentationFormat>
  <Paragraphs>110</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Century Gothic</vt:lpstr>
      <vt:lpstr>Mesh</vt:lpstr>
      <vt:lpstr>Unit 6 managing aviation services</vt:lpstr>
      <vt:lpstr>Learning outcome 1</vt:lpstr>
      <vt:lpstr>p1</vt:lpstr>
      <vt:lpstr>What is aviation</vt:lpstr>
      <vt:lpstr>What is aviation</vt:lpstr>
      <vt:lpstr>AVIATION INDUSTRY OVERVIEW</vt:lpstr>
      <vt:lpstr>The Airline industry in the UK</vt:lpstr>
      <vt:lpstr>The Airline industry in the UK</vt:lpstr>
      <vt:lpstr>Five major trends in aviation</vt:lpstr>
      <vt:lpstr>social</vt:lpstr>
      <vt:lpstr>social</vt:lpstr>
      <vt:lpstr>social</vt:lpstr>
      <vt:lpstr>social</vt:lpstr>
      <vt:lpstr>social</vt:lpstr>
      <vt:lpstr>social</vt:lpstr>
      <vt:lpstr>social</vt:lpstr>
      <vt:lpstr>social</vt:lpstr>
      <vt:lpstr>social</vt:lpstr>
      <vt:lpstr>technology</vt:lpstr>
      <vt:lpstr>economics</vt:lpstr>
      <vt:lpstr>environment</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Government policy and regulation. </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14</cp:revision>
  <dcterms:created xsi:type="dcterms:W3CDTF">2019-01-08T20:51:39Z</dcterms:created>
  <dcterms:modified xsi:type="dcterms:W3CDTF">2019-01-14T20:29:14Z</dcterms:modified>
</cp:coreProperties>
</file>