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9" r:id="rId2"/>
    <p:sldId id="260" r:id="rId3"/>
    <p:sldId id="261" r:id="rId4"/>
    <p:sldId id="257" r:id="rId5"/>
    <p:sldId id="258" r:id="rId6"/>
    <p:sldId id="263" r:id="rId7"/>
    <p:sldId id="264" r:id="rId8"/>
    <p:sldId id="265" r:id="rId9"/>
    <p:sldId id="266" r:id="rId10"/>
    <p:sldId id="267" r:id="rId11"/>
    <p:sldId id="268" r:id="rId12"/>
    <p:sldId id="269" r:id="rId13"/>
    <p:sldId id="272" r:id="rId14"/>
    <p:sldId id="270" r:id="rId15"/>
    <p:sldId id="273" r:id="rId16"/>
    <p:sldId id="271" r:id="rId17"/>
    <p:sldId id="274" r:id="rId18"/>
    <p:sldId id="275" r:id="rId19"/>
    <p:sldId id="276" r:id="rId20"/>
    <p:sldId id="277" r:id="rId21"/>
    <p:sldId id="278" r:id="rId22"/>
    <p:sldId id="279" r:id="rId23"/>
    <p:sldId id="280" r:id="rId24"/>
    <p:sldId id="281" r:id="rId25"/>
    <p:sldId id="283" r:id="rId26"/>
    <p:sldId id="284" r:id="rId27"/>
    <p:sldId id="285" r:id="rId28"/>
    <p:sldId id="282" r:id="rId29"/>
    <p:sldId id="286" r:id="rId30"/>
    <p:sldId id="287" r:id="rId31"/>
    <p:sldId id="288" r:id="rId32"/>
    <p:sldId id="289" r:id="rId33"/>
    <p:sldId id="290" r:id="rId34"/>
    <p:sldId id="291" r:id="rId35"/>
    <p:sldId id="292" r:id="rId36"/>
    <p:sldId id="293" r:id="rId37"/>
    <p:sldId id="294" r:id="rId38"/>
    <p:sldId id="295" r:id="rId39"/>
    <p:sldId id="298" r:id="rId40"/>
    <p:sldId id="299" r:id="rId41"/>
    <p:sldId id="300" r:id="rId42"/>
    <p:sldId id="262"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47" d="100"/>
          <a:sy n="47" d="100"/>
        </p:scale>
        <p:origin x="6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AFBC4-214F-44F8-9818-1B4A5D959C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D5F67A-014E-4266-8096-537915E4D893}">
      <dgm:prSet/>
      <dgm:spPr/>
      <dgm:t>
        <a:bodyPr/>
        <a:lstStyle/>
        <a:p>
          <a:pPr>
            <a:lnSpc>
              <a:spcPct val="100000"/>
            </a:lnSpc>
          </a:pPr>
          <a:r>
            <a:rPr lang="en-US" b="1"/>
            <a:t>Infrastructure Requirements And Servicing Of The Aviation Industry</a:t>
          </a:r>
          <a:endParaRPr lang="en-US"/>
        </a:p>
      </dgm:t>
    </dgm:pt>
    <dgm:pt modelId="{C180A3B2-29D3-404E-84B6-004DB4EFF3F6}" type="parTrans" cxnId="{F62E7F33-35DA-457C-9FD5-707E0FA028FA}">
      <dgm:prSet/>
      <dgm:spPr/>
      <dgm:t>
        <a:bodyPr/>
        <a:lstStyle/>
        <a:p>
          <a:endParaRPr lang="en-US"/>
        </a:p>
      </dgm:t>
    </dgm:pt>
    <dgm:pt modelId="{3DC65A98-DFD2-4F31-BAA2-61622A676E59}" type="sibTrans" cxnId="{F62E7F33-35DA-457C-9FD5-707E0FA028FA}">
      <dgm:prSet/>
      <dgm:spPr/>
      <dgm:t>
        <a:bodyPr/>
        <a:lstStyle/>
        <a:p>
          <a:endParaRPr lang="en-US"/>
        </a:p>
      </dgm:t>
    </dgm:pt>
    <dgm:pt modelId="{B1691733-90CD-44DD-98A0-4BCABB977E13}">
      <dgm:prSet/>
      <dgm:spPr/>
      <dgm:t>
        <a:bodyPr/>
        <a:lstStyle/>
        <a:p>
          <a:pPr>
            <a:lnSpc>
              <a:spcPct val="100000"/>
            </a:lnSpc>
          </a:pPr>
          <a:r>
            <a:rPr lang="en-US" b="1" dirty="0"/>
            <a:t>Operational Costs And Low Profit Margins</a:t>
          </a:r>
          <a:endParaRPr lang="en-US" dirty="0"/>
        </a:p>
      </dgm:t>
    </dgm:pt>
    <dgm:pt modelId="{69C8ABD2-5F2A-4A42-8A75-6BDBC9257FBE}" type="parTrans" cxnId="{5DAB86D5-4CED-4770-B5C0-794B89A4526E}">
      <dgm:prSet/>
      <dgm:spPr/>
      <dgm:t>
        <a:bodyPr/>
        <a:lstStyle/>
        <a:p>
          <a:endParaRPr lang="en-US"/>
        </a:p>
      </dgm:t>
    </dgm:pt>
    <dgm:pt modelId="{C0EFA79F-2CA1-48E3-BC55-3E1BC53587D1}" type="sibTrans" cxnId="{5DAB86D5-4CED-4770-B5C0-794B89A4526E}">
      <dgm:prSet/>
      <dgm:spPr/>
      <dgm:t>
        <a:bodyPr/>
        <a:lstStyle/>
        <a:p>
          <a:endParaRPr lang="en-US"/>
        </a:p>
      </dgm:t>
    </dgm:pt>
    <dgm:pt modelId="{6700D39D-EFE7-46C3-9BB1-361D09004821}">
      <dgm:prSet/>
      <dgm:spPr/>
      <dgm:t>
        <a:bodyPr/>
        <a:lstStyle/>
        <a:p>
          <a:pPr>
            <a:lnSpc>
              <a:spcPct val="100000"/>
            </a:lnSpc>
          </a:pPr>
          <a:r>
            <a:rPr lang="en-US" b="1"/>
            <a:t>Pricing Pressure And Low Yields</a:t>
          </a:r>
          <a:endParaRPr lang="en-US"/>
        </a:p>
      </dgm:t>
    </dgm:pt>
    <dgm:pt modelId="{30463A66-C059-49F0-ACDE-FAA6402248F9}" type="parTrans" cxnId="{9648995B-EF1D-44C1-B511-746E8541D481}">
      <dgm:prSet/>
      <dgm:spPr/>
      <dgm:t>
        <a:bodyPr/>
        <a:lstStyle/>
        <a:p>
          <a:endParaRPr lang="en-US"/>
        </a:p>
      </dgm:t>
    </dgm:pt>
    <dgm:pt modelId="{B98B1A40-A9E6-4307-8C5A-B3DEFEBD9105}" type="sibTrans" cxnId="{9648995B-EF1D-44C1-B511-746E8541D481}">
      <dgm:prSet/>
      <dgm:spPr/>
      <dgm:t>
        <a:bodyPr/>
        <a:lstStyle/>
        <a:p>
          <a:endParaRPr lang="en-US"/>
        </a:p>
      </dgm:t>
    </dgm:pt>
    <dgm:pt modelId="{9D3C0A18-8501-4A63-BD2F-54B94FD06D73}">
      <dgm:prSet/>
      <dgm:spPr/>
      <dgm:t>
        <a:bodyPr/>
        <a:lstStyle/>
        <a:p>
          <a:pPr>
            <a:lnSpc>
              <a:spcPct val="100000"/>
            </a:lnSpc>
          </a:pPr>
          <a:r>
            <a:rPr lang="en-US" b="1"/>
            <a:t>Environmental Impacts And Sustainability</a:t>
          </a:r>
          <a:endParaRPr lang="en-US"/>
        </a:p>
      </dgm:t>
    </dgm:pt>
    <dgm:pt modelId="{02079A03-D9DF-418E-9CCA-F9BFBE105506}" type="parTrans" cxnId="{C87F2D8C-292D-4F08-A8C6-9D3624B22B3A}">
      <dgm:prSet/>
      <dgm:spPr/>
      <dgm:t>
        <a:bodyPr/>
        <a:lstStyle/>
        <a:p>
          <a:endParaRPr lang="en-US"/>
        </a:p>
      </dgm:t>
    </dgm:pt>
    <dgm:pt modelId="{3F06CD46-C0C3-498A-83CA-4BAE6C32FCF5}" type="sibTrans" cxnId="{C87F2D8C-292D-4F08-A8C6-9D3624B22B3A}">
      <dgm:prSet/>
      <dgm:spPr/>
      <dgm:t>
        <a:bodyPr/>
        <a:lstStyle/>
        <a:p>
          <a:endParaRPr lang="en-US"/>
        </a:p>
      </dgm:t>
    </dgm:pt>
    <dgm:pt modelId="{63E07222-719E-4270-B1FB-B0F8F92C82D6}">
      <dgm:prSet/>
      <dgm:spPr/>
      <dgm:t>
        <a:bodyPr/>
        <a:lstStyle/>
        <a:p>
          <a:pPr>
            <a:lnSpc>
              <a:spcPct val="100000"/>
            </a:lnSpc>
          </a:pPr>
          <a:r>
            <a:rPr lang="en-US" b="1"/>
            <a:t>Vulnerability To Fluctuation Fuel Prices, Terrorism And Forces Of Nature</a:t>
          </a:r>
          <a:endParaRPr lang="en-US"/>
        </a:p>
      </dgm:t>
    </dgm:pt>
    <dgm:pt modelId="{6A6E70D6-2A3C-420F-B2D9-DFF6ED674042}" type="parTrans" cxnId="{ACEB6A69-14AD-460E-9B3F-C7E930C0D089}">
      <dgm:prSet/>
      <dgm:spPr/>
      <dgm:t>
        <a:bodyPr/>
        <a:lstStyle/>
        <a:p>
          <a:endParaRPr lang="en-US"/>
        </a:p>
      </dgm:t>
    </dgm:pt>
    <dgm:pt modelId="{6479ED15-5E1B-435F-971C-70B8084A0FA2}" type="sibTrans" cxnId="{ACEB6A69-14AD-460E-9B3F-C7E930C0D089}">
      <dgm:prSet/>
      <dgm:spPr/>
      <dgm:t>
        <a:bodyPr/>
        <a:lstStyle/>
        <a:p>
          <a:endParaRPr lang="en-US"/>
        </a:p>
      </dgm:t>
    </dgm:pt>
    <dgm:pt modelId="{083168C8-7D73-45DF-9634-FE27E06A624C}" type="pres">
      <dgm:prSet presAssocID="{9CAAFBC4-214F-44F8-9818-1B4A5D959C39}" presName="root" presStyleCnt="0">
        <dgm:presLayoutVars>
          <dgm:dir/>
          <dgm:resizeHandles val="exact"/>
        </dgm:presLayoutVars>
      </dgm:prSet>
      <dgm:spPr/>
    </dgm:pt>
    <dgm:pt modelId="{BAF6C8FE-A659-4CBD-B647-85CB059E5907}" type="pres">
      <dgm:prSet presAssocID="{3FD5F67A-014E-4266-8096-537915E4D893}" presName="compNode" presStyleCnt="0"/>
      <dgm:spPr/>
    </dgm:pt>
    <dgm:pt modelId="{4CA00C49-4672-497F-8D37-AD41C68712AC}" type="pres">
      <dgm:prSet presAssocID="{3FD5F67A-014E-4266-8096-537915E4D893}" presName="bgRect" presStyleLbl="bgShp" presStyleIdx="0" presStyleCnt="5"/>
      <dgm:spPr/>
    </dgm:pt>
    <dgm:pt modelId="{4CBBEBD6-2862-4C76-9CFA-F163DCC8670D}" type="pres">
      <dgm:prSet presAssocID="{3FD5F67A-014E-4266-8096-537915E4D89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F11EDEEC-83EF-4289-95E3-05DE3CBB9517}" type="pres">
      <dgm:prSet presAssocID="{3FD5F67A-014E-4266-8096-537915E4D893}" presName="spaceRect" presStyleCnt="0"/>
      <dgm:spPr/>
    </dgm:pt>
    <dgm:pt modelId="{DDCEA38C-E044-4067-84DF-54AED9E91B65}" type="pres">
      <dgm:prSet presAssocID="{3FD5F67A-014E-4266-8096-537915E4D893}" presName="parTx" presStyleLbl="revTx" presStyleIdx="0" presStyleCnt="5">
        <dgm:presLayoutVars>
          <dgm:chMax val="0"/>
          <dgm:chPref val="0"/>
        </dgm:presLayoutVars>
      </dgm:prSet>
      <dgm:spPr/>
    </dgm:pt>
    <dgm:pt modelId="{57435FB2-732A-4115-9AB2-88ADC556263E}" type="pres">
      <dgm:prSet presAssocID="{3DC65A98-DFD2-4F31-BAA2-61622A676E59}" presName="sibTrans" presStyleCnt="0"/>
      <dgm:spPr/>
    </dgm:pt>
    <dgm:pt modelId="{B233EAB9-595E-47C4-964B-D64AA3B1F1FE}" type="pres">
      <dgm:prSet presAssocID="{B1691733-90CD-44DD-98A0-4BCABB977E13}" presName="compNode" presStyleCnt="0"/>
      <dgm:spPr/>
    </dgm:pt>
    <dgm:pt modelId="{46536972-2762-4AF1-83AE-C1E939370F20}" type="pres">
      <dgm:prSet presAssocID="{B1691733-90CD-44DD-98A0-4BCABB977E13}" presName="bgRect" presStyleLbl="bgShp" presStyleIdx="1" presStyleCnt="5"/>
      <dgm:spPr/>
    </dgm:pt>
    <dgm:pt modelId="{3E2DF0AC-88AC-4E59-BC5F-DC13C92E4B18}" type="pres">
      <dgm:prSet presAssocID="{B1691733-90CD-44DD-98A0-4BCABB977E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DF84EF5-75FD-475A-91D0-B886E6EC54E2}" type="pres">
      <dgm:prSet presAssocID="{B1691733-90CD-44DD-98A0-4BCABB977E13}" presName="spaceRect" presStyleCnt="0"/>
      <dgm:spPr/>
    </dgm:pt>
    <dgm:pt modelId="{4206E19C-9D41-4B5A-8FEC-7051DE914FF0}" type="pres">
      <dgm:prSet presAssocID="{B1691733-90CD-44DD-98A0-4BCABB977E13}" presName="parTx" presStyleLbl="revTx" presStyleIdx="1" presStyleCnt="5">
        <dgm:presLayoutVars>
          <dgm:chMax val="0"/>
          <dgm:chPref val="0"/>
        </dgm:presLayoutVars>
      </dgm:prSet>
      <dgm:spPr/>
    </dgm:pt>
    <dgm:pt modelId="{31156B1A-7576-4FEC-8513-16886910CA22}" type="pres">
      <dgm:prSet presAssocID="{C0EFA79F-2CA1-48E3-BC55-3E1BC53587D1}" presName="sibTrans" presStyleCnt="0"/>
      <dgm:spPr/>
    </dgm:pt>
    <dgm:pt modelId="{0497907F-015E-4A25-B656-73973582CA14}" type="pres">
      <dgm:prSet presAssocID="{6700D39D-EFE7-46C3-9BB1-361D09004821}" presName="compNode" presStyleCnt="0"/>
      <dgm:spPr/>
    </dgm:pt>
    <dgm:pt modelId="{B5685BC5-BF43-4C2F-B348-993AF11BE12B}" type="pres">
      <dgm:prSet presAssocID="{6700D39D-EFE7-46C3-9BB1-361D09004821}" presName="bgRect" presStyleLbl="bgShp" presStyleIdx="2" presStyleCnt="5"/>
      <dgm:spPr/>
    </dgm:pt>
    <dgm:pt modelId="{E2BF1813-D66A-42D7-93A6-3C7759BB43F8}" type="pres">
      <dgm:prSet presAssocID="{6700D39D-EFE7-46C3-9BB1-361D090048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44B28896-76AE-4C9D-8224-9DC849F1C5E7}" type="pres">
      <dgm:prSet presAssocID="{6700D39D-EFE7-46C3-9BB1-361D09004821}" presName="spaceRect" presStyleCnt="0"/>
      <dgm:spPr/>
    </dgm:pt>
    <dgm:pt modelId="{F0506646-3D25-467F-B849-FB9819B88889}" type="pres">
      <dgm:prSet presAssocID="{6700D39D-EFE7-46C3-9BB1-361D09004821}" presName="parTx" presStyleLbl="revTx" presStyleIdx="2" presStyleCnt="5">
        <dgm:presLayoutVars>
          <dgm:chMax val="0"/>
          <dgm:chPref val="0"/>
        </dgm:presLayoutVars>
      </dgm:prSet>
      <dgm:spPr/>
    </dgm:pt>
    <dgm:pt modelId="{FBB2FCA3-FB14-4775-9245-75616E18F97B}" type="pres">
      <dgm:prSet presAssocID="{B98B1A40-A9E6-4307-8C5A-B3DEFEBD9105}" presName="sibTrans" presStyleCnt="0"/>
      <dgm:spPr/>
    </dgm:pt>
    <dgm:pt modelId="{5F8B43DF-07C1-498F-ADD9-93844806A4A5}" type="pres">
      <dgm:prSet presAssocID="{9D3C0A18-8501-4A63-BD2F-54B94FD06D73}" presName="compNode" presStyleCnt="0"/>
      <dgm:spPr/>
    </dgm:pt>
    <dgm:pt modelId="{136584D7-D2FA-49C1-BADD-165F696334C4}" type="pres">
      <dgm:prSet presAssocID="{9D3C0A18-8501-4A63-BD2F-54B94FD06D73}" presName="bgRect" presStyleLbl="bgShp" presStyleIdx="3" presStyleCnt="5"/>
      <dgm:spPr/>
    </dgm:pt>
    <dgm:pt modelId="{2E6FD2E7-0AD8-488E-9132-A38152A219AD}" type="pres">
      <dgm:prSet presAssocID="{9D3C0A18-8501-4A63-BD2F-54B94FD06D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C8F398A4-C87B-488A-B3FE-839C8B76417F}" type="pres">
      <dgm:prSet presAssocID="{9D3C0A18-8501-4A63-BD2F-54B94FD06D73}" presName="spaceRect" presStyleCnt="0"/>
      <dgm:spPr/>
    </dgm:pt>
    <dgm:pt modelId="{A2D14E98-32BE-43E5-8426-94EC5B5B66A2}" type="pres">
      <dgm:prSet presAssocID="{9D3C0A18-8501-4A63-BD2F-54B94FD06D73}" presName="parTx" presStyleLbl="revTx" presStyleIdx="3" presStyleCnt="5">
        <dgm:presLayoutVars>
          <dgm:chMax val="0"/>
          <dgm:chPref val="0"/>
        </dgm:presLayoutVars>
      </dgm:prSet>
      <dgm:spPr/>
    </dgm:pt>
    <dgm:pt modelId="{33188D8C-14AA-4EE3-B9CF-A71B52E55BC4}" type="pres">
      <dgm:prSet presAssocID="{3F06CD46-C0C3-498A-83CA-4BAE6C32FCF5}" presName="sibTrans" presStyleCnt="0"/>
      <dgm:spPr/>
    </dgm:pt>
    <dgm:pt modelId="{F79BA12E-7BB6-4C41-AE21-6A9AF81B82E5}" type="pres">
      <dgm:prSet presAssocID="{63E07222-719E-4270-B1FB-B0F8F92C82D6}" presName="compNode" presStyleCnt="0"/>
      <dgm:spPr/>
    </dgm:pt>
    <dgm:pt modelId="{62DEA48A-BD59-425E-BAA4-E9457C68972A}" type="pres">
      <dgm:prSet presAssocID="{63E07222-719E-4270-B1FB-B0F8F92C82D6}" presName="bgRect" presStyleLbl="bgShp" presStyleIdx="4" presStyleCnt="5"/>
      <dgm:spPr/>
    </dgm:pt>
    <dgm:pt modelId="{C2D52819-0DC1-4E18-9592-36B8FD26B0DA}" type="pres">
      <dgm:prSet presAssocID="{63E07222-719E-4270-B1FB-B0F8F92C82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re"/>
        </a:ext>
      </dgm:extLst>
    </dgm:pt>
    <dgm:pt modelId="{6777C60F-5B30-469A-BBD4-D635369EDC97}" type="pres">
      <dgm:prSet presAssocID="{63E07222-719E-4270-B1FB-B0F8F92C82D6}" presName="spaceRect" presStyleCnt="0"/>
      <dgm:spPr/>
    </dgm:pt>
    <dgm:pt modelId="{09E4916A-6A0E-42EE-89B3-E20F912514A9}" type="pres">
      <dgm:prSet presAssocID="{63E07222-719E-4270-B1FB-B0F8F92C82D6}" presName="parTx" presStyleLbl="revTx" presStyleIdx="4" presStyleCnt="5">
        <dgm:presLayoutVars>
          <dgm:chMax val="0"/>
          <dgm:chPref val="0"/>
        </dgm:presLayoutVars>
      </dgm:prSet>
      <dgm:spPr/>
    </dgm:pt>
  </dgm:ptLst>
  <dgm:cxnLst>
    <dgm:cxn modelId="{A9C55705-26EA-44EB-8E0D-DE4736DCC708}" type="presOf" srcId="{3FD5F67A-014E-4266-8096-537915E4D893}" destId="{DDCEA38C-E044-4067-84DF-54AED9E91B65}" srcOrd="0" destOrd="0" presId="urn:microsoft.com/office/officeart/2018/2/layout/IconVerticalSolidList"/>
    <dgm:cxn modelId="{546F0E1D-EDDF-41EE-8D3F-202F894BB922}" type="presOf" srcId="{9CAAFBC4-214F-44F8-9818-1B4A5D959C39}" destId="{083168C8-7D73-45DF-9634-FE27E06A624C}" srcOrd="0" destOrd="0" presId="urn:microsoft.com/office/officeart/2018/2/layout/IconVerticalSolidList"/>
    <dgm:cxn modelId="{5875731E-3DB9-4084-8951-E4090489624D}" type="presOf" srcId="{9D3C0A18-8501-4A63-BD2F-54B94FD06D73}" destId="{A2D14E98-32BE-43E5-8426-94EC5B5B66A2}" srcOrd="0" destOrd="0" presId="urn:microsoft.com/office/officeart/2018/2/layout/IconVerticalSolidList"/>
    <dgm:cxn modelId="{F62E7F33-35DA-457C-9FD5-707E0FA028FA}" srcId="{9CAAFBC4-214F-44F8-9818-1B4A5D959C39}" destId="{3FD5F67A-014E-4266-8096-537915E4D893}" srcOrd="0" destOrd="0" parTransId="{C180A3B2-29D3-404E-84B6-004DB4EFF3F6}" sibTransId="{3DC65A98-DFD2-4F31-BAA2-61622A676E59}"/>
    <dgm:cxn modelId="{D7ECB43C-61F4-4B3C-9442-9EB865949FB7}" type="presOf" srcId="{6700D39D-EFE7-46C3-9BB1-361D09004821}" destId="{F0506646-3D25-467F-B849-FB9819B88889}" srcOrd="0" destOrd="0" presId="urn:microsoft.com/office/officeart/2018/2/layout/IconVerticalSolidList"/>
    <dgm:cxn modelId="{9648995B-EF1D-44C1-B511-746E8541D481}" srcId="{9CAAFBC4-214F-44F8-9818-1B4A5D959C39}" destId="{6700D39D-EFE7-46C3-9BB1-361D09004821}" srcOrd="2" destOrd="0" parTransId="{30463A66-C059-49F0-ACDE-FAA6402248F9}" sibTransId="{B98B1A40-A9E6-4307-8C5A-B3DEFEBD9105}"/>
    <dgm:cxn modelId="{ACEB6A69-14AD-460E-9B3F-C7E930C0D089}" srcId="{9CAAFBC4-214F-44F8-9818-1B4A5D959C39}" destId="{63E07222-719E-4270-B1FB-B0F8F92C82D6}" srcOrd="4" destOrd="0" parTransId="{6A6E70D6-2A3C-420F-B2D9-DFF6ED674042}" sibTransId="{6479ED15-5E1B-435F-971C-70B8084A0FA2}"/>
    <dgm:cxn modelId="{8129DE71-8C54-4DF8-A3C3-E56F30C8BF05}" type="presOf" srcId="{63E07222-719E-4270-B1FB-B0F8F92C82D6}" destId="{09E4916A-6A0E-42EE-89B3-E20F912514A9}" srcOrd="0" destOrd="0" presId="urn:microsoft.com/office/officeart/2018/2/layout/IconVerticalSolidList"/>
    <dgm:cxn modelId="{C87F2D8C-292D-4F08-A8C6-9D3624B22B3A}" srcId="{9CAAFBC4-214F-44F8-9818-1B4A5D959C39}" destId="{9D3C0A18-8501-4A63-BD2F-54B94FD06D73}" srcOrd="3" destOrd="0" parTransId="{02079A03-D9DF-418E-9CCA-F9BFBE105506}" sibTransId="{3F06CD46-C0C3-498A-83CA-4BAE6C32FCF5}"/>
    <dgm:cxn modelId="{5DAB86D5-4CED-4770-B5C0-794B89A4526E}" srcId="{9CAAFBC4-214F-44F8-9818-1B4A5D959C39}" destId="{B1691733-90CD-44DD-98A0-4BCABB977E13}" srcOrd="1" destOrd="0" parTransId="{69C8ABD2-5F2A-4A42-8A75-6BDBC9257FBE}" sibTransId="{C0EFA79F-2CA1-48E3-BC55-3E1BC53587D1}"/>
    <dgm:cxn modelId="{A423BBDF-C616-40FB-BE51-7A4092004FBB}" type="presOf" srcId="{B1691733-90CD-44DD-98A0-4BCABB977E13}" destId="{4206E19C-9D41-4B5A-8FEC-7051DE914FF0}" srcOrd="0" destOrd="0" presId="urn:microsoft.com/office/officeart/2018/2/layout/IconVerticalSolidList"/>
    <dgm:cxn modelId="{A8D9E4A5-C191-4874-911B-A10DDA0FE18E}" type="presParOf" srcId="{083168C8-7D73-45DF-9634-FE27E06A624C}" destId="{BAF6C8FE-A659-4CBD-B647-85CB059E5907}" srcOrd="0" destOrd="0" presId="urn:microsoft.com/office/officeart/2018/2/layout/IconVerticalSolidList"/>
    <dgm:cxn modelId="{BBECAED4-E559-42E1-9495-39486678FB3D}" type="presParOf" srcId="{BAF6C8FE-A659-4CBD-B647-85CB059E5907}" destId="{4CA00C49-4672-497F-8D37-AD41C68712AC}" srcOrd="0" destOrd="0" presId="urn:microsoft.com/office/officeart/2018/2/layout/IconVerticalSolidList"/>
    <dgm:cxn modelId="{44929EA1-BBE0-48F4-936F-10BC914124C5}" type="presParOf" srcId="{BAF6C8FE-A659-4CBD-B647-85CB059E5907}" destId="{4CBBEBD6-2862-4C76-9CFA-F163DCC8670D}" srcOrd="1" destOrd="0" presId="urn:microsoft.com/office/officeart/2018/2/layout/IconVerticalSolidList"/>
    <dgm:cxn modelId="{0B2C36DC-D882-4CAD-9708-5983ACF87A14}" type="presParOf" srcId="{BAF6C8FE-A659-4CBD-B647-85CB059E5907}" destId="{F11EDEEC-83EF-4289-95E3-05DE3CBB9517}" srcOrd="2" destOrd="0" presId="urn:microsoft.com/office/officeart/2018/2/layout/IconVerticalSolidList"/>
    <dgm:cxn modelId="{40F1E6E8-5640-489E-8E7E-1A4AC8626C59}" type="presParOf" srcId="{BAF6C8FE-A659-4CBD-B647-85CB059E5907}" destId="{DDCEA38C-E044-4067-84DF-54AED9E91B65}" srcOrd="3" destOrd="0" presId="urn:microsoft.com/office/officeart/2018/2/layout/IconVerticalSolidList"/>
    <dgm:cxn modelId="{EA29178B-60CE-4206-9390-AEE4FD8E4142}" type="presParOf" srcId="{083168C8-7D73-45DF-9634-FE27E06A624C}" destId="{57435FB2-732A-4115-9AB2-88ADC556263E}" srcOrd="1" destOrd="0" presId="urn:microsoft.com/office/officeart/2018/2/layout/IconVerticalSolidList"/>
    <dgm:cxn modelId="{7457872F-1FA7-426D-B7F6-9EBFA4B55C67}" type="presParOf" srcId="{083168C8-7D73-45DF-9634-FE27E06A624C}" destId="{B233EAB9-595E-47C4-964B-D64AA3B1F1FE}" srcOrd="2" destOrd="0" presId="urn:microsoft.com/office/officeart/2018/2/layout/IconVerticalSolidList"/>
    <dgm:cxn modelId="{9AD86E7C-B316-4882-96B2-CAD53929D683}" type="presParOf" srcId="{B233EAB9-595E-47C4-964B-D64AA3B1F1FE}" destId="{46536972-2762-4AF1-83AE-C1E939370F20}" srcOrd="0" destOrd="0" presId="urn:microsoft.com/office/officeart/2018/2/layout/IconVerticalSolidList"/>
    <dgm:cxn modelId="{42A01879-301B-414C-9A20-C074DEB9785E}" type="presParOf" srcId="{B233EAB9-595E-47C4-964B-D64AA3B1F1FE}" destId="{3E2DF0AC-88AC-4E59-BC5F-DC13C92E4B18}" srcOrd="1" destOrd="0" presId="urn:microsoft.com/office/officeart/2018/2/layout/IconVerticalSolidList"/>
    <dgm:cxn modelId="{651DA4E2-B092-42E4-A42D-ACE460A04216}" type="presParOf" srcId="{B233EAB9-595E-47C4-964B-D64AA3B1F1FE}" destId="{3DF84EF5-75FD-475A-91D0-B886E6EC54E2}" srcOrd="2" destOrd="0" presId="urn:microsoft.com/office/officeart/2018/2/layout/IconVerticalSolidList"/>
    <dgm:cxn modelId="{A1E374DE-8A22-4BB0-9A2F-1C20EFF99919}" type="presParOf" srcId="{B233EAB9-595E-47C4-964B-D64AA3B1F1FE}" destId="{4206E19C-9D41-4B5A-8FEC-7051DE914FF0}" srcOrd="3" destOrd="0" presId="urn:microsoft.com/office/officeart/2018/2/layout/IconVerticalSolidList"/>
    <dgm:cxn modelId="{C5EE59E0-E48A-45C8-B6ED-95D73D8686D0}" type="presParOf" srcId="{083168C8-7D73-45DF-9634-FE27E06A624C}" destId="{31156B1A-7576-4FEC-8513-16886910CA22}" srcOrd="3" destOrd="0" presId="urn:microsoft.com/office/officeart/2018/2/layout/IconVerticalSolidList"/>
    <dgm:cxn modelId="{358ED94E-91A3-447F-8392-001A76461557}" type="presParOf" srcId="{083168C8-7D73-45DF-9634-FE27E06A624C}" destId="{0497907F-015E-4A25-B656-73973582CA14}" srcOrd="4" destOrd="0" presId="urn:microsoft.com/office/officeart/2018/2/layout/IconVerticalSolidList"/>
    <dgm:cxn modelId="{E0D08980-2368-4E83-B69F-DD745DFE33EA}" type="presParOf" srcId="{0497907F-015E-4A25-B656-73973582CA14}" destId="{B5685BC5-BF43-4C2F-B348-993AF11BE12B}" srcOrd="0" destOrd="0" presId="urn:microsoft.com/office/officeart/2018/2/layout/IconVerticalSolidList"/>
    <dgm:cxn modelId="{87668F7A-FA72-4984-8859-20AEC426D448}" type="presParOf" srcId="{0497907F-015E-4A25-B656-73973582CA14}" destId="{E2BF1813-D66A-42D7-93A6-3C7759BB43F8}" srcOrd="1" destOrd="0" presId="urn:microsoft.com/office/officeart/2018/2/layout/IconVerticalSolidList"/>
    <dgm:cxn modelId="{22468E89-8B6E-423C-9E52-AF6FAC0A2C53}" type="presParOf" srcId="{0497907F-015E-4A25-B656-73973582CA14}" destId="{44B28896-76AE-4C9D-8224-9DC849F1C5E7}" srcOrd="2" destOrd="0" presId="urn:microsoft.com/office/officeart/2018/2/layout/IconVerticalSolidList"/>
    <dgm:cxn modelId="{3262D38A-D500-45A9-9159-ABE40C42FC42}" type="presParOf" srcId="{0497907F-015E-4A25-B656-73973582CA14}" destId="{F0506646-3D25-467F-B849-FB9819B88889}" srcOrd="3" destOrd="0" presId="urn:microsoft.com/office/officeart/2018/2/layout/IconVerticalSolidList"/>
    <dgm:cxn modelId="{9376AE41-71F1-4877-84A0-F2D0E9F197C5}" type="presParOf" srcId="{083168C8-7D73-45DF-9634-FE27E06A624C}" destId="{FBB2FCA3-FB14-4775-9245-75616E18F97B}" srcOrd="5" destOrd="0" presId="urn:microsoft.com/office/officeart/2018/2/layout/IconVerticalSolidList"/>
    <dgm:cxn modelId="{51768E62-0534-4319-9A63-2F35BEF951F3}" type="presParOf" srcId="{083168C8-7D73-45DF-9634-FE27E06A624C}" destId="{5F8B43DF-07C1-498F-ADD9-93844806A4A5}" srcOrd="6" destOrd="0" presId="urn:microsoft.com/office/officeart/2018/2/layout/IconVerticalSolidList"/>
    <dgm:cxn modelId="{03FFF1A3-A8A4-4DDE-B19A-72197C051028}" type="presParOf" srcId="{5F8B43DF-07C1-498F-ADD9-93844806A4A5}" destId="{136584D7-D2FA-49C1-BADD-165F696334C4}" srcOrd="0" destOrd="0" presId="urn:microsoft.com/office/officeart/2018/2/layout/IconVerticalSolidList"/>
    <dgm:cxn modelId="{05F0CC06-5FF9-41D9-A302-7C491862DDEE}" type="presParOf" srcId="{5F8B43DF-07C1-498F-ADD9-93844806A4A5}" destId="{2E6FD2E7-0AD8-488E-9132-A38152A219AD}" srcOrd="1" destOrd="0" presId="urn:microsoft.com/office/officeart/2018/2/layout/IconVerticalSolidList"/>
    <dgm:cxn modelId="{98BB7601-18E0-472A-B55F-99A8C9D2954D}" type="presParOf" srcId="{5F8B43DF-07C1-498F-ADD9-93844806A4A5}" destId="{C8F398A4-C87B-488A-B3FE-839C8B76417F}" srcOrd="2" destOrd="0" presId="urn:microsoft.com/office/officeart/2018/2/layout/IconVerticalSolidList"/>
    <dgm:cxn modelId="{B7862553-8760-4B31-9B1F-E5CACFF75ED6}" type="presParOf" srcId="{5F8B43DF-07C1-498F-ADD9-93844806A4A5}" destId="{A2D14E98-32BE-43E5-8426-94EC5B5B66A2}" srcOrd="3" destOrd="0" presId="urn:microsoft.com/office/officeart/2018/2/layout/IconVerticalSolidList"/>
    <dgm:cxn modelId="{50E76124-D8FE-4906-80AE-1F6538E4DA52}" type="presParOf" srcId="{083168C8-7D73-45DF-9634-FE27E06A624C}" destId="{33188D8C-14AA-4EE3-B9CF-A71B52E55BC4}" srcOrd="7" destOrd="0" presId="urn:microsoft.com/office/officeart/2018/2/layout/IconVerticalSolidList"/>
    <dgm:cxn modelId="{DDA21515-5EA2-4F51-AD78-5E818B3DF9E8}" type="presParOf" srcId="{083168C8-7D73-45DF-9634-FE27E06A624C}" destId="{F79BA12E-7BB6-4C41-AE21-6A9AF81B82E5}" srcOrd="8" destOrd="0" presId="urn:microsoft.com/office/officeart/2018/2/layout/IconVerticalSolidList"/>
    <dgm:cxn modelId="{170DDE3D-46A6-407C-A8E8-BE741AE05EBE}" type="presParOf" srcId="{F79BA12E-7BB6-4C41-AE21-6A9AF81B82E5}" destId="{62DEA48A-BD59-425E-BAA4-E9457C68972A}" srcOrd="0" destOrd="0" presId="urn:microsoft.com/office/officeart/2018/2/layout/IconVerticalSolidList"/>
    <dgm:cxn modelId="{733F4B36-6A33-49FC-A3EA-E4D5E6441B86}" type="presParOf" srcId="{F79BA12E-7BB6-4C41-AE21-6A9AF81B82E5}" destId="{C2D52819-0DC1-4E18-9592-36B8FD26B0DA}" srcOrd="1" destOrd="0" presId="urn:microsoft.com/office/officeart/2018/2/layout/IconVerticalSolidList"/>
    <dgm:cxn modelId="{76CB4BCF-6B36-456D-9E43-CF0F488D6247}" type="presParOf" srcId="{F79BA12E-7BB6-4C41-AE21-6A9AF81B82E5}" destId="{6777C60F-5B30-469A-BBD4-D635369EDC97}" srcOrd="2" destOrd="0" presId="urn:microsoft.com/office/officeart/2018/2/layout/IconVerticalSolidList"/>
    <dgm:cxn modelId="{3399AFFD-3D0B-436E-9164-D86680A07044}" type="presParOf" srcId="{F79BA12E-7BB6-4C41-AE21-6A9AF81B82E5}" destId="{09E4916A-6A0E-42EE-89B3-E20F912514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00C49-4672-497F-8D37-AD41C68712AC}">
      <dsp:nvSpPr>
        <dsp:cNvPr id="0" name=""/>
        <dsp:cNvSpPr/>
      </dsp:nvSpPr>
      <dsp:spPr>
        <a:xfrm>
          <a:off x="0" y="4352"/>
          <a:ext cx="6243991" cy="927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BEBD6-2862-4C76-9CFA-F163DCC8670D}">
      <dsp:nvSpPr>
        <dsp:cNvPr id="0" name=""/>
        <dsp:cNvSpPr/>
      </dsp:nvSpPr>
      <dsp:spPr>
        <a:xfrm>
          <a:off x="280435" y="212940"/>
          <a:ext cx="509883" cy="509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CEA38C-E044-4067-84DF-54AED9E91B65}">
      <dsp:nvSpPr>
        <dsp:cNvPr id="0" name=""/>
        <dsp:cNvSpPr/>
      </dsp:nvSpPr>
      <dsp:spPr>
        <a:xfrm>
          <a:off x="1070754" y="4352"/>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100000"/>
            </a:lnSpc>
            <a:spcBef>
              <a:spcPct val="0"/>
            </a:spcBef>
            <a:spcAft>
              <a:spcPct val="35000"/>
            </a:spcAft>
            <a:buNone/>
          </a:pPr>
          <a:r>
            <a:rPr lang="en-US" sz="1900" b="1" kern="1200"/>
            <a:t>Infrastructure Requirements And Servicing Of The Aviation Industry</a:t>
          </a:r>
          <a:endParaRPr lang="en-US" sz="1900" kern="1200"/>
        </a:p>
      </dsp:txBody>
      <dsp:txXfrm>
        <a:off x="1070754" y="4352"/>
        <a:ext cx="5173237" cy="927060"/>
      </dsp:txXfrm>
    </dsp:sp>
    <dsp:sp modelId="{46536972-2762-4AF1-83AE-C1E939370F20}">
      <dsp:nvSpPr>
        <dsp:cNvPr id="0" name=""/>
        <dsp:cNvSpPr/>
      </dsp:nvSpPr>
      <dsp:spPr>
        <a:xfrm>
          <a:off x="0" y="1163177"/>
          <a:ext cx="6243991" cy="927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DF0AC-88AC-4E59-BC5F-DC13C92E4B18}">
      <dsp:nvSpPr>
        <dsp:cNvPr id="0" name=""/>
        <dsp:cNvSpPr/>
      </dsp:nvSpPr>
      <dsp:spPr>
        <a:xfrm>
          <a:off x="280435" y="1371765"/>
          <a:ext cx="509883" cy="509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6E19C-9D41-4B5A-8FEC-7051DE914FF0}">
      <dsp:nvSpPr>
        <dsp:cNvPr id="0" name=""/>
        <dsp:cNvSpPr/>
      </dsp:nvSpPr>
      <dsp:spPr>
        <a:xfrm>
          <a:off x="1070754" y="1163177"/>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100000"/>
            </a:lnSpc>
            <a:spcBef>
              <a:spcPct val="0"/>
            </a:spcBef>
            <a:spcAft>
              <a:spcPct val="35000"/>
            </a:spcAft>
            <a:buNone/>
          </a:pPr>
          <a:r>
            <a:rPr lang="en-US" sz="1900" b="1" kern="1200" dirty="0"/>
            <a:t>Operational Costs And Low Profit Margins</a:t>
          </a:r>
          <a:endParaRPr lang="en-US" sz="1900" kern="1200" dirty="0"/>
        </a:p>
      </dsp:txBody>
      <dsp:txXfrm>
        <a:off x="1070754" y="1163177"/>
        <a:ext cx="5173237" cy="927060"/>
      </dsp:txXfrm>
    </dsp:sp>
    <dsp:sp modelId="{B5685BC5-BF43-4C2F-B348-993AF11BE12B}">
      <dsp:nvSpPr>
        <dsp:cNvPr id="0" name=""/>
        <dsp:cNvSpPr/>
      </dsp:nvSpPr>
      <dsp:spPr>
        <a:xfrm>
          <a:off x="0" y="2322002"/>
          <a:ext cx="6243991" cy="927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F1813-D66A-42D7-93A6-3C7759BB43F8}">
      <dsp:nvSpPr>
        <dsp:cNvPr id="0" name=""/>
        <dsp:cNvSpPr/>
      </dsp:nvSpPr>
      <dsp:spPr>
        <a:xfrm>
          <a:off x="280435" y="2530590"/>
          <a:ext cx="509883" cy="509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506646-3D25-467F-B849-FB9819B88889}">
      <dsp:nvSpPr>
        <dsp:cNvPr id="0" name=""/>
        <dsp:cNvSpPr/>
      </dsp:nvSpPr>
      <dsp:spPr>
        <a:xfrm>
          <a:off x="1070754" y="2322002"/>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100000"/>
            </a:lnSpc>
            <a:spcBef>
              <a:spcPct val="0"/>
            </a:spcBef>
            <a:spcAft>
              <a:spcPct val="35000"/>
            </a:spcAft>
            <a:buNone/>
          </a:pPr>
          <a:r>
            <a:rPr lang="en-US" sz="1900" b="1" kern="1200"/>
            <a:t>Pricing Pressure And Low Yields</a:t>
          </a:r>
          <a:endParaRPr lang="en-US" sz="1900" kern="1200"/>
        </a:p>
      </dsp:txBody>
      <dsp:txXfrm>
        <a:off x="1070754" y="2322002"/>
        <a:ext cx="5173237" cy="927060"/>
      </dsp:txXfrm>
    </dsp:sp>
    <dsp:sp modelId="{136584D7-D2FA-49C1-BADD-165F696334C4}">
      <dsp:nvSpPr>
        <dsp:cNvPr id="0" name=""/>
        <dsp:cNvSpPr/>
      </dsp:nvSpPr>
      <dsp:spPr>
        <a:xfrm>
          <a:off x="0" y="3480827"/>
          <a:ext cx="6243991" cy="927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FD2E7-0AD8-488E-9132-A38152A219AD}">
      <dsp:nvSpPr>
        <dsp:cNvPr id="0" name=""/>
        <dsp:cNvSpPr/>
      </dsp:nvSpPr>
      <dsp:spPr>
        <a:xfrm>
          <a:off x="280435" y="3689416"/>
          <a:ext cx="509883" cy="5098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D14E98-32BE-43E5-8426-94EC5B5B66A2}">
      <dsp:nvSpPr>
        <dsp:cNvPr id="0" name=""/>
        <dsp:cNvSpPr/>
      </dsp:nvSpPr>
      <dsp:spPr>
        <a:xfrm>
          <a:off x="1070754" y="3480827"/>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100000"/>
            </a:lnSpc>
            <a:spcBef>
              <a:spcPct val="0"/>
            </a:spcBef>
            <a:spcAft>
              <a:spcPct val="35000"/>
            </a:spcAft>
            <a:buNone/>
          </a:pPr>
          <a:r>
            <a:rPr lang="en-US" sz="1900" b="1" kern="1200"/>
            <a:t>Environmental Impacts And Sustainability</a:t>
          </a:r>
          <a:endParaRPr lang="en-US" sz="1900" kern="1200"/>
        </a:p>
      </dsp:txBody>
      <dsp:txXfrm>
        <a:off x="1070754" y="3480827"/>
        <a:ext cx="5173237" cy="927060"/>
      </dsp:txXfrm>
    </dsp:sp>
    <dsp:sp modelId="{62DEA48A-BD59-425E-BAA4-E9457C68972A}">
      <dsp:nvSpPr>
        <dsp:cNvPr id="0" name=""/>
        <dsp:cNvSpPr/>
      </dsp:nvSpPr>
      <dsp:spPr>
        <a:xfrm>
          <a:off x="0" y="4639652"/>
          <a:ext cx="6243991" cy="927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52819-0DC1-4E18-9592-36B8FD26B0DA}">
      <dsp:nvSpPr>
        <dsp:cNvPr id="0" name=""/>
        <dsp:cNvSpPr/>
      </dsp:nvSpPr>
      <dsp:spPr>
        <a:xfrm>
          <a:off x="280435" y="4848241"/>
          <a:ext cx="509883" cy="5098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E4916A-6A0E-42EE-89B3-E20F912514A9}">
      <dsp:nvSpPr>
        <dsp:cNvPr id="0" name=""/>
        <dsp:cNvSpPr/>
      </dsp:nvSpPr>
      <dsp:spPr>
        <a:xfrm>
          <a:off x="1070754" y="4639652"/>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100000"/>
            </a:lnSpc>
            <a:spcBef>
              <a:spcPct val="0"/>
            </a:spcBef>
            <a:spcAft>
              <a:spcPct val="35000"/>
            </a:spcAft>
            <a:buNone/>
          </a:pPr>
          <a:r>
            <a:rPr lang="en-US" sz="1900" b="1" kern="1200"/>
            <a:t>Vulnerability To Fluctuation Fuel Prices, Terrorism And Forces Of Nature</a:t>
          </a:r>
          <a:endParaRPr lang="en-US" sz="1900" kern="1200"/>
        </a:p>
      </dsp:txBody>
      <dsp:txXfrm>
        <a:off x="1070754" y="4639652"/>
        <a:ext cx="5173237" cy="9270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393312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03BFAC-C1D1-45B4-AAEB-D7F6E0C00969}"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217530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129601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177671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377598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201878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700410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2158829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17014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216739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3BFAC-C1D1-45B4-AAEB-D7F6E0C00969}"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228224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03BFAC-C1D1-45B4-AAEB-D7F6E0C00969}"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359659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03BFAC-C1D1-45B4-AAEB-D7F6E0C00969}"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37625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03BFAC-C1D1-45B4-AAEB-D7F6E0C00969}"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4524134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3BFAC-C1D1-45B4-AAEB-D7F6E0C00969}"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343179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03BFAC-C1D1-45B4-AAEB-D7F6E0C00969}"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115327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303BFAC-C1D1-45B4-AAEB-D7F6E0C00969}" type="datetimeFigureOut">
              <a:rPr lang="en-US" smtClean="0"/>
              <a:t>1/21/2019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A3A7A41-1642-4B4E-9430-B1C3B4B3433E}" type="slidenum">
              <a:rPr lang="en-US" smtClean="0"/>
              <a:t>‹#›</a:t>
            </a:fld>
            <a:endParaRPr lang="en-US"/>
          </a:p>
        </p:txBody>
      </p:sp>
    </p:spTree>
    <p:extLst>
      <p:ext uri="{BB962C8B-B14F-4D97-AF65-F5344CB8AC3E}">
        <p14:creationId xmlns:p14="http://schemas.microsoft.com/office/powerpoint/2010/main" val="93224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303BFAC-C1D1-45B4-AAEB-D7F6E0C00969}" type="datetimeFigureOut">
              <a:rPr lang="en-US" smtClean="0"/>
              <a:t>1/21/2019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A3A7A41-1642-4B4E-9430-B1C3B4B3433E}" type="slidenum">
              <a:rPr lang="en-US" smtClean="0"/>
              <a:t>‹#›</a:t>
            </a:fld>
            <a:endParaRPr lang="en-US"/>
          </a:p>
        </p:txBody>
      </p:sp>
    </p:spTree>
    <p:extLst>
      <p:ext uri="{BB962C8B-B14F-4D97-AF65-F5344CB8AC3E}">
        <p14:creationId xmlns:p14="http://schemas.microsoft.com/office/powerpoint/2010/main" val="192270425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urocontrol.int/articles/environmental-issues-aviation" TargetMode="External"/><Relationship Id="rId2" Type="http://schemas.openxmlformats.org/officeDocument/2006/relationships/hyperlink" Target="https://www.investopedia.com/ask/answers/052515/what-extent-will-changing-fuel-costs-affect-profitability-airline-industry.asp" TargetMode="External"/><Relationship Id="rId1" Type="http://schemas.openxmlformats.org/officeDocument/2006/relationships/slideLayout" Target="../slideLayouts/slideLayout2.xml"/><Relationship Id="rId5" Type="http://schemas.openxmlformats.org/officeDocument/2006/relationships/hyperlink" Target="https://www.merriam-webster.com/dictionary/infrastructure" TargetMode="External"/><Relationship Id="rId4" Type="http://schemas.openxmlformats.org/officeDocument/2006/relationships/hyperlink" Target="https://www.cfr.org/backgrounder/us-aviation-infrastructu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bcg.com/" TargetMode="External"/><Relationship Id="rId2" Type="http://schemas.openxmlformats.org/officeDocument/2006/relationships/hyperlink" Target="https://airwaysmag.com/industry/infrastructure-challenges-remain-high-for-the-aviation-industry/" TargetMode="External"/><Relationship Id="rId1" Type="http://schemas.openxmlformats.org/officeDocument/2006/relationships/slideLayout" Target="../slideLayouts/slideLayout2.xml"/><Relationship Id="rId4" Type="http://schemas.openxmlformats.org/officeDocument/2006/relationships/hyperlink" Target="https://www.bcg.com/publications/2017/aviation-operations-inside-airlines-struggle-balance-profitability-performance.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965200"/>
            <a:ext cx="8676222" cy="3660019"/>
          </a:xfrm>
        </p:spPr>
        <p:txBody>
          <a:bodyPr anchor="ctr">
            <a:normAutofit/>
          </a:bodyPr>
          <a:lstStyle/>
          <a:p>
            <a:r>
              <a:rPr lang="en-US" sz="6600">
                <a:gradFill flip="none" rotWithShape="1">
                  <a:gsLst>
                    <a:gs pos="0">
                      <a:srgbClr val="FFFFFF"/>
                    </a:gs>
                    <a:gs pos="100000">
                      <a:srgbClr val="A6A6A6"/>
                    </a:gs>
                  </a:gsLst>
                  <a:lin ang="5580000" scaled="0"/>
                  <a:tileRect/>
                </a:gradFill>
              </a:rPr>
              <a:t>Unit 6</a:t>
            </a:r>
            <a:br>
              <a:rPr lang="en-US" sz="6600">
                <a:gradFill flip="none" rotWithShape="1">
                  <a:gsLst>
                    <a:gs pos="0">
                      <a:srgbClr val="FFFFFF"/>
                    </a:gs>
                    <a:gs pos="100000">
                      <a:srgbClr val="A6A6A6"/>
                    </a:gs>
                  </a:gsLst>
                  <a:lin ang="5580000" scaled="0"/>
                  <a:tileRect/>
                </a:gradFill>
              </a:rPr>
            </a:br>
            <a:r>
              <a:rPr lang="en-US" sz="6600">
                <a:gradFill flip="none" rotWithShape="1">
                  <a:gsLst>
                    <a:gs pos="0">
                      <a:srgbClr val="FFFFFF"/>
                    </a:gs>
                    <a:gs pos="100000">
                      <a:srgbClr val="A6A6A6"/>
                    </a:gs>
                  </a:gsLst>
                  <a:lin ang="5580000" scaled="0"/>
                  <a:tileRect/>
                </a:gradFill>
              </a:rPr>
              <a:t>managing aviation services</a:t>
            </a:r>
            <a:endParaRPr lang="en-JM" sz="6600">
              <a:gradFill flip="none" rotWithShape="1">
                <a:gsLst>
                  <a:gs pos="0">
                    <a:srgbClr val="FFFFFF"/>
                  </a:gs>
                  <a:gs pos="100000">
                    <a:srgbClr val="A6A6A6"/>
                  </a:gs>
                </a:gsLst>
                <a:lin ang="5580000" scaled="0"/>
                <a:tileRect/>
              </a:gradFill>
            </a:endParaRPr>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With each government managing its airspace independently rather than the countries in the region working together, similar to how Europe developed its </a:t>
            </a:r>
            <a:r>
              <a:rPr lang="en-US" sz="2500" dirty="0" err="1"/>
              <a:t>Eurocontrol</a:t>
            </a:r>
            <a:r>
              <a:rPr lang="en-US" sz="2500" dirty="0"/>
              <a:t> operations, conflicts within the airspace remain a challenge. On top of this, the region sees a highly disproportionate level of military traffic – roughly 40% – which further limits the ability for commercial airlines to operate smoothly.</a:t>
            </a:r>
          </a:p>
        </p:txBody>
      </p:sp>
    </p:spTree>
    <p:extLst>
      <p:ext uri="{BB962C8B-B14F-4D97-AF65-F5344CB8AC3E}">
        <p14:creationId xmlns:p14="http://schemas.microsoft.com/office/powerpoint/2010/main" val="247804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In the United States the main concern remains delays in building out the NextGen infrastructure. Budget cuts and delays continue to plague the very necessary upgrade to air traffic control services in the USA. And, while many airport terminals are not considered luxurious, they generally are sufficient to handle passenger needs.</a:t>
            </a:r>
          </a:p>
        </p:txBody>
      </p:sp>
    </p:spTree>
    <p:extLst>
      <p:ext uri="{BB962C8B-B14F-4D97-AF65-F5344CB8AC3E}">
        <p14:creationId xmlns:p14="http://schemas.microsoft.com/office/powerpoint/2010/main" val="374017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514601"/>
            <a:ext cx="9905998" cy="4142874"/>
          </a:xfrm>
        </p:spPr>
        <p:txBody>
          <a:bodyPr>
            <a:normAutofit/>
          </a:bodyPr>
          <a:lstStyle/>
          <a:p>
            <a:pPr marL="0" indent="0">
              <a:buNone/>
            </a:pPr>
            <a:r>
              <a:rPr lang="en-US" sz="2500" dirty="0"/>
              <a:t>U.S. aviation infrastructure moves more people than any other nation’s system—more than twice as many as China, the world’s second largest. Yet the United States lags on performance indicators compared to other leading industrial economies. No U.S. airport made the top twenty-five of the latest World Airport Awards, an annual customer rating of best airports. </a:t>
            </a:r>
          </a:p>
          <a:p>
            <a:pPr marL="0" indent="0">
              <a:buNone/>
            </a:pPr>
            <a:r>
              <a:rPr lang="en-US" sz="2500" dirty="0"/>
              <a:t>No U.S.-based airline made the top ten for on-time performance among global airlines compiled by </a:t>
            </a:r>
            <a:r>
              <a:rPr lang="en-US" sz="2500" dirty="0" err="1"/>
              <a:t>FlightStats</a:t>
            </a:r>
            <a:r>
              <a:rPr lang="en-US" sz="2500" dirty="0"/>
              <a:t>, a flight data services company. Four U.S. airlines ranked in the world’s top six for oldest aircraft fleet.</a:t>
            </a:r>
          </a:p>
        </p:txBody>
      </p:sp>
    </p:spTree>
    <p:extLst>
      <p:ext uri="{BB962C8B-B14F-4D97-AF65-F5344CB8AC3E}">
        <p14:creationId xmlns:p14="http://schemas.microsoft.com/office/powerpoint/2010/main" val="407026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514601"/>
            <a:ext cx="9905998" cy="4142874"/>
          </a:xfrm>
        </p:spPr>
        <p:txBody>
          <a:bodyPr>
            <a:normAutofit/>
          </a:bodyPr>
          <a:lstStyle/>
          <a:p>
            <a:pPr marL="0" indent="0">
              <a:buNone/>
            </a:pPr>
            <a:r>
              <a:rPr lang="en-US" sz="2500" dirty="0"/>
              <a:t>Airports and FAA face challenges in building new runways and in determining at what point runway pavement conditions warrant repair in order for existing runways to be maintained in the most cost-effective manner. </a:t>
            </a:r>
          </a:p>
          <a:p>
            <a:pPr marL="0" indent="0">
              <a:buNone/>
            </a:pPr>
            <a:r>
              <a:rPr lang="en-US" sz="2500" dirty="0"/>
              <a:t>In the case of new runways, airports must address the potential environmental impact of aircraft noise and air pollutant emissions that new infrastructure is likely to generate.</a:t>
            </a:r>
          </a:p>
        </p:txBody>
      </p:sp>
    </p:spTree>
    <p:extLst>
      <p:ext uri="{BB962C8B-B14F-4D97-AF65-F5344CB8AC3E}">
        <p14:creationId xmlns:p14="http://schemas.microsoft.com/office/powerpoint/2010/main" val="211304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Despite playing a smaller role than local authorities in airport investment, the federal government has a substantial role in aviation. The FAA spends over $7 billion annually on air traffic control operations, and over $1.2 billion in developing and enforcing new safety standards and aircraft certifications. </a:t>
            </a:r>
          </a:p>
          <a:p>
            <a:pPr marL="0" indent="0">
              <a:buNone/>
            </a:pPr>
            <a:r>
              <a:rPr lang="en-US" sz="2500" dirty="0"/>
              <a:t>The federal government also controls air travel security through the Transportation Security Administration and negotiates Open Skies Agreements, agreements aimed at creating a free-market environment among international carriers, with other nations.</a:t>
            </a:r>
          </a:p>
        </p:txBody>
      </p:sp>
    </p:spTree>
    <p:extLst>
      <p:ext uri="{BB962C8B-B14F-4D97-AF65-F5344CB8AC3E}">
        <p14:creationId xmlns:p14="http://schemas.microsoft.com/office/powerpoint/2010/main" val="357712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974179" y="714375"/>
            <a:ext cx="3332955" cy="5076826"/>
          </a:xfrm>
        </p:spPr>
        <p:txBody>
          <a:bodyPr anchor="ctr">
            <a:normAutofit/>
          </a:bodyPr>
          <a:lstStyle/>
          <a:p>
            <a:r>
              <a:rPr lang="en-US" sz="4000"/>
              <a:t>example</a:t>
            </a:r>
            <a:br>
              <a:rPr lang="en-US" sz="4000"/>
            </a:br>
            <a:endParaRPr lang="en-US" sz="4000"/>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4973046" y="714375"/>
            <a:ext cx="6253751" cy="5076825"/>
          </a:xfrm>
        </p:spPr>
        <p:txBody>
          <a:bodyPr>
            <a:normAutofit/>
          </a:bodyPr>
          <a:lstStyle/>
          <a:p>
            <a:pPr marL="0" indent="0">
              <a:buNone/>
            </a:pPr>
            <a:r>
              <a:rPr lang="en-US" dirty="0"/>
              <a:t>community concerns with aircraft noise are already high around many airports, and adding new runways may generate additional noise and community concerns.</a:t>
            </a:r>
          </a:p>
        </p:txBody>
      </p:sp>
    </p:spTree>
    <p:extLst>
      <p:ext uri="{BB962C8B-B14F-4D97-AF65-F5344CB8AC3E}">
        <p14:creationId xmlns:p14="http://schemas.microsoft.com/office/powerpoint/2010/main" val="323710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Airport construction is a hot topic in Asia and Latin America as the booming growth in passenger numbers demand more facilities. In many cases the governments are establishing public-private partnerships to build and operate these airports. IATA remains concerned that these partnerships are flawed far too often and result in projects which are ultimately financially unsound. </a:t>
            </a:r>
          </a:p>
          <a:p>
            <a:pPr marL="0" indent="0">
              <a:buNone/>
            </a:pPr>
            <a:r>
              <a:rPr lang="en-US" sz="2500" dirty="0"/>
              <a:t>That means higher costs for the airlines operating in those airports and, ultimately, higher costs to passengers as well.</a:t>
            </a:r>
          </a:p>
        </p:txBody>
      </p:sp>
    </p:spTree>
    <p:extLst>
      <p:ext uri="{BB962C8B-B14F-4D97-AF65-F5344CB8AC3E}">
        <p14:creationId xmlns:p14="http://schemas.microsoft.com/office/powerpoint/2010/main" val="122569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283368"/>
          </a:xfrm>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005263"/>
            <a:ext cx="9905998" cy="4443663"/>
          </a:xfrm>
        </p:spPr>
        <p:txBody>
          <a:bodyPr>
            <a:normAutofit/>
          </a:bodyPr>
          <a:lstStyle/>
          <a:p>
            <a:pPr marL="0" indent="0">
              <a:buNone/>
            </a:pPr>
            <a:r>
              <a:rPr lang="en-US" sz="2500" dirty="0"/>
              <a:t>Air carriers are responsible for maintaining air travel security. Part of this responsibility entails developing and using a security program that includes screening all passengers. Operationally, this responsibility means that air carriers purchase equipment, design and set up checkpoints covering access to their outbound flights, and hire and train personnel to operate these checkpoints. </a:t>
            </a:r>
          </a:p>
          <a:p>
            <a:pPr marL="0" indent="0">
              <a:buNone/>
            </a:pPr>
            <a:r>
              <a:rPr lang="en-US" sz="2500" dirty="0"/>
              <a:t>The costs associated with this security-screening program  include both the security screening equipment and the personnel to operate the equipment and to resolve alarms.</a:t>
            </a:r>
          </a:p>
        </p:txBody>
      </p:sp>
    </p:spTree>
    <p:extLst>
      <p:ext uri="{BB962C8B-B14F-4D97-AF65-F5344CB8AC3E}">
        <p14:creationId xmlns:p14="http://schemas.microsoft.com/office/powerpoint/2010/main" val="355385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251284"/>
          </a:xfrm>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860885"/>
            <a:ext cx="9905998" cy="4588042"/>
          </a:xfrm>
        </p:spPr>
        <p:txBody>
          <a:bodyPr>
            <a:normAutofit/>
          </a:bodyPr>
          <a:lstStyle/>
          <a:p>
            <a:pPr marL="0" indent="0">
              <a:buNone/>
            </a:pPr>
            <a:r>
              <a:rPr lang="en-US" sz="2500" dirty="0"/>
              <a:t>For air carriers, quick and inexpensive screening of passengers and carry-on baggage is a major concern. Based on estimates of traveler loads throughout the day at a particular airport, air carriers must purchase and deploy an optimum  number of screening devices and screening personnel. </a:t>
            </a:r>
          </a:p>
          <a:p>
            <a:pPr marL="0" indent="0">
              <a:buNone/>
            </a:pPr>
            <a:r>
              <a:rPr lang="en-US" sz="2500" dirty="0"/>
              <a:t>Air carriers often hire independent firms to operate security checkpoints. These firms provide both equipment and personnel, but the ultimate responsibility for security screening remains with the air carriers.</a:t>
            </a:r>
          </a:p>
        </p:txBody>
      </p:sp>
    </p:spTree>
    <p:extLst>
      <p:ext uri="{BB962C8B-B14F-4D97-AF65-F5344CB8AC3E}">
        <p14:creationId xmlns:p14="http://schemas.microsoft.com/office/powerpoint/2010/main" val="326828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06905"/>
          </a:xfrm>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876927"/>
            <a:ext cx="9905998" cy="4572000"/>
          </a:xfrm>
        </p:spPr>
        <p:txBody>
          <a:bodyPr>
            <a:normAutofit/>
          </a:bodyPr>
          <a:lstStyle/>
          <a:p>
            <a:pPr marL="0" indent="0">
              <a:buNone/>
            </a:pPr>
            <a:r>
              <a:rPr lang="en-US" sz="2500" dirty="0"/>
              <a:t>Operators of airport facilities are also charged with developing and implementing security procedures. The goal of airport operators is to provide a secure environment in which air carriers can operate. This includes offering law enforcement support to air carriers when threat objects are identified through passenger screening procedures.</a:t>
            </a:r>
          </a:p>
        </p:txBody>
      </p:sp>
    </p:spTree>
    <p:extLst>
      <p:ext uri="{BB962C8B-B14F-4D97-AF65-F5344CB8AC3E}">
        <p14:creationId xmlns:p14="http://schemas.microsoft.com/office/powerpoint/2010/main" val="388287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9A2E3A-88DD-4B27-909A-4031901CC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76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1" y="643468"/>
            <a:ext cx="7631929" cy="3650784"/>
          </a:xfrm>
        </p:spPr>
        <p:txBody>
          <a:bodyPr vert="horz" lIns="91440" tIns="45720" rIns="91440" bIns="45720" rtlCol="0" anchor="b">
            <a:normAutofit/>
          </a:bodyPr>
          <a:lstStyle/>
          <a:p>
            <a:r>
              <a:rPr lang="en-US" sz="6600">
                <a:gradFill flip="none" rotWithShape="1">
                  <a:gsLst>
                    <a:gs pos="0">
                      <a:srgbClr val="FFFFFF"/>
                    </a:gs>
                    <a:gs pos="100000">
                      <a:srgbClr val="A6A6A6"/>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Learning outcome 1</a:t>
            </a:r>
          </a:p>
        </p:txBody>
      </p:sp>
      <p:sp>
        <p:nvSpPr>
          <p:cNvPr id="10" name="Rectangle 9">
            <a:extLst>
              <a:ext uri="{FF2B5EF4-FFF2-40B4-BE49-F238E27FC236}">
                <a16:creationId xmlns:a16="http://schemas.microsoft.com/office/drawing/2014/main" id="{22FC9FC5-AE70-47F7-97E7-DD8418F0D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5807"/>
            <a:ext cx="12192000" cy="2292194"/>
          </a:xfrm>
          <a:prstGeom prst="rect">
            <a:avLst/>
          </a:prstGeom>
          <a:solidFill>
            <a:srgbClr val="363D46"/>
          </a:solidFill>
          <a:ln>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2" y="4824976"/>
            <a:ext cx="7631928" cy="1356367"/>
          </a:xfrm>
        </p:spPr>
        <p:txBody>
          <a:bodyPr vert="horz" lIns="91440" tIns="45720" rIns="91440" bIns="45720" rtlCol="0" anchor="t">
            <a:normAutofit/>
          </a:bodyPr>
          <a:lstStyle/>
          <a:p>
            <a:pPr marL="0" indent="0">
              <a:buClr>
                <a:schemeClr val="tx1"/>
              </a:buClr>
              <a:buNone/>
            </a:pPr>
            <a:r>
              <a:rPr lang="en-US" sz="3200">
                <a:gradFill flip="none" rotWithShape="1">
                  <a:gsLst>
                    <a:gs pos="0">
                      <a:srgbClr val="FFFFFF"/>
                    </a:gs>
                    <a:gs pos="100000">
                      <a:srgbClr val="BFBFBF"/>
                    </a:gs>
                  </a:gsLst>
                  <a:lin ang="5400000" scaled="0"/>
                  <a:tileRect/>
                </a:gradFill>
              </a:rPr>
              <a:t>Explore the key milestones and issues in the development of the aviation industry</a:t>
            </a:r>
          </a:p>
        </p:txBody>
      </p:sp>
      <p:cxnSp>
        <p:nvCxnSpPr>
          <p:cNvPr id="12" name="Straight Connector 11">
            <a:extLst>
              <a:ext uri="{FF2B5EF4-FFF2-40B4-BE49-F238E27FC236}">
                <a16:creationId xmlns:a16="http://schemas.microsoft.com/office/drawing/2014/main" id="{BB6211A9-0224-42CE-8B84-2223FD5FA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5807"/>
            <a:ext cx="12192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347537"/>
          </a:xfrm>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Airport operators are most interested and concerned with the space requirements of safety and security programs instituted at airports. The space requirement issue encompasses the physical area required to set up or establish a security checkpoint and the area required for the queuing up passengers or baggage. </a:t>
            </a:r>
          </a:p>
          <a:p>
            <a:pPr marL="0" indent="0">
              <a:buNone/>
            </a:pPr>
            <a:r>
              <a:rPr lang="en-US" sz="2500" dirty="0"/>
              <a:t>Unusual power requirements or nonstandard equipment needs, such as liquid nitrogen, are also of concern to airport operators. </a:t>
            </a:r>
          </a:p>
        </p:txBody>
      </p:sp>
    </p:spTree>
    <p:extLst>
      <p:ext uri="{BB962C8B-B14F-4D97-AF65-F5344CB8AC3E}">
        <p14:creationId xmlns:p14="http://schemas.microsoft.com/office/powerpoint/2010/main" val="192944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Newer designs for airport terminals have taken into account the requirements of passenger screening operations, based on the best estimates of the demands for equipment and operational space and for the queuing space required for projected passenger loads.</a:t>
            </a:r>
          </a:p>
          <a:p>
            <a:pPr marL="0" indent="0">
              <a:buNone/>
            </a:pPr>
            <a:r>
              <a:rPr lang="en-US" sz="2500" dirty="0"/>
              <a:t>Equipment and operational space is determined by the number of checkpoints and the size of the equipment the air carrier wishes to install.</a:t>
            </a:r>
          </a:p>
        </p:txBody>
      </p:sp>
    </p:spTree>
    <p:extLst>
      <p:ext uri="{BB962C8B-B14F-4D97-AF65-F5344CB8AC3E}">
        <p14:creationId xmlns:p14="http://schemas.microsoft.com/office/powerpoint/2010/main" val="260225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Older airport facilities designed and built before hub operations or passenger screening are often strained to meet current space requirements, especially when changes in operational procedures require additional equipment for each passenger screening point. </a:t>
            </a:r>
          </a:p>
        </p:txBody>
      </p:sp>
    </p:spTree>
    <p:extLst>
      <p:ext uri="{BB962C8B-B14F-4D97-AF65-F5344CB8AC3E}">
        <p14:creationId xmlns:p14="http://schemas.microsoft.com/office/powerpoint/2010/main" val="88042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974179" y="714375"/>
            <a:ext cx="3332955" cy="5076826"/>
          </a:xfrm>
        </p:spPr>
        <p:txBody>
          <a:bodyPr anchor="ctr">
            <a:normAutofit/>
          </a:bodyPr>
          <a:lstStyle/>
          <a:p>
            <a:r>
              <a:rPr lang="en-US" sz="4000"/>
              <a:t>example</a:t>
            </a:r>
            <a:br>
              <a:rPr lang="en-US" sz="4000"/>
            </a:br>
            <a:endParaRPr lang="en-US" sz="4000"/>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4973046" y="714375"/>
            <a:ext cx="6253751" cy="5076825"/>
          </a:xfrm>
        </p:spPr>
        <p:txBody>
          <a:bodyPr>
            <a:normAutofit/>
          </a:bodyPr>
          <a:lstStyle/>
          <a:p>
            <a:pPr marL="0" indent="0">
              <a:buNone/>
            </a:pPr>
            <a:r>
              <a:rPr lang="en-US" dirty="0"/>
              <a:t>the need of some air carriers for additional space for a second metal-detector portal for screening passengers who trigger the alarm at the first metal-detector portal.</a:t>
            </a:r>
          </a:p>
        </p:txBody>
      </p:sp>
    </p:spTree>
    <p:extLst>
      <p:ext uri="{BB962C8B-B14F-4D97-AF65-F5344CB8AC3E}">
        <p14:creationId xmlns:p14="http://schemas.microsoft.com/office/powerpoint/2010/main" val="365018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Air carriers and airport authorities are concerned with the cost of new technologies, although each emphasizes a different aspect of the cost. Air carriers bear the cost of the equipment and the personnel to operate it; they also bear the cost of delays incurred when security screening interrupts the orderly flow of flights. </a:t>
            </a:r>
          </a:p>
          <a:p>
            <a:pPr marL="0" indent="0">
              <a:buNone/>
            </a:pPr>
            <a:r>
              <a:rPr lang="en-US" sz="2500" dirty="0"/>
              <a:t>Airport facility operators are responsible for providing appropriate space and other building requirements.</a:t>
            </a:r>
          </a:p>
        </p:txBody>
      </p:sp>
    </p:spTree>
    <p:extLst>
      <p:ext uri="{BB962C8B-B14F-4D97-AF65-F5344CB8AC3E}">
        <p14:creationId xmlns:p14="http://schemas.microsoft.com/office/powerpoint/2010/main" val="357429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b="1" dirty="0"/>
              <a:t>Operational Costs And Low Profit Margins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Before implementing new security-screening technologies, both airport operators and air carriers will demand well-supported data showing that the new technologies will add significantly to existing security-screening capabilities. </a:t>
            </a:r>
          </a:p>
          <a:p>
            <a:pPr marL="0" indent="0">
              <a:buNone/>
            </a:pPr>
            <a:r>
              <a:rPr lang="en-US" sz="2500" dirty="0"/>
              <a:t>Airports and air carriers will also have to consider carefully whether the new technologies will offset added costs for new equipment by lowering costs for other factors, such as the number of personnel or checkpoints</a:t>
            </a:r>
          </a:p>
        </p:txBody>
      </p:sp>
    </p:spTree>
    <p:extLst>
      <p:ext uri="{BB962C8B-B14F-4D97-AF65-F5344CB8AC3E}">
        <p14:creationId xmlns:p14="http://schemas.microsoft.com/office/powerpoint/2010/main" val="252546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235529"/>
          </a:xfrm>
        </p:spPr>
        <p:txBody>
          <a:bodyPr>
            <a:normAutofit/>
          </a:bodyPr>
          <a:lstStyle/>
          <a:p>
            <a:r>
              <a:rPr lang="en-US" dirty="0"/>
              <a:t>Pricing pressure and low yields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665514"/>
            <a:ext cx="9905998" cy="5192485"/>
          </a:xfrm>
        </p:spPr>
        <p:txBody>
          <a:bodyPr>
            <a:normAutofit/>
          </a:bodyPr>
          <a:lstStyle/>
          <a:p>
            <a:pPr marL="0" indent="0">
              <a:buNone/>
            </a:pPr>
            <a:r>
              <a:rPr lang="en-US" sz="2500" dirty="0"/>
              <a:t>Some airlines are good at balancing the operational tradeoffs that they face. These companies tend to have a couple of things in common. First, they make an explicit commitment to what they see as essential. </a:t>
            </a:r>
          </a:p>
          <a:p>
            <a:pPr marL="0" indent="0">
              <a:buNone/>
            </a:pPr>
            <a:r>
              <a:rPr lang="en-US" sz="2500" dirty="0"/>
              <a:t>Delta Air Lines, for instance, is the “on-time machine.” Alaska Airlines’ promise is “safe, on time and with your bag at the lowest cost.” </a:t>
            </a:r>
          </a:p>
          <a:p>
            <a:pPr marL="0" indent="0">
              <a:buNone/>
            </a:pPr>
            <a:r>
              <a:rPr lang="en-US" sz="2500" dirty="0"/>
              <a:t>In Europe, Ryanair has been famously direct about what customers can expect onboard, and it is equally well known for its low fares and excellent OTP. (Ryanair has more recently acknowledged the value of investing more in customer satisfaction.) </a:t>
            </a:r>
          </a:p>
          <a:p>
            <a:pPr marL="0" indent="0">
              <a:buNone/>
            </a:pPr>
            <a:endParaRPr lang="en-US" sz="2500" dirty="0"/>
          </a:p>
        </p:txBody>
      </p:sp>
    </p:spTree>
    <p:extLst>
      <p:ext uri="{BB962C8B-B14F-4D97-AF65-F5344CB8AC3E}">
        <p14:creationId xmlns:p14="http://schemas.microsoft.com/office/powerpoint/2010/main" val="267171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Pricing pressure and low yields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992086"/>
            <a:ext cx="9905998" cy="4669971"/>
          </a:xfrm>
        </p:spPr>
        <p:txBody>
          <a:bodyPr>
            <a:normAutofit/>
          </a:bodyPr>
          <a:lstStyle/>
          <a:p>
            <a:pPr marL="0" indent="0">
              <a:buNone/>
            </a:pPr>
            <a:r>
              <a:rPr lang="en-US" sz="2500" dirty="0"/>
              <a:t>A number of Asian and Middle-Eastern carriers have set expectations for, and consistently deliver, high levels of service; they are achieving impressive growth rates despite all the challenges faced by the industry.</a:t>
            </a:r>
          </a:p>
          <a:p>
            <a:pPr marL="0" indent="0">
              <a:buNone/>
            </a:pPr>
            <a:r>
              <a:rPr lang="en-US" sz="2500" dirty="0"/>
              <a:t>Second, successful airlines invest in and develop advanced analytical capabilities that help them weigh the tradeoffs. Qatar Airways, for example, recently launched a new advanced performance management system, which allows for real-time decision making in addition to providing detailed performance management data.</a:t>
            </a:r>
          </a:p>
        </p:txBody>
      </p:sp>
    </p:spTree>
    <p:extLst>
      <p:ext uri="{BB962C8B-B14F-4D97-AF65-F5344CB8AC3E}">
        <p14:creationId xmlns:p14="http://schemas.microsoft.com/office/powerpoint/2010/main" val="19737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Pricing pressure and low yields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t>Southwest Airlines has developed an advanced disruption-management tool, with the goal of improving its OTP by more than 30 percentage points on days when its service is disrupted.</a:t>
            </a:r>
          </a:p>
          <a:p>
            <a:pPr marL="0" indent="0">
              <a:buNone/>
            </a:pPr>
            <a:r>
              <a:rPr lang="en-US" sz="2500" dirty="0"/>
              <a:t>Many low-cost carriers are able to not only sustain OTP rates well above industry averages but also maintain their high customer satisfaction rates and low-cost structures. Azul in South America is an example.</a:t>
            </a:r>
          </a:p>
        </p:txBody>
      </p:sp>
    </p:spTree>
    <p:extLst>
      <p:ext uri="{BB962C8B-B14F-4D97-AF65-F5344CB8AC3E}">
        <p14:creationId xmlns:p14="http://schemas.microsoft.com/office/powerpoint/2010/main" val="121569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Pricing pressure and low yields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effectLst/>
              </a:rPr>
              <a:t>But for plenty of airlines of all types and sizes, the challenges of improving operating performance while also maintaining or even improving profitability are real and seemingly becoming only more complex.</a:t>
            </a:r>
          </a:p>
          <a:p>
            <a:pPr marL="0" indent="0">
              <a:buNone/>
            </a:pPr>
            <a:r>
              <a:rPr lang="en-US" sz="2500" dirty="0">
                <a:effectLst/>
              </a:rPr>
              <a:t>The interplay of such issues as OTP, crew productivity, and aircraft utilization, under widely varying circumstances and in the face of daily uncertainties related to weather, mechanics, and air traffic control, bedevil even the most sophisticated companies. </a:t>
            </a:r>
            <a:endParaRPr lang="en-US" sz="2500" dirty="0"/>
          </a:p>
        </p:txBody>
      </p:sp>
    </p:spTree>
    <p:extLst>
      <p:ext uri="{BB962C8B-B14F-4D97-AF65-F5344CB8AC3E}">
        <p14:creationId xmlns:p14="http://schemas.microsoft.com/office/powerpoint/2010/main" val="364507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9A2E3A-88DD-4B27-909A-4031901CC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76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1" y="643468"/>
            <a:ext cx="7631929" cy="3650784"/>
          </a:xfrm>
        </p:spPr>
        <p:txBody>
          <a:bodyPr vert="horz" lIns="91440" tIns="45720" rIns="91440" bIns="45720" rtlCol="0" anchor="b">
            <a:normAutofit/>
          </a:bodyPr>
          <a:lstStyle/>
          <a:p>
            <a:r>
              <a:rPr lang="en-US" sz="6600">
                <a:gradFill flip="none" rotWithShape="1">
                  <a:gsLst>
                    <a:gs pos="0">
                      <a:srgbClr val="FFFFFF"/>
                    </a:gs>
                    <a:gs pos="100000">
                      <a:srgbClr val="A6A6A6"/>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p2</a:t>
            </a:r>
          </a:p>
        </p:txBody>
      </p:sp>
      <p:sp>
        <p:nvSpPr>
          <p:cNvPr id="10" name="Rectangle 9">
            <a:extLst>
              <a:ext uri="{FF2B5EF4-FFF2-40B4-BE49-F238E27FC236}">
                <a16:creationId xmlns:a16="http://schemas.microsoft.com/office/drawing/2014/main" id="{22FC9FC5-AE70-47F7-97E7-DD8418F0D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5807"/>
            <a:ext cx="12192000" cy="2292194"/>
          </a:xfrm>
          <a:prstGeom prst="rect">
            <a:avLst/>
          </a:prstGeom>
          <a:solidFill>
            <a:srgbClr val="363D46"/>
          </a:solidFill>
          <a:ln>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2" y="4824976"/>
            <a:ext cx="7631928" cy="1356367"/>
          </a:xfrm>
        </p:spPr>
        <p:txBody>
          <a:bodyPr vert="horz" lIns="91440" tIns="45720" rIns="91440" bIns="45720" rtlCol="0" anchor="t">
            <a:normAutofit/>
          </a:bodyPr>
          <a:lstStyle/>
          <a:p>
            <a:pPr marL="0" indent="0">
              <a:buClr>
                <a:schemeClr val="tx1"/>
              </a:buClr>
              <a:buNone/>
            </a:pPr>
            <a:r>
              <a:rPr lang="en-US" sz="3200">
                <a:gradFill flip="none" rotWithShape="1">
                  <a:gsLst>
                    <a:gs pos="0">
                      <a:srgbClr val="FFFFFF"/>
                    </a:gs>
                    <a:gs pos="100000">
                      <a:srgbClr val="BFBFBF"/>
                    </a:gs>
                  </a:gsLst>
                  <a:lin ang="5400000" scaled="0"/>
                  <a:tileRect/>
                </a:gradFill>
              </a:rPr>
              <a:t>Explain current key issues within the aviation industry</a:t>
            </a:r>
          </a:p>
        </p:txBody>
      </p:sp>
      <p:cxnSp>
        <p:nvCxnSpPr>
          <p:cNvPr id="12" name="Straight Connector 11">
            <a:extLst>
              <a:ext uri="{FF2B5EF4-FFF2-40B4-BE49-F238E27FC236}">
                <a16:creationId xmlns:a16="http://schemas.microsoft.com/office/drawing/2014/main" id="{BB6211A9-0224-42CE-8B84-2223FD5FA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5807"/>
            <a:ext cx="12192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Pricing pressure and low yields</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effectLst/>
              </a:rPr>
              <a:t>We find that airlines face three common issues: an inability to connect the tradeoffs they make, inadequate data and reporting systems, and a focus on the operating system rather than on the customer.</a:t>
            </a:r>
            <a:endParaRPr lang="en-US" sz="2500" dirty="0"/>
          </a:p>
        </p:txBody>
      </p:sp>
    </p:spTree>
    <p:extLst>
      <p:ext uri="{BB962C8B-B14F-4D97-AF65-F5344CB8AC3E}">
        <p14:creationId xmlns:p14="http://schemas.microsoft.com/office/powerpoint/2010/main" val="47280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09152D9-8A3B-4C0A-BCB0-62AD61A056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338" y="498231"/>
            <a:ext cx="10787323" cy="586153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90081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Environmental impacts and sustainability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effectLst/>
              </a:rPr>
              <a:t>Like any other form of public mass transport that relies on finite planetary resources, aviation cannot (in its present form) be considered sustainable in the very long </a:t>
            </a:r>
            <a:r>
              <a:rPr lang="en-US" sz="2500" dirty="0" err="1">
                <a:effectLst/>
              </a:rPr>
              <a:t>term.Because</a:t>
            </a:r>
            <a:r>
              <a:rPr lang="en-US" sz="2500" dirty="0">
                <a:effectLst/>
              </a:rPr>
              <a:t> of the finite nature of the resources upon which aviation relies, it is more realistic in the medium term to think how best to improve the sustainability of air transport rather than it achieving sustainable development.</a:t>
            </a:r>
          </a:p>
          <a:p>
            <a:pPr marL="0" indent="0">
              <a:buNone/>
            </a:pPr>
            <a:r>
              <a:rPr lang="en-US" sz="2500" dirty="0">
                <a:effectLst/>
              </a:rPr>
              <a:t>Demand for air transport is continually growing and, if this demand is to be met with all the attendant benefits, society must also accept the costs (noise, pollution, climate change, risk, resource use </a:t>
            </a:r>
            <a:r>
              <a:rPr lang="en-US" sz="2500" dirty="0" err="1">
                <a:effectLst/>
              </a:rPr>
              <a:t>etc</a:t>
            </a:r>
            <a:r>
              <a:rPr lang="en-US" sz="2500" dirty="0">
                <a:effectLst/>
              </a:rPr>
              <a:t>).</a:t>
            </a:r>
          </a:p>
        </p:txBody>
      </p:sp>
    </p:spTree>
    <p:extLst>
      <p:ext uri="{BB962C8B-B14F-4D97-AF65-F5344CB8AC3E}">
        <p14:creationId xmlns:p14="http://schemas.microsoft.com/office/powerpoint/2010/main" val="1019489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Environmental impacts and sustainability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fontScale="77500" lnSpcReduction="20000"/>
          </a:bodyPr>
          <a:lstStyle/>
          <a:p>
            <a:pPr marL="0" indent="0">
              <a:buNone/>
            </a:pPr>
            <a:r>
              <a:rPr lang="en-US" dirty="0">
                <a:effectLst/>
              </a:rPr>
              <a:t>Whilst it is not possible to make aviation sustainable (in its present form) in the very long term, much can be and is being done to improve aviation’s sustainability including:</a:t>
            </a:r>
          </a:p>
          <a:p>
            <a:r>
              <a:rPr lang="en-US" dirty="0">
                <a:effectLst/>
              </a:rPr>
              <a:t>ensuring safety and security;</a:t>
            </a:r>
          </a:p>
          <a:p>
            <a:r>
              <a:rPr lang="en-US" dirty="0">
                <a:effectLst/>
              </a:rPr>
              <a:t>efficiently </a:t>
            </a:r>
            <a:r>
              <a:rPr lang="en-US" dirty="0" err="1">
                <a:effectLst/>
              </a:rPr>
              <a:t>optimising</a:t>
            </a:r>
            <a:r>
              <a:rPr lang="en-US" dirty="0">
                <a:effectLst/>
              </a:rPr>
              <a:t> available capacity;</a:t>
            </a:r>
          </a:p>
          <a:p>
            <a:r>
              <a:rPr lang="en-US" dirty="0">
                <a:effectLst/>
              </a:rPr>
              <a:t>collaborating to achieve a shared vision for more sustainable aviation;</a:t>
            </a:r>
          </a:p>
          <a:p>
            <a:r>
              <a:rPr lang="en-US" dirty="0">
                <a:effectLst/>
              </a:rPr>
              <a:t>making decisions based on </a:t>
            </a:r>
            <a:r>
              <a:rPr lang="en-US" dirty="0" err="1">
                <a:effectLst/>
              </a:rPr>
              <a:t>optimising</a:t>
            </a:r>
            <a:r>
              <a:rPr lang="en-US" dirty="0">
                <a:effectLst/>
              </a:rPr>
              <a:t> the balance between social, economic and environmental imperatives;</a:t>
            </a:r>
          </a:p>
          <a:p>
            <a:r>
              <a:rPr lang="en-US" dirty="0">
                <a:effectLst/>
              </a:rPr>
              <a:t>serving the need for mobility in a manner where the greatest overall benefit will arise, meeting the needs of stakeholders;</a:t>
            </a:r>
          </a:p>
          <a:p>
            <a:r>
              <a:rPr lang="en-US" dirty="0">
                <a:effectLst/>
              </a:rPr>
              <a:t>taking every opportunity to </a:t>
            </a:r>
            <a:r>
              <a:rPr lang="en-US" dirty="0" err="1">
                <a:effectLst/>
              </a:rPr>
              <a:t>minimise</a:t>
            </a:r>
            <a:r>
              <a:rPr lang="en-US" dirty="0">
                <a:effectLst/>
              </a:rPr>
              <a:t> adverse impacts and resource use by creating and operating more efficient ATM systems, equipment and technology;</a:t>
            </a:r>
          </a:p>
          <a:p>
            <a:r>
              <a:rPr lang="en-US" dirty="0">
                <a:effectLst/>
              </a:rPr>
              <a:t>targeting efforts where they will produce the greatest improvement in our citizen’s quality of life;</a:t>
            </a:r>
          </a:p>
          <a:p>
            <a:r>
              <a:rPr lang="en-US" dirty="0">
                <a:effectLst/>
              </a:rPr>
              <a:t>investing in adequate research, training, education and awareness;</a:t>
            </a:r>
          </a:p>
          <a:p>
            <a:r>
              <a:rPr lang="en-US" dirty="0">
                <a:effectLst/>
              </a:rPr>
              <a:t>being transparent and honest about both the good and bad aspects of air transport;</a:t>
            </a:r>
          </a:p>
          <a:p>
            <a:r>
              <a:rPr lang="en-US" dirty="0">
                <a:effectLst/>
              </a:rPr>
              <a:t>avoid conflicting policy and regulations.</a:t>
            </a:r>
          </a:p>
        </p:txBody>
      </p:sp>
    </p:spTree>
    <p:extLst>
      <p:ext uri="{BB962C8B-B14F-4D97-AF65-F5344CB8AC3E}">
        <p14:creationId xmlns:p14="http://schemas.microsoft.com/office/powerpoint/2010/main" val="154595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Environmental impacts and sustainability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fontScale="92500" lnSpcReduction="10000"/>
          </a:bodyPr>
          <a:lstStyle/>
          <a:p>
            <a:pPr marL="0" indent="0">
              <a:buNone/>
            </a:pPr>
            <a:r>
              <a:rPr lang="en-US" sz="2500" dirty="0">
                <a:effectLst/>
              </a:rPr>
              <a:t>Noise disturbance is a difficult issue to evaluate as it is open to subjective reactions. Its impact is not a lasting one on the actual environment, but it can have significant adverse effects on people living close to an airport, including: interference with communication, sleep disturbance, annoyance responses, learning acquisition, performance effects and cardiovascular and psycho-physiological effects.</a:t>
            </a:r>
          </a:p>
          <a:p>
            <a:pPr marL="0" indent="0">
              <a:buNone/>
            </a:pPr>
            <a:endParaRPr lang="en-US" sz="2500" dirty="0">
              <a:effectLst/>
            </a:endParaRPr>
          </a:p>
          <a:p>
            <a:pPr marL="0" indent="0">
              <a:buNone/>
            </a:pPr>
            <a:r>
              <a:rPr lang="en-US" sz="2500" dirty="0">
                <a:effectLst/>
              </a:rPr>
              <a:t>Unless there are very many aircraft following a route, it is widely </a:t>
            </a:r>
            <a:r>
              <a:rPr lang="en-US" sz="2500" dirty="0" err="1">
                <a:effectLst/>
              </a:rPr>
              <a:t>recognised</a:t>
            </a:r>
            <a:r>
              <a:rPr lang="en-US" sz="2500" dirty="0">
                <a:effectLst/>
              </a:rPr>
              <a:t> that aircraft flying at a height of at least 10,000ft above the ground do not usually produce “significant” noise impact. But because of the subjective nature of disturbance and the wide variance of local factors, this is not an absolute rule. It is normal for aircraft noise to be associated with airports, because of the low height involved.</a:t>
            </a:r>
          </a:p>
        </p:txBody>
      </p:sp>
    </p:spTree>
    <p:extLst>
      <p:ext uri="{BB962C8B-B14F-4D97-AF65-F5344CB8AC3E}">
        <p14:creationId xmlns:p14="http://schemas.microsoft.com/office/powerpoint/2010/main" val="2897069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Environmental impacts and sustainability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effectLst/>
              </a:rPr>
              <a:t>Aviation air quality concerns are principally related to the areas on and around airports. Further, for most airports the most significant air quality related emissions presently come from ground transport (cars, buses, trains </a:t>
            </a:r>
            <a:r>
              <a:rPr lang="en-US" sz="2500" dirty="0" err="1">
                <a:effectLst/>
              </a:rPr>
              <a:t>etc</a:t>
            </a:r>
            <a:r>
              <a:rPr lang="en-US" sz="2500" dirty="0">
                <a:effectLst/>
              </a:rPr>
              <a:t>). However, because of factors such as growth in demand, more public transport access to airports, and the long service life of aircraft, it is widely expected that aircraft will eventually become the dominant air quality related pollution source for many airports.</a:t>
            </a:r>
          </a:p>
        </p:txBody>
      </p:sp>
    </p:spTree>
    <p:extLst>
      <p:ext uri="{BB962C8B-B14F-4D97-AF65-F5344CB8AC3E}">
        <p14:creationId xmlns:p14="http://schemas.microsoft.com/office/powerpoint/2010/main" val="142344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a:bodyPr>
          <a:lstStyle/>
          <a:p>
            <a:r>
              <a:rPr lang="en-US" dirty="0"/>
              <a:t>Environmental impacts and sustainability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fontScale="92500"/>
          </a:bodyPr>
          <a:lstStyle/>
          <a:p>
            <a:pPr marL="0" indent="0">
              <a:buNone/>
            </a:pPr>
            <a:r>
              <a:rPr lang="en-US" sz="2500" dirty="0">
                <a:effectLst/>
              </a:rPr>
              <a:t>Climate change is a change in the "average weather" that a given region experiences, including such factors as storm frequency, temperature, wind patterns and precipitation.  Since society becomes increasingly reliant on energy consumption in work at home and for mobility, the heat-trapping nature of the atmosphere has increased. As our scientific understanding of this situation increases, so does public concern and the requirement for a policy response.</a:t>
            </a:r>
          </a:p>
          <a:p>
            <a:pPr marL="0" indent="0">
              <a:buNone/>
            </a:pPr>
            <a:endParaRPr lang="en-US" sz="2500" dirty="0">
              <a:effectLst/>
            </a:endParaRPr>
          </a:p>
          <a:p>
            <a:pPr marL="0" indent="0">
              <a:buNone/>
            </a:pPr>
            <a:r>
              <a:rPr lang="en-US" sz="2500" dirty="0">
                <a:effectLst/>
              </a:rPr>
              <a:t>Aviation contributes a small but growing proportion to this problem (less than 4% of man-made atmospheric emissions). A key factor however, is that some of aviation's emissions are emitted in the upper atmosphere and may have a more direct effect.</a:t>
            </a:r>
          </a:p>
        </p:txBody>
      </p:sp>
    </p:spTree>
    <p:extLst>
      <p:ext uri="{BB962C8B-B14F-4D97-AF65-F5344CB8AC3E}">
        <p14:creationId xmlns:p14="http://schemas.microsoft.com/office/powerpoint/2010/main" val="1753572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fontScale="90000"/>
          </a:bodyPr>
          <a:lstStyle/>
          <a:p>
            <a:r>
              <a:rPr lang="en-US" dirty="0"/>
              <a:t>Vulnerability to fluctuation fuel prices, terrorism and forces of nature</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effectLst/>
              </a:rPr>
              <a:t>Fuel costs represent one of the biggest expenses for the aerospace and airline industries. On average, fuel costs account for 29% of all operating expenses and 27% of the overall airline industry revenue. Because the fuel costs per gallon declined by 6.4% in 2014, the decrease accrues to the airline industry's bottom line. If there is complete pass-through and all other factors remain constant, the 6.4% decline in the cost of fuel improves the profit margin for the airline industry by almost 1.7% in absolute terms.</a:t>
            </a:r>
          </a:p>
          <a:p>
            <a:pPr marL="0" indent="0">
              <a:buNone/>
            </a:pPr>
            <a:r>
              <a:rPr lang="en-US" sz="2500" dirty="0">
                <a:effectLst/>
              </a:rPr>
              <a:t> However, the fuel cost savings usually do not accrue fully and immediately since airline carriers often sign forward purchase agreements that fix the fuel price a few years in advance.</a:t>
            </a:r>
          </a:p>
        </p:txBody>
      </p:sp>
    </p:spTree>
    <p:extLst>
      <p:ext uri="{BB962C8B-B14F-4D97-AF65-F5344CB8AC3E}">
        <p14:creationId xmlns:p14="http://schemas.microsoft.com/office/powerpoint/2010/main" val="3922630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fontScale="90000"/>
          </a:bodyPr>
          <a:lstStyle/>
          <a:p>
            <a:r>
              <a:rPr lang="en-US" dirty="0"/>
              <a:t>Vulnerability to fluctuation fuel prices, terrorism and forces of nature</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US" sz="2500" dirty="0">
                <a:effectLst/>
              </a:rPr>
              <a:t>For the airline industry, jet fuel represents one of the largest expense items along with other non-fuel costs such as airport charges, flight crew costs and airplane maintenance. Airline carriers sign purchase contracts with oil refinery operators, which refine oil into jet fuel. Oil is the main component in the production of jet fuel, so the price of oil and the price of jet fuel are positively correlated. As the price of oil declines, so does the price of jet fuel.</a:t>
            </a:r>
          </a:p>
        </p:txBody>
      </p:sp>
    </p:spTree>
    <p:extLst>
      <p:ext uri="{BB962C8B-B14F-4D97-AF65-F5344CB8AC3E}">
        <p14:creationId xmlns:p14="http://schemas.microsoft.com/office/powerpoint/2010/main" val="2817971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fontScale="90000"/>
          </a:bodyPr>
          <a:lstStyle/>
          <a:p>
            <a:r>
              <a:rPr lang="en-US" dirty="0"/>
              <a:t>Vulnerability to fluctuation fuel prices, terrorism and forces of nature</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JM" sz="2500" dirty="0">
                <a:effectLst/>
              </a:rPr>
              <a:t>The air travel system remains one of the most high-profile targets for terrorists. Despite heightened security measures, airliners remain an attractive target for terrorists, as evidenced by the revelation in August 2006 of a plot to simultaneously down as many as ten of them over the Atlantic Ocean. </a:t>
            </a:r>
          </a:p>
          <a:p>
            <a:pPr marL="0" indent="0">
              <a:buNone/>
            </a:pPr>
            <a:r>
              <a:rPr lang="en-JM" sz="2500" dirty="0">
                <a:effectLst/>
              </a:rPr>
              <a:t>In order to counter the persistent and ever-changing threat of terrorism, experts say officials need to do more to ensure the safety of air travel.</a:t>
            </a:r>
            <a:endParaRPr lang="en-US" sz="2500" dirty="0">
              <a:effectLst/>
            </a:endParaRPr>
          </a:p>
        </p:txBody>
      </p:sp>
    </p:spTree>
    <p:extLst>
      <p:ext uri="{BB962C8B-B14F-4D97-AF65-F5344CB8AC3E}">
        <p14:creationId xmlns:p14="http://schemas.microsoft.com/office/powerpoint/2010/main" val="34693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6A4D-449A-4036-B4D6-8C60D13F8DB5}"/>
              </a:ext>
            </a:extLst>
          </p:cNvPr>
          <p:cNvSpPr>
            <a:spLocks noGrp="1"/>
          </p:cNvSpPr>
          <p:nvPr>
            <p:ph type="title"/>
          </p:nvPr>
        </p:nvSpPr>
        <p:spPr>
          <a:xfrm>
            <a:off x="8119869" y="643466"/>
            <a:ext cx="3143875" cy="5571065"/>
          </a:xfrm>
        </p:spPr>
        <p:txBody>
          <a:bodyPr anchor="ctr">
            <a:normAutofit/>
          </a:bodyPr>
          <a:lstStyle/>
          <a:p>
            <a:br>
              <a:rPr lang="en-US" sz="3600"/>
            </a:br>
            <a:r>
              <a:rPr lang="en-US" sz="3600"/>
              <a:t>KEY ISSUES IN AVIATION</a:t>
            </a:r>
          </a:p>
        </p:txBody>
      </p:sp>
      <p:graphicFrame>
        <p:nvGraphicFramePr>
          <p:cNvPr id="5" name="Content Placeholder 2">
            <a:extLst>
              <a:ext uri="{FF2B5EF4-FFF2-40B4-BE49-F238E27FC236}">
                <a16:creationId xmlns:a16="http://schemas.microsoft.com/office/drawing/2014/main" id="{19E45329-A6CA-4074-A267-F1CE34D29C5D}"/>
              </a:ext>
            </a:extLst>
          </p:cNvPr>
          <p:cNvGraphicFramePr>
            <a:graphicFrameLocks noGrp="1"/>
          </p:cNvGraphicFramePr>
          <p:nvPr>
            <p:ph idx="1"/>
            <p:extLst>
              <p:ext uri="{D42A27DB-BD31-4B8C-83A1-F6EECF244321}">
                <p14:modId xmlns:p14="http://schemas.microsoft.com/office/powerpoint/2010/main" val="185689130"/>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749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fontScale="90000"/>
          </a:bodyPr>
          <a:lstStyle/>
          <a:p>
            <a:r>
              <a:rPr lang="en-US" dirty="0"/>
              <a:t>Vulnerability to fluctuation fuel prices, terrorism and forces of nature</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JM" sz="2500" dirty="0">
                <a:effectLst/>
              </a:rPr>
              <a:t>Shortly after the 9/11 terrorist attacks, Congress passed the Aviation and Transportation Security Act, which created the Transportation Security Administration (TSA) and mandated that federal employees be in charge of airport security screening. </a:t>
            </a:r>
          </a:p>
          <a:p>
            <a:pPr marL="0" indent="0">
              <a:buNone/>
            </a:pPr>
            <a:r>
              <a:rPr lang="en-JM" sz="2500" dirty="0">
                <a:effectLst/>
              </a:rPr>
              <a:t>The TSA has implemented more thorough screening procedures for passengers and their baggage, whereby passengers go through metal detectors, carry-on bags are x-rayed, and checked baggage passes through an explosive detection system. </a:t>
            </a:r>
          </a:p>
          <a:p>
            <a:pPr marL="0" indent="0">
              <a:buNone/>
            </a:pPr>
            <a:r>
              <a:rPr lang="en-JM" sz="2500" dirty="0">
                <a:effectLst/>
              </a:rPr>
              <a:t>Minor changes to these procedures—such as requiring passengers to remove their shoes or the more recent prohibition of carry-on liquids—have had some effect</a:t>
            </a:r>
            <a:endParaRPr lang="en-US" sz="2500" dirty="0">
              <a:effectLst/>
            </a:endParaRPr>
          </a:p>
        </p:txBody>
      </p:sp>
    </p:spTree>
    <p:extLst>
      <p:ext uri="{BB962C8B-B14F-4D97-AF65-F5344CB8AC3E}">
        <p14:creationId xmlns:p14="http://schemas.microsoft.com/office/powerpoint/2010/main" val="348547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1153886"/>
          </a:xfrm>
        </p:spPr>
        <p:txBody>
          <a:bodyPr>
            <a:normAutofit fontScale="90000"/>
          </a:bodyPr>
          <a:lstStyle/>
          <a:p>
            <a:r>
              <a:rPr lang="en-US" dirty="0"/>
              <a:t>Vulnerability to fluctuation fuel prices, terrorism and forces of nature</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763487"/>
            <a:ext cx="9905998" cy="4685440"/>
          </a:xfrm>
        </p:spPr>
        <p:txBody>
          <a:bodyPr>
            <a:normAutofit/>
          </a:bodyPr>
          <a:lstStyle/>
          <a:p>
            <a:pPr marL="0" indent="0">
              <a:buNone/>
            </a:pPr>
            <a:r>
              <a:rPr lang="en-JM" sz="2400" dirty="0">
                <a:effectLst/>
              </a:rPr>
              <a:t>Some critics say that by focusing so heavily on screening passengers, security officials have left aircraft vulnerable to attack in other areas. Foremost among these, experts say, is air cargo security. In addition to carrying </a:t>
            </a:r>
            <a:r>
              <a:rPr lang="en-JM" sz="2400" dirty="0" err="1">
                <a:effectLst/>
              </a:rPr>
              <a:t>travelers’</a:t>
            </a:r>
            <a:r>
              <a:rPr lang="en-JM" sz="2400" dirty="0">
                <a:effectLst/>
              </a:rPr>
              <a:t> baggage, the lower deck of many airliners holds a sizeable amount of air freight. Though 100 percent of passengers’ checked luggage is required to be screened for explosives, according to an insider, only a small portion of the air cargo is ever inspected.</a:t>
            </a:r>
            <a:endParaRPr lang="en-US" sz="2800" dirty="0">
              <a:effectLst/>
            </a:endParaRPr>
          </a:p>
        </p:txBody>
      </p:sp>
    </p:spTree>
    <p:extLst>
      <p:ext uri="{BB962C8B-B14F-4D97-AF65-F5344CB8AC3E}">
        <p14:creationId xmlns:p14="http://schemas.microsoft.com/office/powerpoint/2010/main" val="708669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a:xfrm>
            <a:off x="1141413" y="609600"/>
            <a:ext cx="9905998" cy="792480"/>
          </a:xfrm>
        </p:spPr>
        <p:txBody>
          <a:bodyPr>
            <a:normAutofit fontScale="90000"/>
          </a:bodyPr>
          <a:lstStyle/>
          <a:p>
            <a:r>
              <a:rPr lang="en-US" dirty="0"/>
              <a:t>bibliography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1402080"/>
            <a:ext cx="9905998" cy="5223309"/>
          </a:xfrm>
        </p:spPr>
        <p:txBody>
          <a:bodyPr>
            <a:normAutofit fontScale="92500" lnSpcReduction="10000"/>
          </a:bodyPr>
          <a:lstStyle/>
          <a:p>
            <a:r>
              <a:rPr lang="en-JM" dirty="0">
                <a:effectLst/>
              </a:rPr>
              <a:t>BLOKHIN, A. (2015). To what extent will changing fuel costs affect the profitability of the airline industry?. [online] Investopedia. Available at: </a:t>
            </a:r>
            <a:r>
              <a:rPr lang="en-JM" dirty="0">
                <a:effectLst/>
                <a:hlinkClick r:id="rId2" tooltip="https://www.investopedia.com/ask/answers/052515/what-extent-will-changing-fuel-costs-affect-profitability-airline-industry.asp"/>
              </a:rPr>
              <a:t>https://www.investopedia.com/ask/answers/052515/what-extent-will-changing-fuel-costs-affect-profitability-airline-industry.asp</a:t>
            </a:r>
            <a:r>
              <a:rPr lang="en-JM" dirty="0">
                <a:effectLst/>
              </a:rPr>
              <a:t> [Accessed 16 Jan. 2019].</a:t>
            </a:r>
          </a:p>
          <a:p>
            <a:r>
              <a:rPr lang="en-JM" dirty="0" err="1">
                <a:effectLst/>
              </a:rPr>
              <a:t>Eurocontrol</a:t>
            </a:r>
            <a:r>
              <a:rPr lang="en-JM" dirty="0">
                <a:effectLst/>
              </a:rPr>
              <a:t>. (2018). Environmental issues for aviation. [online] Available at: </a:t>
            </a:r>
            <a:r>
              <a:rPr lang="en-JM" dirty="0">
                <a:effectLst/>
                <a:hlinkClick r:id="rId3" tooltip="https://www.eurocontrol.int/articles/environmental-issues-aviation"/>
              </a:rPr>
              <a:t>https://www.eurocontrol.int/articles/environmental-issues-aviation</a:t>
            </a:r>
            <a:r>
              <a:rPr lang="en-JM" dirty="0">
                <a:effectLst/>
              </a:rPr>
              <a:t> [Accessed 16 Jan. 2019]. </a:t>
            </a:r>
          </a:p>
          <a:p>
            <a:r>
              <a:rPr lang="en-JM" dirty="0">
                <a:effectLst/>
              </a:rPr>
              <a:t>Kaplan, E. (2006). </a:t>
            </a:r>
            <a:r>
              <a:rPr lang="en-JM" i="1" dirty="0">
                <a:effectLst/>
              </a:rPr>
              <a:t>Targets for Terrorists: Post-9/11 Aviation Security</a:t>
            </a:r>
            <a:r>
              <a:rPr lang="en-JM" dirty="0">
                <a:effectLst/>
              </a:rPr>
              <a:t>. [online] Council on Foreign Relations. Available at: https://www.cfr.org/backgrounder/targets-terrorists-post-911-aviation-security [Accessed 13 Jan. 2019].</a:t>
            </a:r>
          </a:p>
          <a:p>
            <a:r>
              <a:rPr lang="en-JM" dirty="0">
                <a:effectLst/>
              </a:rPr>
              <a:t>Markovich, S. (2015). U.S. Aviation Infrastructure. [online] Council on Foreign Relations. Available at: </a:t>
            </a:r>
            <a:r>
              <a:rPr lang="en-JM" dirty="0">
                <a:effectLst/>
                <a:hlinkClick r:id="rId4" tooltip="https://www.cfr.org/backgrounder/us-aviation-infrastructure"/>
              </a:rPr>
              <a:t>https://www.cfr.org/backgrounder/us-aviation-infrastructure</a:t>
            </a:r>
            <a:r>
              <a:rPr lang="en-JM" dirty="0">
                <a:effectLst/>
              </a:rPr>
              <a:t> [Accessed 15 Jan. 2019]. </a:t>
            </a:r>
          </a:p>
          <a:p>
            <a:r>
              <a:rPr lang="en-JM" dirty="0">
                <a:effectLst/>
              </a:rPr>
              <a:t>Merriam-webster.com. (2019). Definition of INFRASTRUCTURE. [online] Available at: </a:t>
            </a:r>
            <a:r>
              <a:rPr lang="en-JM" dirty="0">
                <a:effectLst/>
                <a:hlinkClick r:id="rId5" tooltip="https://www.merriam-webster.com/dictionary/infrastructure"/>
              </a:rPr>
              <a:t>https://www.merriam-webster.com/dictionary/infrastructure</a:t>
            </a:r>
            <a:r>
              <a:rPr lang="en-JM" dirty="0">
                <a:effectLst/>
              </a:rPr>
              <a:t> [Accessed 15 Jan. 2019].</a:t>
            </a:r>
            <a:endParaRPr lang="en-US" sz="1800" dirty="0"/>
          </a:p>
        </p:txBody>
      </p:sp>
    </p:spTree>
    <p:extLst>
      <p:ext uri="{BB962C8B-B14F-4D97-AF65-F5344CB8AC3E}">
        <p14:creationId xmlns:p14="http://schemas.microsoft.com/office/powerpoint/2010/main" val="1284752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bibliography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958390"/>
          </a:xfrm>
        </p:spPr>
        <p:txBody>
          <a:bodyPr>
            <a:normAutofit fontScale="92500" lnSpcReduction="20000"/>
          </a:bodyPr>
          <a:lstStyle/>
          <a:p>
            <a:r>
              <a:rPr lang="en-JM" dirty="0">
                <a:effectLst/>
              </a:rPr>
              <a:t>Miller, S. (2014). INFRASTRUCTURE CHALLENGES REMAIN HIGH FOR THE AVIATION INDUSTRY. Airways Magazine. [online] Available at: </a:t>
            </a:r>
            <a:r>
              <a:rPr lang="en-JM" dirty="0">
                <a:effectLst/>
                <a:hlinkClick r:id="rId2" tooltip="https://airwaysmag.com/industry/infrastructure-challenges-remain-high-for-the-aviation-industry/"/>
              </a:rPr>
              <a:t>https://airwaysmag.com/industry/infrastructure-challenges-remain-high-for-the-aviation-industry/</a:t>
            </a:r>
            <a:r>
              <a:rPr lang="en-JM" dirty="0">
                <a:effectLst/>
              </a:rPr>
              <a:t> [Accessed 15 Jan. 2019]. </a:t>
            </a:r>
          </a:p>
          <a:p>
            <a:r>
              <a:rPr lang="en-JM" dirty="0" err="1">
                <a:effectLst/>
              </a:rPr>
              <a:t>Molenaar</a:t>
            </a:r>
            <a:r>
              <a:rPr lang="en-JM" dirty="0">
                <a:effectLst/>
              </a:rPr>
              <a:t>, D., Boutin, N., </a:t>
            </a:r>
            <a:r>
              <a:rPr lang="en-JM" dirty="0" err="1">
                <a:effectLst/>
              </a:rPr>
              <a:t>Jhunjhunwala</a:t>
            </a:r>
            <a:r>
              <a:rPr lang="en-JM" dirty="0">
                <a:effectLst/>
              </a:rPr>
              <a:t>, P., Ramos, P. and Bosch, F. (2017). Inside Airlines’ Struggle to Balance Profitability and Performance. [online] </a:t>
            </a:r>
            <a:r>
              <a:rPr lang="en-JM" dirty="0">
                <a:effectLst/>
                <a:hlinkClick r:id="rId3" tooltip="https://www.bcg.com/"/>
              </a:rPr>
              <a:t>https://www.bcg.com/</a:t>
            </a:r>
            <a:r>
              <a:rPr lang="en-JM" dirty="0">
                <a:effectLst/>
              </a:rPr>
              <a:t>. Available at: </a:t>
            </a:r>
            <a:r>
              <a:rPr lang="en-JM" dirty="0">
                <a:effectLst/>
                <a:hlinkClick r:id="rId4" tooltip="https://www.bcg.com/publications/2017/aviation-operations-inside-airlines-struggle-balance-profitability-performance.aspx"/>
              </a:rPr>
              <a:t>https://www.bcg.com/publications/2017/aviation-operations-inside-airlines-struggle-balance-profitability-performance.aspx</a:t>
            </a:r>
            <a:r>
              <a:rPr lang="en-JM" dirty="0">
                <a:effectLst/>
              </a:rPr>
              <a:t> [Accessed 16 Jan. 2019]. </a:t>
            </a:r>
          </a:p>
          <a:p>
            <a:r>
              <a:rPr lang="en-JM" dirty="0">
                <a:effectLst/>
              </a:rPr>
              <a:t>National Research Council (U. S.) (1996). Airline Passenger Security Screening: New Technologies and Implementation Issues. National Academy Press. United States. </a:t>
            </a:r>
          </a:p>
          <a:p>
            <a:r>
              <a:rPr lang="en-JM" dirty="0">
                <a:effectLst/>
              </a:rPr>
              <a:t>General Accounting Office. (2000). Aviation Infrastructure: Challenges Associated With Building and Maintaining Runways. Washington: United States. General Accounting Office., pp.1-3.</a:t>
            </a:r>
            <a:endParaRPr lang="en-US" sz="1800" dirty="0"/>
          </a:p>
        </p:txBody>
      </p:sp>
    </p:spTree>
    <p:extLst>
      <p:ext uri="{BB962C8B-B14F-4D97-AF65-F5344CB8AC3E}">
        <p14:creationId xmlns:p14="http://schemas.microsoft.com/office/powerpoint/2010/main" val="230900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r>
              <a:rPr lang="en-US" sz="2500" dirty="0"/>
              <a:t>What is meant by the term infrastructure?</a:t>
            </a:r>
          </a:p>
          <a:p>
            <a:pPr marL="0" indent="0">
              <a:buNone/>
            </a:pPr>
            <a:r>
              <a:rPr lang="en-US" sz="2500" dirty="0"/>
              <a:t>The </a:t>
            </a:r>
            <a:r>
              <a:rPr lang="en-US" sz="2500" dirty="0" err="1"/>
              <a:t>Merrian</a:t>
            </a:r>
            <a:r>
              <a:rPr lang="en-US" sz="2500" dirty="0"/>
              <a:t>-Webster dictionary defines the word as:</a:t>
            </a:r>
          </a:p>
          <a:p>
            <a:pPr marL="457200" indent="-457200">
              <a:buFont typeface="+mj-lt"/>
              <a:buAutoNum type="arabicPeriod"/>
            </a:pPr>
            <a:r>
              <a:rPr lang="en-US" sz="2500" dirty="0">
                <a:effectLst/>
              </a:rPr>
              <a:t>the system of public works of a country, state, or region </a:t>
            </a:r>
            <a:r>
              <a:rPr lang="en-US" sz="2500" i="1" dirty="0">
                <a:effectLst/>
              </a:rPr>
              <a:t>also</a:t>
            </a:r>
            <a:r>
              <a:rPr lang="en-US" sz="2500" dirty="0">
                <a:effectLst/>
              </a:rPr>
              <a:t> </a:t>
            </a:r>
            <a:r>
              <a:rPr lang="en-US" sz="2500" b="1" dirty="0">
                <a:effectLst/>
              </a:rPr>
              <a:t>: </a:t>
            </a:r>
            <a:r>
              <a:rPr lang="en-US" sz="2500" dirty="0">
                <a:effectLst/>
              </a:rPr>
              <a:t>the resources (such as personnel, buildings, or equipment) required for an activity</a:t>
            </a:r>
          </a:p>
          <a:p>
            <a:pPr marL="457200" indent="-457200">
              <a:buFont typeface="+mj-lt"/>
              <a:buAutoNum type="arabicPeriod"/>
            </a:pPr>
            <a:r>
              <a:rPr lang="en-US" sz="2500" dirty="0">
                <a:effectLst/>
              </a:rPr>
              <a:t>the underlying foundation or basic framework (as of a system or organization)</a:t>
            </a:r>
          </a:p>
          <a:p>
            <a:pPr marL="457200" indent="-457200">
              <a:buFont typeface="+mj-lt"/>
              <a:buAutoNum type="arabicPeriod"/>
            </a:pPr>
            <a:r>
              <a:rPr lang="en-US" sz="2500" dirty="0">
                <a:effectLst/>
              </a:rPr>
              <a:t>the permanent installations required for military purposes</a:t>
            </a:r>
            <a:endParaRPr lang="en-US" sz="2500" dirty="0"/>
          </a:p>
        </p:txBody>
      </p:sp>
    </p:spTree>
    <p:extLst>
      <p:ext uri="{BB962C8B-B14F-4D97-AF65-F5344CB8AC3E}">
        <p14:creationId xmlns:p14="http://schemas.microsoft.com/office/powerpoint/2010/main" val="45501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r>
              <a:rPr lang="en-US" sz="2500" dirty="0"/>
              <a:t>What are infrastructure in the aviation industry? </a:t>
            </a:r>
          </a:p>
          <a:p>
            <a:pPr marL="0" indent="0">
              <a:buNone/>
            </a:pPr>
            <a:r>
              <a:rPr lang="en-US" sz="2500" dirty="0">
                <a:effectLst/>
              </a:rPr>
              <a:t>Markovich (2015) described infrastructure in aviation as the airports, air traffic controls, and aircraft.</a:t>
            </a:r>
          </a:p>
          <a:p>
            <a:pPr marL="0" indent="0">
              <a:buNone/>
            </a:pPr>
            <a:r>
              <a:rPr lang="en-US" sz="2500" dirty="0">
                <a:effectLst/>
              </a:rPr>
              <a:t>More people travel by air in the United States than on any other nation’s system but the U.S. system ranks behind other major industrialized states in performance. Its airports perform poorly on international rankings, and no U.S. airline rates among the top performing global carriers.</a:t>
            </a:r>
            <a:endParaRPr lang="en-US" sz="2500" dirty="0"/>
          </a:p>
        </p:txBody>
      </p:sp>
    </p:spTree>
    <p:extLst>
      <p:ext uri="{BB962C8B-B14F-4D97-AF65-F5344CB8AC3E}">
        <p14:creationId xmlns:p14="http://schemas.microsoft.com/office/powerpoint/2010/main" val="65156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lnSpcReduction="10000"/>
          </a:bodyPr>
          <a:lstStyle/>
          <a:p>
            <a:pPr marL="0" indent="0">
              <a:buNone/>
            </a:pPr>
            <a:r>
              <a:rPr lang="en-US" sz="2500" dirty="0"/>
              <a:t>Civil aviation is a critical enabler of U.S. growth. It accounted for 5.4 percent of U.S. GDP in 2012 (compared to 3.4 percent for the United Kingdom and 3.5 percent for the entire world) and supported 11.8 million jobs, more than 20 percent of the global total. Americans take more trips annually (593 million in 2013) than any other nation, ranking seventh globally in air trips per capita. </a:t>
            </a:r>
          </a:p>
          <a:p>
            <a:pPr marL="0" indent="0">
              <a:buNone/>
            </a:pPr>
            <a:r>
              <a:rPr lang="en-US" sz="2500" dirty="0"/>
              <a:t>While non-U.S. aviation industries are expected to outpace U.S. aviation growth in the coming years, it is still expected to have the most trips in 2020. </a:t>
            </a:r>
          </a:p>
        </p:txBody>
      </p:sp>
    </p:spTree>
    <p:extLst>
      <p:ext uri="{BB962C8B-B14F-4D97-AF65-F5344CB8AC3E}">
        <p14:creationId xmlns:p14="http://schemas.microsoft.com/office/powerpoint/2010/main" val="112063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Although U.S. travelers benefited from falling fares in the initial decades following deregulation in the late 1970s, prices have begun to rise again in recent years and may continue to rise as bankruptcies and mergers limit competition among airlines. The Federal Aviation Administration’s (FAA) NextGen program and planned airport improvements may cut costs. </a:t>
            </a:r>
          </a:p>
          <a:p>
            <a:pPr marL="0" indent="0">
              <a:buNone/>
            </a:pPr>
            <a:r>
              <a:rPr lang="en-US" sz="2500" dirty="0"/>
              <a:t>At the same time, the FAA faces challenges to safety regulations from the emergence of drone technology, a potentially promising area for commercial aviation.</a:t>
            </a:r>
          </a:p>
        </p:txBody>
      </p:sp>
    </p:spTree>
    <p:extLst>
      <p:ext uri="{BB962C8B-B14F-4D97-AF65-F5344CB8AC3E}">
        <p14:creationId xmlns:p14="http://schemas.microsoft.com/office/powerpoint/2010/main" val="100665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11D-DF9E-4CF0-BDFC-4A49D0731A78}"/>
              </a:ext>
            </a:extLst>
          </p:cNvPr>
          <p:cNvSpPr>
            <a:spLocks noGrp="1"/>
          </p:cNvSpPr>
          <p:nvPr>
            <p:ph type="title"/>
          </p:nvPr>
        </p:nvSpPr>
        <p:spPr/>
        <p:txBody>
          <a:bodyPr>
            <a:normAutofit/>
          </a:bodyPr>
          <a:lstStyle/>
          <a:p>
            <a:r>
              <a:rPr lang="en-US" dirty="0"/>
              <a:t>INFRASTRUCTURE REQUIREMENTS AND SERVICING OF THE AVIATION INDUSTRY</a:t>
            </a:r>
            <a:br>
              <a:rPr lang="en-US" dirty="0"/>
            </a:br>
            <a:endParaRPr lang="en-US" dirty="0"/>
          </a:p>
        </p:txBody>
      </p:sp>
      <p:sp>
        <p:nvSpPr>
          <p:cNvPr id="3" name="Content Placeholder 2">
            <a:extLst>
              <a:ext uri="{FF2B5EF4-FFF2-40B4-BE49-F238E27FC236}">
                <a16:creationId xmlns:a16="http://schemas.microsoft.com/office/drawing/2014/main" id="{B315523D-8D0B-4B23-A971-D063913E26CA}"/>
              </a:ext>
            </a:extLst>
          </p:cNvPr>
          <p:cNvSpPr>
            <a:spLocks noGrp="1"/>
          </p:cNvSpPr>
          <p:nvPr>
            <p:ph idx="1"/>
          </p:nvPr>
        </p:nvSpPr>
        <p:spPr>
          <a:xfrm>
            <a:off x="1141413" y="2666999"/>
            <a:ext cx="9905998" cy="3781927"/>
          </a:xfrm>
        </p:spPr>
        <p:txBody>
          <a:bodyPr>
            <a:normAutofit/>
          </a:bodyPr>
          <a:lstStyle/>
          <a:p>
            <a:pPr marL="0" indent="0">
              <a:buNone/>
            </a:pPr>
            <a:r>
              <a:rPr lang="en-US" sz="2500" dirty="0"/>
              <a:t>Infrastructure investment </a:t>
            </a:r>
            <a:r>
              <a:rPr lang="en-US" sz="2500" dirty="0">
                <a:effectLst/>
              </a:rPr>
              <a:t>is one of the most significant factors in the ability for airlines to operate around the globe and yet it is also something which they have no control over. Airlines are dependent on governments around the globe to maintain air traffic control services, for example, or on a mix of public and private operators of airports to ensure that passengers are cared for prior to and after their flights. And in every corner of the world the airlines are struggling to realize the level of cooperation and services they need to operate reliably.</a:t>
            </a:r>
            <a:endParaRPr lang="en-US" sz="2500" dirty="0"/>
          </a:p>
        </p:txBody>
      </p:sp>
    </p:spTree>
    <p:extLst>
      <p:ext uri="{BB962C8B-B14F-4D97-AF65-F5344CB8AC3E}">
        <p14:creationId xmlns:p14="http://schemas.microsoft.com/office/powerpoint/2010/main" val="3736800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181</TotalTime>
  <Words>3472</Words>
  <Application>Microsoft Office PowerPoint</Application>
  <PresentationFormat>Widescreen</PresentationFormat>
  <Paragraphs>136</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Century Gothic</vt:lpstr>
      <vt:lpstr>Mesh</vt:lpstr>
      <vt:lpstr>Unit 6 managing aviation services</vt:lpstr>
      <vt:lpstr>Learning outcome 1</vt:lpstr>
      <vt:lpstr>p2</vt:lpstr>
      <vt:lpstr> KEY ISSUES IN AVIATION</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INFRASTRUCTURE REQUIREMENTS AND SERVICING OF THE AVIATION INDUSTRY </vt:lpstr>
      <vt:lpstr>example </vt:lpstr>
      <vt:lpstr>INFRASTRUCTURE REQUIREMENTS AND SERVICING OF THE AVIATION INDUSTRY </vt:lpstr>
      <vt:lpstr>Operational Costs And Low Profit Margins </vt:lpstr>
      <vt:lpstr>Operational Costs And Low Profit Margins </vt:lpstr>
      <vt:lpstr>Operational Costs And Low Profit Margins </vt:lpstr>
      <vt:lpstr>Operational Costs And Low Profit Margins </vt:lpstr>
      <vt:lpstr>Operational Costs And Low Profit Margins </vt:lpstr>
      <vt:lpstr>Operational Costs And Low Profit Margins </vt:lpstr>
      <vt:lpstr>example </vt:lpstr>
      <vt:lpstr>Operational Costs And Low Profit Margins </vt:lpstr>
      <vt:lpstr>Operational Costs And Low Profit Margins </vt:lpstr>
      <vt:lpstr>Pricing pressure and low yields </vt:lpstr>
      <vt:lpstr>Pricing pressure and low yields </vt:lpstr>
      <vt:lpstr>Pricing pressure and low yields </vt:lpstr>
      <vt:lpstr>Pricing pressure and low yields </vt:lpstr>
      <vt:lpstr>Pricing pressure and low yields </vt:lpstr>
      <vt:lpstr>PowerPoint Presentation</vt:lpstr>
      <vt:lpstr>Environmental impacts and sustainability </vt:lpstr>
      <vt:lpstr>Environmental impacts and sustainability </vt:lpstr>
      <vt:lpstr>Environmental impacts and sustainability </vt:lpstr>
      <vt:lpstr>Environmental impacts and sustainability </vt:lpstr>
      <vt:lpstr>Environmental impacts and sustainability </vt:lpstr>
      <vt:lpstr>Vulnerability to fluctuation fuel prices, terrorism and forces of nature </vt:lpstr>
      <vt:lpstr>Vulnerability to fluctuation fuel prices, terrorism and forces of nature </vt:lpstr>
      <vt:lpstr>Vulnerability to fluctuation fuel prices, terrorism and forces of nature </vt:lpstr>
      <vt:lpstr>Vulnerability to fluctuation fuel prices, terrorism and forces of nature </vt:lpstr>
      <vt:lpstr>Vulnerability to fluctuation fuel prices, terrorism and forces of nature </vt:lpstr>
      <vt:lpstr>bibliography </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Sheena James</dc:creator>
  <cp:lastModifiedBy>Chris-ann Hunter</cp:lastModifiedBy>
  <cp:revision>6</cp:revision>
  <dcterms:created xsi:type="dcterms:W3CDTF">2019-01-15T23:45:42Z</dcterms:created>
  <dcterms:modified xsi:type="dcterms:W3CDTF">2019-01-21T19:37:16Z</dcterms:modified>
</cp:coreProperties>
</file>