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 id="261" r:id="rId4"/>
    <p:sldId id="266" r:id="rId5"/>
    <p:sldId id="263" r:id="rId6"/>
    <p:sldId id="264" r:id="rId7"/>
    <p:sldId id="265" r:id="rId8"/>
    <p:sldId id="267" r:id="rId9"/>
    <p:sldId id="270" r:id="rId10"/>
    <p:sldId id="271" r:id="rId11"/>
    <p:sldId id="272" r:id="rId12"/>
    <p:sldId id="273" r:id="rId13"/>
    <p:sldId id="285" r:id="rId14"/>
    <p:sldId id="274" r:id="rId15"/>
    <p:sldId id="268" r:id="rId16"/>
    <p:sldId id="275" r:id="rId17"/>
    <p:sldId id="276" r:id="rId18"/>
    <p:sldId id="278" r:id="rId19"/>
    <p:sldId id="279" r:id="rId20"/>
    <p:sldId id="277" r:id="rId21"/>
    <p:sldId id="280" r:id="rId22"/>
    <p:sldId id="281" r:id="rId23"/>
    <p:sldId id="282" r:id="rId24"/>
    <p:sldId id="284" r:id="rId25"/>
    <p:sldId id="283" r:id="rId26"/>
    <p:sldId id="288" r:id="rId27"/>
    <p:sldId id="289" r:id="rId28"/>
    <p:sldId id="291" r:id="rId29"/>
    <p:sldId id="290" r:id="rId30"/>
    <p:sldId id="287" r:id="rId31"/>
    <p:sldId id="293"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7" autoAdjust="0"/>
    <p:restoredTop sz="94660"/>
  </p:normalViewPr>
  <p:slideViewPr>
    <p:cSldViewPr snapToGrid="0">
      <p:cViewPr varScale="1">
        <p:scale>
          <a:sx n="47" d="100"/>
          <a:sy n="47" d="100"/>
        </p:scale>
        <p:origin x="4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31552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C39561-B39C-4C2E-856A-D91E5ED1D68A}" type="datetimeFigureOut">
              <a:rPr lang="en-JM" smtClean="0"/>
              <a:t>26/2/2019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58598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28317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208691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99067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2438554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72185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47963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06401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87639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39561-B39C-4C2E-856A-D91E5ED1D68A}" type="datetimeFigureOut">
              <a:rPr lang="en-JM" smtClean="0"/>
              <a:t>26/2/2019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1736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C39561-B39C-4C2E-856A-D91E5ED1D68A}" type="datetimeFigureOut">
              <a:rPr lang="en-JM" smtClean="0"/>
              <a:t>26/2/2019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273187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39561-B39C-4C2E-856A-D91E5ED1D68A}" type="datetimeFigureOut">
              <a:rPr lang="en-JM" smtClean="0"/>
              <a:t>26/2/2019</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74563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C39561-B39C-4C2E-856A-D91E5ED1D68A}" type="datetimeFigureOut">
              <a:rPr lang="en-JM" smtClean="0"/>
              <a:t>26/2/2019</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405655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39561-B39C-4C2E-856A-D91E5ED1D68A}" type="datetimeFigureOut">
              <a:rPr lang="en-JM" smtClean="0"/>
              <a:t>26/2/2019</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181375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C39561-B39C-4C2E-856A-D91E5ED1D68A}" type="datetimeFigureOut">
              <a:rPr lang="en-JM" smtClean="0"/>
              <a:t>26/2/2019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55203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58C39561-B39C-4C2E-856A-D91E5ED1D68A}" type="datetimeFigureOut">
              <a:rPr lang="en-JM" smtClean="0"/>
              <a:t>26/2/2019</a:t>
            </a:fld>
            <a:endParaRPr lang="en-JM"/>
          </a:p>
        </p:txBody>
      </p:sp>
      <p:sp>
        <p:nvSpPr>
          <p:cNvPr id="6" name="Footer Placeholder 5"/>
          <p:cNvSpPr>
            <a:spLocks noGrp="1"/>
          </p:cNvSpPr>
          <p:nvPr>
            <p:ph type="ftr" sz="quarter" idx="11"/>
          </p:nvPr>
        </p:nvSpPr>
        <p:spPr>
          <a:xfrm>
            <a:off x="1141412" y="5883275"/>
            <a:ext cx="5105400" cy="365125"/>
          </a:xfrm>
        </p:spPr>
        <p:txBody>
          <a:bodyPr/>
          <a:lstStyle/>
          <a:p>
            <a:endParaRPr lang="en-JM"/>
          </a:p>
        </p:txBody>
      </p:sp>
      <p:sp>
        <p:nvSpPr>
          <p:cNvPr id="7" name="Slide Number Placeholder 6"/>
          <p:cNvSpPr>
            <a:spLocks noGrp="1"/>
          </p:cNvSpPr>
          <p:nvPr>
            <p:ph type="sldNum" sz="quarter" idx="12"/>
          </p:nvPr>
        </p:nvSpPr>
        <p:spPr>
          <a:xfrm>
            <a:off x="10742612" y="5883275"/>
            <a:ext cx="322567" cy="365125"/>
          </a:xfrm>
        </p:spPr>
        <p:txBody>
          <a:bodyPr/>
          <a:lstStyle/>
          <a:p>
            <a:fld id="{463B8B33-D3FA-4792-9175-D5199D62E04F}" type="slidenum">
              <a:rPr lang="en-JM" smtClean="0"/>
              <a:t>‹#›</a:t>
            </a:fld>
            <a:endParaRPr lang="en-JM"/>
          </a:p>
        </p:txBody>
      </p:sp>
    </p:spTree>
    <p:extLst>
      <p:ext uri="{BB962C8B-B14F-4D97-AF65-F5344CB8AC3E}">
        <p14:creationId xmlns:p14="http://schemas.microsoft.com/office/powerpoint/2010/main" val="382443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8C39561-B39C-4C2E-856A-D91E5ED1D68A}" type="datetimeFigureOut">
              <a:rPr lang="en-JM" smtClean="0"/>
              <a:t>26/2/2019</a:t>
            </a:fld>
            <a:endParaRPr lang="en-JM"/>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JM"/>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63B8B33-D3FA-4792-9175-D5199D62E04F}" type="slidenum">
              <a:rPr lang="en-JM" smtClean="0"/>
              <a:t>‹#›</a:t>
            </a:fld>
            <a:endParaRPr lang="en-JM"/>
          </a:p>
        </p:txBody>
      </p:sp>
    </p:spTree>
    <p:extLst>
      <p:ext uri="{BB962C8B-B14F-4D97-AF65-F5344CB8AC3E}">
        <p14:creationId xmlns:p14="http://schemas.microsoft.com/office/powerpoint/2010/main" val="306189718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USaNYOc4X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This weight does not include: </a:t>
            </a:r>
          </a:p>
          <a:p>
            <a:pPr marL="342900" indent="-342900" algn="l">
              <a:buFont typeface="Arial" panose="020B0604020202020204" pitchFamily="34" charset="0"/>
              <a:buChar char="•"/>
            </a:pPr>
            <a:r>
              <a:rPr lang="en-JM" sz="2400" dirty="0"/>
              <a:t>Fuel</a:t>
            </a:r>
          </a:p>
          <a:p>
            <a:pPr marL="342900" indent="-342900" algn="l">
              <a:buFont typeface="Arial" panose="020B0604020202020204" pitchFamily="34" charset="0"/>
              <a:buChar char="•"/>
            </a:pPr>
            <a:r>
              <a:rPr lang="en-JM" sz="2400" dirty="0"/>
              <a:t>Oil, potable water</a:t>
            </a:r>
          </a:p>
          <a:p>
            <a:pPr marL="342900" indent="-342900" algn="l">
              <a:buFont typeface="Arial" panose="020B0604020202020204" pitchFamily="34" charset="0"/>
              <a:buChar char="•"/>
            </a:pPr>
            <a:r>
              <a:rPr lang="en-JM" sz="2400" dirty="0"/>
              <a:t>Payload (Cargo, passenger, luggage)</a:t>
            </a:r>
          </a:p>
          <a:p>
            <a:pPr marL="342900" indent="-342900" algn="l">
              <a:buFont typeface="Arial" panose="020B0604020202020204" pitchFamily="34" charset="0"/>
              <a:buChar char="•"/>
            </a:pPr>
            <a:r>
              <a:rPr lang="en-JM" sz="2400" dirty="0"/>
              <a:t>Removable equipment </a:t>
            </a:r>
          </a:p>
          <a:p>
            <a:pPr marL="342900" indent="-342900" algn="l">
              <a:buFont typeface="Arial" panose="020B0604020202020204" pitchFamily="34" charset="0"/>
              <a:buChar char="•"/>
            </a:pPr>
            <a:r>
              <a:rPr lang="en-JM" sz="2400" dirty="0"/>
              <a:t>Customer specific installations or operator items</a:t>
            </a:r>
          </a:p>
        </p:txBody>
      </p:sp>
    </p:spTree>
    <p:extLst>
      <p:ext uri="{BB962C8B-B14F-4D97-AF65-F5344CB8AC3E}">
        <p14:creationId xmlns:p14="http://schemas.microsoft.com/office/powerpoint/2010/main" val="334672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fontScale="92500" lnSpcReduction="10000"/>
          </a:bodyPr>
          <a:lstStyle/>
          <a:p>
            <a:r>
              <a:rPr lang="en-US" sz="2400" dirty="0"/>
              <a:t>Manufacturer’s Empty weight (MEW) + Operators Item = Operational Empty Weight (OEW)</a:t>
            </a:r>
          </a:p>
          <a:p>
            <a:pPr algn="l"/>
            <a:r>
              <a:rPr lang="en-JM" sz="2400" dirty="0"/>
              <a:t>The operator’s items are: </a:t>
            </a:r>
          </a:p>
          <a:p>
            <a:pPr marL="342900" indent="-342900" algn="l">
              <a:buFont typeface="Arial" panose="020B0604020202020204" pitchFamily="34" charset="0"/>
              <a:buChar char="•"/>
            </a:pPr>
            <a:r>
              <a:rPr lang="en-JM" sz="2400" dirty="0"/>
              <a:t>fluids necessary for aircraft operation (engine oil and coolant, water, unusable fuel)</a:t>
            </a:r>
          </a:p>
          <a:p>
            <a:pPr marL="342900" indent="-342900" algn="l">
              <a:buFont typeface="Arial" panose="020B0604020202020204" pitchFamily="34" charset="0"/>
              <a:buChar char="•"/>
            </a:pPr>
            <a:r>
              <a:rPr lang="en-JM" sz="2400" dirty="0"/>
              <a:t>the water for galleys and lavatories</a:t>
            </a:r>
          </a:p>
          <a:p>
            <a:pPr marL="342900" indent="-342900" algn="l">
              <a:buFont typeface="Arial" panose="020B0604020202020204" pitchFamily="34" charset="0"/>
              <a:buChar char="•"/>
            </a:pPr>
            <a:r>
              <a:rPr lang="en-JM" sz="2400" dirty="0"/>
              <a:t>aircraft documentation </a:t>
            </a:r>
          </a:p>
          <a:p>
            <a:pPr marL="342900" indent="-342900" algn="l">
              <a:buFont typeface="Arial" panose="020B0604020202020204" pitchFamily="34" charset="0"/>
              <a:buChar char="•"/>
            </a:pPr>
            <a:r>
              <a:rPr lang="en-JM" sz="2400" dirty="0"/>
              <a:t>passenger seats (and the life vests) </a:t>
            </a:r>
          </a:p>
          <a:p>
            <a:pPr marL="342900" indent="-342900" algn="l">
              <a:buFont typeface="Arial" panose="020B0604020202020204" pitchFamily="34" charset="0"/>
              <a:buChar char="•"/>
            </a:pPr>
            <a:r>
              <a:rPr lang="en-JM" sz="2400" dirty="0"/>
              <a:t>galley structure </a:t>
            </a:r>
          </a:p>
          <a:p>
            <a:pPr marL="342900" indent="-342900" algn="l">
              <a:buFont typeface="Arial" panose="020B0604020202020204" pitchFamily="34" charset="0"/>
              <a:buChar char="•"/>
            </a:pPr>
            <a:r>
              <a:rPr lang="en-JM" sz="2400" dirty="0"/>
              <a:t>catering emergency equipment </a:t>
            </a:r>
          </a:p>
          <a:p>
            <a:pPr marL="342900" indent="-342900" algn="l">
              <a:buFont typeface="Arial" panose="020B0604020202020204" pitchFamily="34" charset="0"/>
              <a:buChar char="•"/>
            </a:pPr>
            <a:r>
              <a:rPr lang="en-JM" sz="2400" dirty="0"/>
              <a:t>aircraft crew and their luggage. </a:t>
            </a:r>
          </a:p>
          <a:p>
            <a:pPr marL="342900" indent="-342900" algn="l">
              <a:buFont typeface="Arial" panose="020B0604020202020204" pitchFamily="34" charset="0"/>
              <a:buChar char="•"/>
            </a:pPr>
            <a:r>
              <a:rPr lang="en-JM" sz="2400" dirty="0"/>
              <a:t>standard items necessary for full operation</a:t>
            </a:r>
          </a:p>
        </p:txBody>
      </p:sp>
    </p:spTree>
    <p:extLst>
      <p:ext uri="{BB962C8B-B14F-4D97-AF65-F5344CB8AC3E}">
        <p14:creationId xmlns:p14="http://schemas.microsoft.com/office/powerpoint/2010/main" val="89875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The MEW and the operator’s items are summed up to the Operational Empty Weight (OEW). The OEW is usually fixed for a specific aircraft and only gets changed during maintenance or operational changes. </a:t>
            </a:r>
          </a:p>
          <a:p>
            <a:pPr algn="l"/>
            <a:r>
              <a:rPr lang="en-JM" sz="2400" dirty="0"/>
              <a:t>Operational Empty Weight (OEW) is the empty weight that is used in the flight simulator or the usual planning software</a:t>
            </a:r>
          </a:p>
        </p:txBody>
      </p:sp>
    </p:spTree>
    <p:extLst>
      <p:ext uri="{BB962C8B-B14F-4D97-AF65-F5344CB8AC3E}">
        <p14:creationId xmlns:p14="http://schemas.microsoft.com/office/powerpoint/2010/main" val="387635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r>
              <a:rPr lang="en-US" sz="2400" dirty="0"/>
              <a:t>Operational Empty Weight (OEW) + Payload = Actual Zero Fuel Weight (AZFW)</a:t>
            </a:r>
          </a:p>
          <a:p>
            <a:pPr algn="l"/>
            <a:endParaRPr lang="en-US" sz="2400" dirty="0"/>
          </a:p>
          <a:p>
            <a:pPr algn="l"/>
            <a:r>
              <a:rPr lang="en-JM" sz="2400" dirty="0"/>
              <a:t>The payload includes: </a:t>
            </a:r>
          </a:p>
          <a:p>
            <a:pPr marL="342900" indent="-342900" algn="l">
              <a:buFont typeface="Arial" panose="020B0604020202020204" pitchFamily="34" charset="0"/>
              <a:buChar char="•"/>
            </a:pPr>
            <a:r>
              <a:rPr lang="en-JM" sz="2400" dirty="0"/>
              <a:t>the passengers weight (the standard weights used defined by ICAO respectively)</a:t>
            </a:r>
          </a:p>
          <a:p>
            <a:pPr marL="342900" indent="-342900" algn="l">
              <a:buFont typeface="Arial" panose="020B0604020202020204" pitchFamily="34" charset="0"/>
              <a:buChar char="•"/>
            </a:pPr>
            <a:r>
              <a:rPr lang="en-JM" sz="2400" dirty="0"/>
              <a:t>the passengers luggage’s weight </a:t>
            </a:r>
          </a:p>
          <a:p>
            <a:pPr marL="342900" indent="-342900" algn="l">
              <a:buFont typeface="Arial" panose="020B0604020202020204" pitchFamily="34" charset="0"/>
              <a:buChar char="•"/>
            </a:pPr>
            <a:r>
              <a:rPr lang="en-JM" sz="2400" dirty="0"/>
              <a:t>the cargo weight</a:t>
            </a:r>
          </a:p>
          <a:p>
            <a:pPr algn="l"/>
            <a:endParaRPr lang="en-JM" sz="2400" dirty="0"/>
          </a:p>
          <a:p>
            <a:r>
              <a:rPr lang="en-JM" sz="2400" dirty="0"/>
              <a:t>Cargo + Passengers &amp; Luggage = Payload </a:t>
            </a:r>
          </a:p>
        </p:txBody>
      </p:sp>
    </p:spTree>
    <p:extLst>
      <p:ext uri="{BB962C8B-B14F-4D97-AF65-F5344CB8AC3E}">
        <p14:creationId xmlns:p14="http://schemas.microsoft.com/office/powerpoint/2010/main" val="320490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The assumed weights vary around some kg / lbs. depending on the number of seats available on the aircraft. </a:t>
            </a:r>
          </a:p>
          <a:p>
            <a:pPr marL="342900" indent="-342900" algn="l">
              <a:buFont typeface="Arial" panose="020B0604020202020204" pitchFamily="34" charset="0"/>
              <a:buChar char="•"/>
            </a:pPr>
            <a:r>
              <a:rPr lang="en-JM" sz="2400" dirty="0"/>
              <a:t>a male passenger (incl. cabin luggage) weighs around 82kg (181 lbs.) </a:t>
            </a:r>
          </a:p>
          <a:p>
            <a:pPr marL="342900" indent="-342900" algn="l">
              <a:buFont typeface="Arial" panose="020B0604020202020204" pitchFamily="34" charset="0"/>
              <a:buChar char="•"/>
            </a:pPr>
            <a:r>
              <a:rPr lang="en-JM" sz="2400" dirty="0"/>
              <a:t>a female passenger around 67kg (148 lbs.) </a:t>
            </a:r>
          </a:p>
          <a:p>
            <a:pPr marL="342900" indent="-342900" algn="l">
              <a:buFont typeface="Arial" panose="020B0604020202020204" pitchFamily="34" charset="0"/>
              <a:buChar char="•"/>
            </a:pPr>
            <a:r>
              <a:rPr lang="en-JM" sz="2400" dirty="0"/>
              <a:t>a child around 50kg (110lbs.) </a:t>
            </a:r>
          </a:p>
          <a:p>
            <a:pPr marL="342900" indent="-342900" algn="l">
              <a:buFont typeface="Arial" panose="020B0604020202020204" pitchFamily="34" charset="0"/>
              <a:buChar char="•"/>
            </a:pPr>
            <a:r>
              <a:rPr lang="en-JM" sz="2400" dirty="0"/>
              <a:t>an infant 16kg (35 lbs.). These are statistical values but otherwise one would need to weigh every single passenger during check in to get his exact weight. Additional payload consists of baggage and cargo (such as mail or goods).</a:t>
            </a:r>
          </a:p>
        </p:txBody>
      </p:sp>
    </p:spTree>
    <p:extLst>
      <p:ext uri="{BB962C8B-B14F-4D97-AF65-F5344CB8AC3E}">
        <p14:creationId xmlns:p14="http://schemas.microsoft.com/office/powerpoint/2010/main" val="308099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lnSpcReduction="10000"/>
          </a:bodyPr>
          <a:lstStyle/>
          <a:p>
            <a:pPr algn="l"/>
            <a:r>
              <a:rPr lang="en-JM" sz="2400" dirty="0"/>
              <a:t>Some of the problems caused by overloading an aircraft are: </a:t>
            </a:r>
          </a:p>
          <a:p>
            <a:pPr marL="342900" indent="-342900" algn="l">
              <a:buFont typeface="Arial" panose="020B0604020202020204" pitchFamily="34" charset="0"/>
              <a:buChar char="•"/>
            </a:pPr>
            <a:r>
              <a:rPr lang="en-JM" sz="2400" dirty="0"/>
              <a:t>The aircraft will need a higher </a:t>
            </a:r>
            <a:r>
              <a:rPr lang="en-JM" sz="2400" dirty="0" err="1"/>
              <a:t>takeoff</a:t>
            </a:r>
            <a:r>
              <a:rPr lang="en-JM" sz="2400" dirty="0"/>
              <a:t> speed, which results in a longer </a:t>
            </a:r>
            <a:r>
              <a:rPr lang="en-JM" sz="2400" dirty="0" err="1"/>
              <a:t>takeoff</a:t>
            </a:r>
            <a:r>
              <a:rPr lang="en-JM" sz="2400" dirty="0"/>
              <a:t> run. </a:t>
            </a:r>
          </a:p>
          <a:p>
            <a:pPr marL="342900" indent="-342900" algn="l">
              <a:buFont typeface="Arial" panose="020B0604020202020204" pitchFamily="34" charset="0"/>
              <a:buChar char="•"/>
            </a:pPr>
            <a:r>
              <a:rPr lang="en-JM" sz="2400" dirty="0"/>
              <a:t>Both the rate and angle of climb will be reduced. </a:t>
            </a:r>
          </a:p>
          <a:p>
            <a:pPr marL="342900" indent="-342900" algn="l">
              <a:buFont typeface="Arial" panose="020B0604020202020204" pitchFamily="34" charset="0"/>
              <a:buChar char="•"/>
            </a:pPr>
            <a:r>
              <a:rPr lang="en-JM" sz="2400" dirty="0"/>
              <a:t>The service ceiling will be lowered. </a:t>
            </a:r>
          </a:p>
          <a:p>
            <a:pPr marL="342900" indent="-342900" algn="l">
              <a:buFont typeface="Arial" panose="020B0604020202020204" pitchFamily="34" charset="0"/>
              <a:buChar char="•"/>
            </a:pPr>
            <a:r>
              <a:rPr lang="en-JM" sz="2400" dirty="0"/>
              <a:t>The cruising speed will be reduced. </a:t>
            </a:r>
          </a:p>
          <a:p>
            <a:pPr marL="342900" indent="-342900" algn="l">
              <a:buFont typeface="Arial" panose="020B0604020202020204" pitchFamily="34" charset="0"/>
              <a:buChar char="•"/>
            </a:pPr>
            <a:r>
              <a:rPr lang="en-JM" sz="2400" dirty="0"/>
              <a:t>The cruising range will be shortened. </a:t>
            </a:r>
          </a:p>
          <a:p>
            <a:pPr marL="342900" indent="-342900" algn="l">
              <a:buFont typeface="Arial" panose="020B0604020202020204" pitchFamily="34" charset="0"/>
              <a:buChar char="•"/>
            </a:pPr>
            <a:r>
              <a:rPr lang="en-JM" sz="2400" dirty="0" err="1"/>
              <a:t>Maneuverability</a:t>
            </a:r>
            <a:r>
              <a:rPr lang="en-JM" sz="2400" dirty="0"/>
              <a:t> will be decreased. </a:t>
            </a:r>
          </a:p>
          <a:p>
            <a:pPr marL="342900" indent="-342900" algn="l">
              <a:buFont typeface="Arial" panose="020B0604020202020204" pitchFamily="34" charset="0"/>
              <a:buChar char="•"/>
            </a:pPr>
            <a:r>
              <a:rPr lang="en-JM" sz="2400" dirty="0"/>
              <a:t>A longer landing roll will be required because the landing speed will be higher. </a:t>
            </a:r>
          </a:p>
          <a:p>
            <a:pPr marL="342900" indent="-342900" algn="l">
              <a:buFont typeface="Arial" panose="020B0604020202020204" pitchFamily="34" charset="0"/>
              <a:buChar char="•"/>
            </a:pPr>
            <a:r>
              <a:rPr lang="en-JM" sz="2400" dirty="0"/>
              <a:t>Excessive loads will be imposed on the structure, especially the landing gear</a:t>
            </a:r>
          </a:p>
        </p:txBody>
      </p:sp>
    </p:spTree>
    <p:extLst>
      <p:ext uri="{BB962C8B-B14F-4D97-AF65-F5344CB8AC3E}">
        <p14:creationId xmlns:p14="http://schemas.microsoft.com/office/powerpoint/2010/main" val="109945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fontScale="92500"/>
          </a:bodyPr>
          <a:lstStyle/>
          <a:p>
            <a:pPr marL="457200" indent="-457200" algn="l">
              <a:buFont typeface="+mj-lt"/>
              <a:buAutoNum type="alphaUcPeriod"/>
            </a:pPr>
            <a:r>
              <a:rPr lang="en-JM" dirty="0">
                <a:effectLst/>
              </a:rPr>
              <a:t>all log books, records, manuals and other data or documents described in Attachment 1 to the Acceptance Certificate, </a:t>
            </a:r>
          </a:p>
          <a:p>
            <a:pPr marL="457200" indent="-457200" algn="l">
              <a:buFont typeface="+mj-lt"/>
              <a:buAutoNum type="alphaUcPeriod"/>
            </a:pPr>
            <a:r>
              <a:rPr lang="en-JM" dirty="0">
                <a:effectLst/>
              </a:rPr>
              <a:t>all other log books, records (including, without limitation, records relating to the operation, service, inspection, maintenance, modification, testing, overhaul and repair of the Aircraft, the Engines and all Parts installed therein or thereon, including any FAA 8130-3 serviceability tags, or which are required to substantiate the airworthiness, age, use and or utility of the Aircraft, any Engine or any Part), manuals (including, without limitation, operating, maintenance, repair, overhaul or parts manuals), data, drawings, certificates, licenses, commitment letters received from the Airframe Manufacturer at delivery or other documents that are required to be maintained during the Lease Term under the terms of this Agreement, by the Aviation Authority, by the Approved Maintenance Program, or those that are otherwise provided to Lessee at Delivery or during the Lease Term with respect to the Aircraft or any Engine or any Part, and </a:t>
            </a:r>
          </a:p>
          <a:p>
            <a:pPr marL="457200" indent="-457200" algn="l">
              <a:buFont typeface="+mj-lt"/>
              <a:buAutoNum type="alphaUcPeriod"/>
            </a:pPr>
            <a:r>
              <a:rPr lang="en-JM" dirty="0">
                <a:effectLst/>
              </a:rPr>
              <a:t> all updates and additions to any of the foregoing and renewals, revisions and replacements thereof from time to time made in accordance with this Agreement or applicable law or otherwise.</a:t>
            </a:r>
            <a:endParaRPr lang="en-JM" sz="2400" dirty="0"/>
          </a:p>
        </p:txBody>
      </p:sp>
    </p:spTree>
    <p:extLst>
      <p:ext uri="{BB962C8B-B14F-4D97-AF65-F5344CB8AC3E}">
        <p14:creationId xmlns:p14="http://schemas.microsoft.com/office/powerpoint/2010/main" val="118993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a:bodyPr>
          <a:lstStyle/>
          <a:p>
            <a:pPr algn="l"/>
            <a:r>
              <a:rPr lang="en-JM" sz="2400" dirty="0"/>
              <a:t>Certificate of Airworthiness </a:t>
            </a:r>
          </a:p>
          <a:p>
            <a:pPr algn="l"/>
            <a:r>
              <a:rPr lang="en-JM" sz="2400" dirty="0"/>
              <a:t> The Certificate of Airworthiness (C of A) or Airworthiness Certificate is the formal document issued by the National Aviation Authority (NAA) to certify that an aircraft is airworthy. Every individual aircraft has to gain its own C of A which is achieved when it can be shown to conform to the certificated Type Design and is in a condition for safe operation. As a general rule civil aircraft are not allowed to fly unless they have a valid C of A.</a:t>
            </a:r>
          </a:p>
          <a:p>
            <a:pPr algn="l"/>
            <a:r>
              <a:rPr lang="en-JM" dirty="0">
                <a:effectLst/>
              </a:rPr>
              <a:t>Depending upon the regulatory regime, the C of A will need either periodic re-validation or periodic renewal which may involve the completion of a flight test schedule. In USA, this is explained in FAR Part 21 Subpart H - Airworthiness Certificates. In the EU, member states must use non-expiring C of A (EASA Form 25), as described in EASA Part 21 Subpart H. This non-expiring C of A is validated by issuing of Airworthiness Review Certificate (ARC), EASA Form 15a. The work to perform this review is carried out by the relevant CAMO working on behalf of the operator.</a:t>
            </a:r>
            <a:endParaRPr lang="en-JM" sz="2400" dirty="0"/>
          </a:p>
        </p:txBody>
      </p:sp>
    </p:spTree>
    <p:extLst>
      <p:ext uri="{BB962C8B-B14F-4D97-AF65-F5344CB8AC3E}">
        <p14:creationId xmlns:p14="http://schemas.microsoft.com/office/powerpoint/2010/main" val="195689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fontScale="92500"/>
          </a:bodyPr>
          <a:lstStyle/>
          <a:p>
            <a:pPr algn="l"/>
            <a:r>
              <a:rPr lang="en-JM" sz="2400" dirty="0"/>
              <a:t>Characteristics: </a:t>
            </a:r>
          </a:p>
          <a:p>
            <a:pPr marL="457200" indent="-457200" algn="l">
              <a:buFont typeface="+mj-lt"/>
              <a:buAutoNum type="arabicPeriod"/>
            </a:pPr>
            <a:r>
              <a:rPr lang="en-JM" sz="2400" dirty="0"/>
              <a:t> Reference anniversary date on bottom left corner of certificate. </a:t>
            </a:r>
          </a:p>
          <a:p>
            <a:pPr marL="457200" indent="-457200" algn="l">
              <a:buFont typeface="+mj-lt"/>
              <a:buAutoNum type="arabicPeriod"/>
            </a:pPr>
            <a:r>
              <a:rPr lang="en-JM" sz="2400" dirty="0"/>
              <a:t>Kept valid by: a. Annual inspection on all aircraft. b. 100-hour inspection cycle on all Commercially registered aircraft. c. Compliance with all Airworthiness Directives (A/D’s). d. Insuring aircraft is operated within all limitations as specified by the operator’s manual. </a:t>
            </a:r>
          </a:p>
          <a:p>
            <a:pPr marL="457200" indent="-457200" algn="l">
              <a:buFont typeface="+mj-lt"/>
              <a:buAutoNum type="arabicPeriod"/>
            </a:pPr>
            <a:r>
              <a:rPr lang="en-JM" sz="2400" dirty="0"/>
              <a:t>Annual Airworthiness Information Report (AAIR) will be sent to owner 4 to 6 weeks prior to anniversary date on certificate.  The owner is required to complete the form with the requested information and return to the appropriate body.  This is for statistical purposes only.  This form is not required to be carried in the aircraft. </a:t>
            </a:r>
          </a:p>
          <a:p>
            <a:pPr marL="457200" indent="-457200" algn="l">
              <a:buFont typeface="+mj-lt"/>
              <a:buAutoNum type="arabicPeriod"/>
            </a:pPr>
            <a:r>
              <a:rPr lang="en-JM" sz="2400" dirty="0"/>
              <a:t>The aircraft may be operated without a Certificate of Airworthiness for a test flight or ferry flight with the issue of a Temporary Flight Permit</a:t>
            </a:r>
          </a:p>
        </p:txBody>
      </p:sp>
    </p:spTree>
    <p:extLst>
      <p:ext uri="{BB962C8B-B14F-4D97-AF65-F5344CB8AC3E}">
        <p14:creationId xmlns:p14="http://schemas.microsoft.com/office/powerpoint/2010/main" val="115401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a:bodyPr>
          <a:lstStyle/>
          <a:p>
            <a:pPr algn="l"/>
            <a:r>
              <a:rPr lang="en-JM" sz="2400" dirty="0"/>
              <a:t>Certificate of Registration </a:t>
            </a:r>
          </a:p>
          <a:p>
            <a:pPr algn="l"/>
            <a:r>
              <a:rPr lang="en-JM" dirty="0">
                <a:effectLst/>
              </a:rPr>
              <a:t>An aircraft shall not fly unless it bears the nationality and registration marks as required by the law of the country in which it is registered. </a:t>
            </a:r>
            <a:endParaRPr lang="en-JM" sz="2400" dirty="0"/>
          </a:p>
        </p:txBody>
      </p:sp>
    </p:spTree>
    <p:extLst>
      <p:ext uri="{BB962C8B-B14F-4D97-AF65-F5344CB8AC3E}">
        <p14:creationId xmlns:p14="http://schemas.microsoft.com/office/powerpoint/2010/main" val="225042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a:effectLst>
                  <a:glow rad="38100">
                    <a:schemeClr val="bg1">
                      <a:lumMod val="65000"/>
                      <a:lumOff val="35000"/>
                      <a:alpha val="50000"/>
                    </a:schemeClr>
                  </a:glow>
                  <a:outerShdw blurRad="28575" dist="31750" dir="13200000" algn="tl" rotWithShape="0">
                    <a:srgbClr val="000000">
                      <a:alpha val="25000"/>
                    </a:srgbClr>
                  </a:outerShdw>
                </a:effectLst>
              </a:rPr>
              <a:t>Learning outcome 3</a:t>
            </a:r>
            <a:endParaRPr lang="en-US"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Assess the different operational requirements of passenger service operations and airside operations</a:t>
            </a:r>
            <a:endParaRPr lang="en-US" dirty="0"/>
          </a:p>
        </p:txBody>
      </p: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Characteristics: </a:t>
            </a:r>
          </a:p>
          <a:p>
            <a:pPr marL="457200" indent="-457200" algn="l">
              <a:buFont typeface="+mj-lt"/>
              <a:buAutoNum type="arabicPeriod"/>
            </a:pPr>
            <a:r>
              <a:rPr lang="en-JM" sz="2400" dirty="0"/>
              <a:t> Valid for the life of the aircraft unless sold, destroyed or taken out of service.</a:t>
            </a:r>
          </a:p>
          <a:p>
            <a:pPr marL="457200" indent="-457200" algn="l">
              <a:buFont typeface="+mj-lt"/>
              <a:buAutoNum type="arabicPeriod"/>
            </a:pPr>
            <a:r>
              <a:rPr lang="en-JM" sz="2400" dirty="0"/>
              <a:t>If the aircraft is sold, the seller completes the Transfer of Ownership card and forwards it to the transport authority immediately.  The new owner completes the Application for Registration (reverse side of the Certificate of Registration) and forwards it to the transport authority for processing.  An original bill of sale and a processing fee must accompany the form.  The Interim Certificate of Registration is valid for a term of 90 days or until a new Certificate is received, whichever occurs first. </a:t>
            </a:r>
          </a:p>
          <a:p>
            <a:pPr marL="457200" indent="-457200" algn="l">
              <a:buFont typeface="+mj-lt"/>
              <a:buAutoNum type="arabicPeriod"/>
            </a:pPr>
            <a:r>
              <a:rPr lang="en-JM" sz="2400" dirty="0"/>
              <a:t>The owner must notify the transport authority within 7 days of a change of address.</a:t>
            </a:r>
          </a:p>
        </p:txBody>
      </p:sp>
    </p:spTree>
    <p:extLst>
      <p:ext uri="{BB962C8B-B14F-4D97-AF65-F5344CB8AC3E}">
        <p14:creationId xmlns:p14="http://schemas.microsoft.com/office/powerpoint/2010/main" val="160712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496560"/>
          </a:xfrm>
        </p:spPr>
        <p:txBody>
          <a:bodyPr>
            <a:normAutofit lnSpcReduction="10000"/>
          </a:bodyPr>
          <a:lstStyle/>
          <a:p>
            <a:pPr algn="l"/>
            <a:r>
              <a:rPr lang="en-JM" sz="2400" dirty="0"/>
              <a:t>Operator’s Handbook</a:t>
            </a:r>
          </a:p>
          <a:p>
            <a:pPr algn="l"/>
            <a:r>
              <a:rPr lang="en-JM" sz="2400" dirty="0">
                <a:effectLst/>
              </a:rPr>
              <a:t>An aeroplane flight manual (AFM) is a document produced by the aircraft manufacturer containing detailed information on the operation of the aircraft. The AFM details the recommended aircraft operating technique for normal, abnormal and emergency operation together with the Aircraft Performance that should be achieved when the aircraft is operated in accordance with these procedures.</a:t>
            </a:r>
          </a:p>
          <a:p>
            <a:pPr algn="l"/>
            <a:r>
              <a:rPr lang="en-JM" sz="2400" dirty="0"/>
              <a:t>The AFM is a vital part of the aircraft inventory and must be carried on all flights unless the National Airworthiness Authority (National Aviation Authority (NAA)) of the aircraft operator has formally accepted that the Operations Manual of the aircraft operator replicates all relevant AFM information for an aircraft. The AFM is specific to each aircraft and reflects the precise equipment and modification state of that aircraft. In practice, National Aviation Authority (NAA) dispensation not to carry the AFM on board an aircraft is commonly obtained by commercial aircraft operators.</a:t>
            </a:r>
          </a:p>
        </p:txBody>
      </p:sp>
    </p:spTree>
    <p:extLst>
      <p:ext uri="{BB962C8B-B14F-4D97-AF65-F5344CB8AC3E}">
        <p14:creationId xmlns:p14="http://schemas.microsoft.com/office/powerpoint/2010/main" val="142597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Characteristics: </a:t>
            </a:r>
          </a:p>
          <a:p>
            <a:pPr marL="457200" indent="-457200" algn="l">
              <a:buFont typeface="+mj-lt"/>
              <a:buAutoNum type="arabicPeriod"/>
            </a:pPr>
            <a:r>
              <a:rPr lang="en-JM" sz="2400" dirty="0"/>
              <a:t> There must be a copy of the Pilot Operating Handbook or Aircraft Flight Manual as published by the Manufacturer in the aircraft; an Information Manual is not sufficient. </a:t>
            </a:r>
          </a:p>
          <a:p>
            <a:pPr marL="457200" indent="-457200" algn="l">
              <a:buFont typeface="+mj-lt"/>
              <a:buAutoNum type="arabicPeriod"/>
            </a:pPr>
            <a:r>
              <a:rPr lang="en-JM" sz="2400" dirty="0"/>
              <a:t>The Pilot Operating Handbook must be complete and include all amendments/supplements as issued by the manufacturer. </a:t>
            </a:r>
          </a:p>
          <a:p>
            <a:pPr marL="457200" indent="-457200" algn="l">
              <a:buFont typeface="+mj-lt"/>
              <a:buAutoNum type="arabicPeriod"/>
            </a:pPr>
            <a:r>
              <a:rPr lang="en-JM" sz="2400" dirty="0"/>
              <a:t>If the aircraft is not equipped with an Operating Handbook all limitations must be </a:t>
            </a:r>
            <a:r>
              <a:rPr lang="en-JM" sz="2400" dirty="0" err="1"/>
              <a:t>placarded</a:t>
            </a:r>
            <a:r>
              <a:rPr lang="en-JM" sz="2400" dirty="0"/>
              <a:t> conspicuously in the aircraft cockpit.</a:t>
            </a:r>
          </a:p>
        </p:txBody>
      </p:sp>
    </p:spTree>
    <p:extLst>
      <p:ext uri="{BB962C8B-B14F-4D97-AF65-F5344CB8AC3E}">
        <p14:creationId xmlns:p14="http://schemas.microsoft.com/office/powerpoint/2010/main" val="184988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496560"/>
          </a:xfrm>
        </p:spPr>
        <p:txBody>
          <a:bodyPr>
            <a:normAutofit/>
          </a:bodyPr>
          <a:lstStyle/>
          <a:p>
            <a:pPr algn="l"/>
            <a:r>
              <a:rPr lang="en-JM" sz="2400" dirty="0"/>
              <a:t>Aircraft Weight and Balance</a:t>
            </a:r>
          </a:p>
          <a:p>
            <a:pPr algn="l"/>
            <a:r>
              <a:rPr lang="en-JM" sz="2400" dirty="0">
                <a:effectLst/>
              </a:rPr>
              <a:t>Gravity is the downward force acting on all bodies vertically towards the centre of the Earth. The name given to the gravitational force is WEIGHT and for the principles of flight it is the total weight of the loaded aircraft. The magnitude of the weight force is determined by the aircraft’s mass. The greater the aircraft’s mass, the greater the weight force.</a:t>
            </a:r>
          </a:p>
          <a:p>
            <a:pPr algn="l"/>
            <a:r>
              <a:rPr lang="en-JM" sz="2400" dirty="0">
                <a:effectLst/>
              </a:rPr>
              <a:t>The weight force may be considered to act as a single force through the Centre of Gravity (CG). The CG is the point of balance and its position depends upon the mass and position of all the individual parts of the aircraft and the load that it is carrying. If the aircraft was suspended by a rope attached to its centre of gravity, the aircraft would balance.</a:t>
            </a:r>
            <a:endParaRPr lang="en-JM" sz="2400" dirty="0"/>
          </a:p>
        </p:txBody>
      </p:sp>
    </p:spTree>
    <p:extLst>
      <p:ext uri="{BB962C8B-B14F-4D97-AF65-F5344CB8AC3E}">
        <p14:creationId xmlns:p14="http://schemas.microsoft.com/office/powerpoint/2010/main" val="106174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496560"/>
          </a:xfrm>
        </p:spPr>
        <p:txBody>
          <a:bodyPr>
            <a:normAutofit fontScale="92500" lnSpcReduction="10000"/>
          </a:bodyPr>
          <a:lstStyle/>
          <a:p>
            <a:pPr algn="l"/>
            <a:r>
              <a:rPr lang="en-JM" sz="2400">
                <a:effectLst/>
              </a:rPr>
              <a:t>The </a:t>
            </a:r>
            <a:r>
              <a:rPr lang="en-JM" sz="2400" dirty="0">
                <a:effectLst/>
              </a:rPr>
              <a:t>Balance point (Centre of Gravity - CG) is very important during flight because of its effect on the stability and performance of the aircraft. It must remain within carefully defined limits at all stages of flight.</a:t>
            </a:r>
          </a:p>
          <a:p>
            <a:pPr algn="l"/>
            <a:r>
              <a:rPr lang="en-JM" sz="2400" dirty="0">
                <a:effectLst/>
              </a:rPr>
              <a:t>The CG will move if the distribution of the load changes, e.g. by passengers moving about or by transferring fuel from one tank to another. The CG may move as the weight changes by fuel burning off or by parachutists leaping out. The all-up weight always decreases as the flight progresses.</a:t>
            </a:r>
          </a:p>
          <a:p>
            <a:pPr algn="l"/>
            <a:r>
              <a:rPr lang="en-JM" sz="2400" dirty="0"/>
              <a:t>The designers of an aircraft have determined the maximum weight / maximum take-off mass (MTOM) or weight (MTOW), based on the amount of lift the wings or rotors can provide under the operating conditions for which the aircraft is designed. The structural strength of the aircraft also limits the maximum weight the aircraft can safely carry. The ideal location of the </a:t>
            </a:r>
            <a:r>
              <a:rPr lang="en-JM" sz="2400" dirty="0" err="1"/>
              <a:t>center</a:t>
            </a:r>
            <a:r>
              <a:rPr lang="en-JM" sz="2400" dirty="0"/>
              <a:t> of gravity (CG) is very carefully determined by the designers, and the maximum deviation allowed from this specific location calculated.</a:t>
            </a:r>
          </a:p>
          <a:p>
            <a:pPr algn="l"/>
            <a:r>
              <a:rPr lang="en-JM" sz="2400" dirty="0"/>
              <a:t>A useful means of describing the load that the wings carry in straight and level flight (when the lift from the wings supports the weight of the aeroplane) is the Wing Loading factor, which is simply the weight supported per unit area of wing.</a:t>
            </a:r>
          </a:p>
        </p:txBody>
      </p:sp>
    </p:spTree>
    <p:extLst>
      <p:ext uri="{BB962C8B-B14F-4D97-AF65-F5344CB8AC3E}">
        <p14:creationId xmlns:p14="http://schemas.microsoft.com/office/powerpoint/2010/main" val="341112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Characteristics: </a:t>
            </a:r>
          </a:p>
          <a:p>
            <a:pPr marL="457200" indent="-457200" algn="l">
              <a:buFont typeface="+mj-lt"/>
              <a:buAutoNum type="arabicPeriod"/>
            </a:pPr>
            <a:r>
              <a:rPr lang="en-JM" sz="2400" dirty="0"/>
              <a:t> Equipment List must be updated with any change.  This will include a change in the Basic Empty Weight of the aircraft as well as a change in aircraft moment.</a:t>
            </a:r>
          </a:p>
          <a:p>
            <a:pPr marL="457200" indent="-457200" algn="l">
              <a:buFont typeface="+mj-lt"/>
              <a:buAutoNum type="arabicPeriod"/>
            </a:pPr>
            <a:r>
              <a:rPr lang="en-JM" sz="2400" dirty="0"/>
              <a:t>Each piece of equipment must be listed including its location (weight and arm). </a:t>
            </a:r>
          </a:p>
          <a:p>
            <a:pPr marL="457200" indent="-457200" algn="l">
              <a:buFont typeface="+mj-lt"/>
              <a:buAutoNum type="arabicPeriod"/>
            </a:pPr>
            <a:r>
              <a:rPr lang="en-JM" sz="2400" dirty="0"/>
              <a:t>The latest amendment shall be used for all weight and balance calculations.</a:t>
            </a:r>
          </a:p>
          <a:p>
            <a:pPr marL="457200" indent="-457200" algn="l">
              <a:buFont typeface="+mj-lt"/>
              <a:buAutoNum type="arabicPeriod"/>
            </a:pPr>
            <a:r>
              <a:rPr lang="en-JM" sz="2400" dirty="0"/>
              <a:t> In regards to aircraft reweighing: a. For aircraft less than 12,500 lbs, the aircraft must be reweighed at an AME’s discretion. b. For aircraft 12,500 lbs and greater, the aircraft must be reweighed every 5 years in addition to changes in the permanent equipment.</a:t>
            </a:r>
          </a:p>
        </p:txBody>
      </p:sp>
    </p:spTree>
    <p:extLst>
      <p:ext uri="{BB962C8B-B14F-4D97-AF65-F5344CB8AC3E}">
        <p14:creationId xmlns:p14="http://schemas.microsoft.com/office/powerpoint/2010/main" val="1922008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lnSpcReduction="10000"/>
          </a:bodyPr>
          <a:lstStyle/>
          <a:p>
            <a:pPr algn="l"/>
            <a:r>
              <a:rPr lang="en-JM" sz="2400" dirty="0"/>
              <a:t>Insurance</a:t>
            </a:r>
          </a:p>
          <a:p>
            <a:pPr algn="l"/>
            <a:r>
              <a:rPr lang="en-JM" sz="2400" dirty="0">
                <a:effectLst/>
              </a:rPr>
              <a:t>Operators of aircraft are required by law to have certain minimum levels of insurance. The precise level depends on the Maximum Take-Off Mass (MTOM) of the aircraft and on the number of passengers carried.</a:t>
            </a:r>
          </a:p>
          <a:p>
            <a:pPr algn="l"/>
            <a:r>
              <a:rPr lang="en-JM" sz="2400" dirty="0">
                <a:effectLst/>
              </a:rPr>
              <a:t>Insurance must cover several separate areas.</a:t>
            </a:r>
          </a:p>
          <a:p>
            <a:pPr algn="l"/>
            <a:r>
              <a:rPr lang="en-JM" sz="2400" dirty="0">
                <a:effectLst/>
              </a:rPr>
              <a:t>Aircraft operators’ insurance must cover:</a:t>
            </a:r>
          </a:p>
          <a:p>
            <a:pPr marL="342900" indent="-342900" algn="l">
              <a:buFont typeface="Arial" panose="020B0604020202020204" pitchFamily="34" charset="0"/>
              <a:buChar char="•"/>
            </a:pPr>
            <a:r>
              <a:rPr lang="en-JM" sz="2400" dirty="0">
                <a:effectLst/>
              </a:rPr>
              <a:t>passengers</a:t>
            </a:r>
          </a:p>
          <a:p>
            <a:pPr marL="342900" indent="-342900" algn="l">
              <a:buFont typeface="Arial" panose="020B0604020202020204" pitchFamily="34" charset="0"/>
              <a:buChar char="•"/>
            </a:pPr>
            <a:r>
              <a:rPr lang="en-JM" sz="2400" dirty="0">
                <a:effectLst/>
              </a:rPr>
              <a:t>baggage</a:t>
            </a:r>
          </a:p>
          <a:p>
            <a:pPr marL="342900" indent="-342900" algn="l">
              <a:buFont typeface="Arial" panose="020B0604020202020204" pitchFamily="34" charset="0"/>
              <a:buChar char="•"/>
            </a:pPr>
            <a:r>
              <a:rPr lang="en-JM" sz="2400" dirty="0">
                <a:effectLst/>
              </a:rPr>
              <a:t>third party cover</a:t>
            </a:r>
          </a:p>
          <a:p>
            <a:pPr marL="342900" indent="-342900" algn="l">
              <a:buFont typeface="Arial" panose="020B0604020202020204" pitchFamily="34" charset="0"/>
              <a:buChar char="•"/>
            </a:pPr>
            <a:r>
              <a:rPr lang="en-JM" sz="2400" dirty="0">
                <a:effectLst/>
              </a:rPr>
              <a:t>cargo</a:t>
            </a:r>
          </a:p>
          <a:p>
            <a:pPr marL="342900" indent="-342900" algn="l">
              <a:buFont typeface="Arial" panose="020B0604020202020204" pitchFamily="34" charset="0"/>
              <a:buChar char="•"/>
            </a:pPr>
            <a:r>
              <a:rPr lang="en-JM" sz="2400" dirty="0">
                <a:effectLst/>
              </a:rPr>
              <a:t>risks of war and terrorism (‘war risk’)</a:t>
            </a:r>
          </a:p>
        </p:txBody>
      </p:sp>
    </p:spTree>
    <p:extLst>
      <p:ext uri="{BB962C8B-B14F-4D97-AF65-F5344CB8AC3E}">
        <p14:creationId xmlns:p14="http://schemas.microsoft.com/office/powerpoint/2010/main" val="177920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a:bodyPr>
          <a:lstStyle/>
          <a:p>
            <a:pPr algn="l"/>
            <a:r>
              <a:rPr lang="en-JM" sz="2400" dirty="0"/>
              <a:t>On 30 April 2005, EC Regulation EC 785/2004 on insurance requirements for air carriers and aircraft operators came into force. The Regulation was subsequently amended on 6th April 2010. The Regulation, as amended, specifies the minimum levels of insurance required by aircraft operators and air carriers in respect of third party cover, passenger cover and cover for risks of war and terrorism.</a:t>
            </a:r>
          </a:p>
          <a:p>
            <a:pPr algn="l"/>
            <a:r>
              <a:rPr lang="en-JM" sz="2400" dirty="0"/>
              <a:t>In the United Kingdom the Civil Aviation Authority is the designated authority for monitoring compliance with the regulation on behalf of the Department for Transport.</a:t>
            </a:r>
          </a:p>
          <a:p>
            <a:pPr algn="l"/>
            <a:r>
              <a:rPr lang="en-JM" dirty="0">
                <a:effectLst/>
              </a:rPr>
              <a:t>The CAA will normally consider evidence of insurance, and therefore compliance with the Regulation, on the basis of the exchange rate between Sterling and the SDR in place at the inception of the policy. However, owners and operators need to be aware that it is their responsibility to ensure that adequate cover exists for each and every flight. If owners or operators have concerns over their level of cover they should contact their broker for advice.</a:t>
            </a:r>
            <a:endParaRPr lang="en-JM" sz="2400" dirty="0">
              <a:effectLst/>
            </a:endParaRPr>
          </a:p>
        </p:txBody>
      </p:sp>
    </p:spTree>
    <p:extLst>
      <p:ext uri="{BB962C8B-B14F-4D97-AF65-F5344CB8AC3E}">
        <p14:creationId xmlns:p14="http://schemas.microsoft.com/office/powerpoint/2010/main" val="82711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Characteristics: </a:t>
            </a:r>
          </a:p>
          <a:p>
            <a:pPr marL="457200" indent="-457200" algn="l">
              <a:buFont typeface="+mj-lt"/>
              <a:buAutoNum type="arabicPeriod"/>
            </a:pPr>
            <a:r>
              <a:rPr lang="en-JM" sz="2400" dirty="0"/>
              <a:t> All privately registered aircraft must carry proof of minimum insurance.</a:t>
            </a:r>
          </a:p>
          <a:p>
            <a:pPr marL="457200" indent="-457200" algn="l">
              <a:buFont typeface="+mj-lt"/>
              <a:buAutoNum type="arabicPeriod"/>
            </a:pPr>
            <a:r>
              <a:rPr lang="en-JM" sz="2400" dirty="0"/>
              <a:t>All commercially registered aircraft must carry proof of minimum insurance</a:t>
            </a:r>
          </a:p>
        </p:txBody>
      </p:sp>
    </p:spTree>
    <p:extLst>
      <p:ext uri="{BB962C8B-B14F-4D97-AF65-F5344CB8AC3E}">
        <p14:creationId xmlns:p14="http://schemas.microsoft.com/office/powerpoint/2010/main" val="380785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fontScale="92500"/>
          </a:bodyPr>
          <a:lstStyle/>
          <a:p>
            <a:pPr algn="l"/>
            <a:r>
              <a:rPr lang="en-JM" sz="2500" dirty="0">
                <a:effectLst>
                  <a:glow rad="38100">
                    <a:schemeClr val="bg1">
                      <a:lumMod val="50000"/>
                      <a:lumOff val="50000"/>
                      <a:alpha val="20000"/>
                    </a:schemeClr>
                  </a:glow>
                  <a:outerShdw blurRad="38100" dist="38100" dir="2700000" algn="tl">
                    <a:srgbClr val="000000">
                      <a:alpha val="43137"/>
                    </a:srgbClr>
                  </a:outerShdw>
                </a:effectLst>
              </a:rPr>
              <a:t>Logbook</a:t>
            </a:r>
          </a:p>
          <a:p>
            <a:pPr marL="457200" indent="-457200" algn="l">
              <a:buFont typeface="+mj-lt"/>
              <a:buAutoNum type="arabicPeriod"/>
            </a:pPr>
            <a:r>
              <a:rPr lang="en-JM" sz="2500" dirty="0">
                <a:effectLst/>
              </a:rPr>
              <a:t>Journey Log- There was once a huge controversy over what exactly constitutes a journey logbook. Everybody agreed you had to have one, but what is it? The original requirement was set out in 1944 without a precise definition. ICAO Annex 6 changed all that a few years ago, but we are still left with a decision on where the book should be kept.</a:t>
            </a:r>
          </a:p>
          <a:p>
            <a:pPr algn="l"/>
            <a:r>
              <a:rPr lang="en-JM" sz="2500" dirty="0">
                <a:effectLst/>
              </a:rPr>
              <a:t>The only document we have that comes even close to satisfying all the requirements are the Flight and Maintenance Log that are completed for every flight.</a:t>
            </a:r>
          </a:p>
          <a:p>
            <a:pPr algn="l"/>
            <a:r>
              <a:rPr lang="en-JM" sz="2500" dirty="0">
                <a:effectLst/>
              </a:rPr>
              <a:t>Article 34 in the 1944 ICAO Chicago Convention states that There shall be maintained in respect of every aircraft engaged in international navigation a journey log book in which shall be entered particulars of the aircraft, its crew and of each journey, in such form as may be prescribed from time to time pursuant to this Convention</a:t>
            </a:r>
          </a:p>
          <a:p>
            <a:pPr algn="l"/>
            <a:endParaRPr lang="en-JM" sz="2400" dirty="0">
              <a:effectLst/>
            </a:endParaRPr>
          </a:p>
        </p:txBody>
      </p:sp>
    </p:spTree>
    <p:extLst>
      <p:ext uri="{BB962C8B-B14F-4D97-AF65-F5344CB8AC3E}">
        <p14:creationId xmlns:p14="http://schemas.microsoft.com/office/powerpoint/2010/main" val="25202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p5</a:t>
            </a:r>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Compare and contrast the different service operations in terminal and airside to meet with regulations and operational standards</a:t>
            </a:r>
            <a:endParaRPr lang="en-US" dirty="0"/>
          </a:p>
        </p:txBody>
      </p: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73879" y="3557016"/>
            <a:ext cx="11644242" cy="2881376"/>
          </a:xfrm>
        </p:spPr>
        <p:txBody>
          <a:bodyPr numCol="3">
            <a:normAutofit/>
          </a:bodyPr>
          <a:lstStyle/>
          <a:p>
            <a:pPr marL="342900" indent="-342900" algn="l">
              <a:buFont typeface="Arial" panose="020B0604020202020204" pitchFamily="34" charset="0"/>
              <a:buChar char="•"/>
            </a:pPr>
            <a:r>
              <a:rPr lang="en-JM" dirty="0">
                <a:effectLst/>
              </a:rPr>
              <a:t>Aeroplane nationality and registration.</a:t>
            </a:r>
          </a:p>
          <a:p>
            <a:pPr marL="342900" indent="-342900" algn="l">
              <a:buFont typeface="Arial" panose="020B0604020202020204" pitchFamily="34" charset="0"/>
              <a:buChar char="•"/>
            </a:pPr>
            <a:r>
              <a:rPr lang="en-JM" dirty="0">
                <a:effectLst/>
              </a:rPr>
              <a:t>Date.</a:t>
            </a:r>
          </a:p>
          <a:p>
            <a:pPr marL="342900" indent="-342900" algn="l">
              <a:buFont typeface="Arial" panose="020B0604020202020204" pitchFamily="34" charset="0"/>
              <a:buChar char="•"/>
            </a:pPr>
            <a:r>
              <a:rPr lang="en-JM" dirty="0">
                <a:effectLst/>
              </a:rPr>
              <a:t>Names of crew members.</a:t>
            </a:r>
          </a:p>
          <a:p>
            <a:pPr marL="342900" indent="-342900" algn="l">
              <a:buFont typeface="Arial" panose="020B0604020202020204" pitchFamily="34" charset="0"/>
              <a:buChar char="•"/>
            </a:pPr>
            <a:r>
              <a:rPr lang="en-JM" dirty="0">
                <a:effectLst/>
              </a:rPr>
              <a:t>Duty assignments of crew members.</a:t>
            </a:r>
          </a:p>
          <a:p>
            <a:pPr marL="342900" indent="-342900" algn="l">
              <a:buFont typeface="Arial" panose="020B0604020202020204" pitchFamily="34" charset="0"/>
              <a:buChar char="•"/>
            </a:pPr>
            <a:r>
              <a:rPr lang="en-JM" dirty="0">
                <a:effectLst/>
              </a:rPr>
              <a:t>Place of departure.</a:t>
            </a:r>
          </a:p>
          <a:p>
            <a:pPr marL="342900" indent="-342900" algn="l">
              <a:buFont typeface="Arial" panose="020B0604020202020204" pitchFamily="34" charset="0"/>
              <a:buChar char="•"/>
            </a:pPr>
            <a:r>
              <a:rPr lang="en-JM" dirty="0">
                <a:effectLst/>
              </a:rPr>
              <a:t>Place of arrival.</a:t>
            </a:r>
          </a:p>
          <a:p>
            <a:pPr marL="342900" indent="-342900" algn="l">
              <a:buFont typeface="Arial" panose="020B0604020202020204" pitchFamily="34" charset="0"/>
              <a:buChar char="•"/>
            </a:pPr>
            <a:r>
              <a:rPr lang="en-JM" dirty="0">
                <a:effectLst/>
              </a:rPr>
              <a:t>Time of departure.</a:t>
            </a:r>
          </a:p>
          <a:p>
            <a:pPr marL="342900" indent="-342900" algn="l">
              <a:buFont typeface="Arial" panose="020B0604020202020204" pitchFamily="34" charset="0"/>
              <a:buChar char="•"/>
            </a:pPr>
            <a:r>
              <a:rPr lang="en-JM" dirty="0">
                <a:effectLst/>
              </a:rPr>
              <a:t>Time of arrival.</a:t>
            </a:r>
          </a:p>
          <a:p>
            <a:pPr marL="342900" indent="-342900" algn="l">
              <a:buFont typeface="Arial" panose="020B0604020202020204" pitchFamily="34" charset="0"/>
              <a:buChar char="•"/>
            </a:pPr>
            <a:r>
              <a:rPr lang="en-JM" dirty="0">
                <a:effectLst/>
              </a:rPr>
              <a:t>Hours of flight.</a:t>
            </a:r>
          </a:p>
          <a:p>
            <a:pPr marL="342900" indent="-342900" algn="l">
              <a:buFont typeface="Arial" panose="020B0604020202020204" pitchFamily="34" charset="0"/>
              <a:buChar char="•"/>
            </a:pPr>
            <a:r>
              <a:rPr lang="en-JM" dirty="0">
                <a:effectLst/>
              </a:rPr>
              <a:t>Nature of flight (private, aerial work, scheduled or non-scheduled).</a:t>
            </a:r>
          </a:p>
          <a:p>
            <a:pPr marL="342900" indent="-342900" algn="l">
              <a:buFont typeface="Arial" panose="020B0604020202020204" pitchFamily="34" charset="0"/>
              <a:buChar char="•"/>
            </a:pPr>
            <a:r>
              <a:rPr lang="en-JM" dirty="0">
                <a:effectLst/>
              </a:rPr>
              <a:t>Incidents, observations, if any.</a:t>
            </a:r>
          </a:p>
          <a:p>
            <a:pPr marL="342900" indent="-342900" algn="l">
              <a:buFont typeface="Arial" panose="020B0604020202020204" pitchFamily="34" charset="0"/>
              <a:buChar char="•"/>
            </a:pPr>
            <a:r>
              <a:rPr lang="en-JM" dirty="0">
                <a:effectLst/>
              </a:rPr>
              <a:t>Signature of person in charge.</a:t>
            </a:r>
          </a:p>
          <a:p>
            <a:pPr algn="l"/>
            <a:endParaRPr lang="en-JM" sz="2400" dirty="0"/>
          </a:p>
        </p:txBody>
      </p:sp>
      <p:sp>
        <p:nvSpPr>
          <p:cNvPr id="4" name="TextBox 3">
            <a:extLst>
              <a:ext uri="{FF2B5EF4-FFF2-40B4-BE49-F238E27FC236}">
                <a16:creationId xmlns:a16="http://schemas.microsoft.com/office/drawing/2014/main" id="{2EB3BD6E-A705-4B0F-B697-77444D4BE1AC}"/>
              </a:ext>
            </a:extLst>
          </p:cNvPr>
          <p:cNvSpPr txBox="1"/>
          <p:nvPr/>
        </p:nvSpPr>
        <p:spPr>
          <a:xfrm>
            <a:off x="658368" y="1682496"/>
            <a:ext cx="11013484" cy="1523494"/>
          </a:xfrm>
          <a:prstGeom prst="rect">
            <a:avLst/>
          </a:prstGeom>
          <a:noFill/>
        </p:spPr>
        <p:txBody>
          <a:bodyPr wrap="square" rtlCol="0">
            <a:spAutoFit/>
          </a:bodyPr>
          <a:lstStyle/>
          <a:p>
            <a:r>
              <a:rPr lang="en-JM" sz="2500" dirty="0"/>
              <a:t>Characteristics: </a:t>
            </a:r>
          </a:p>
          <a:p>
            <a:pPr marL="457200" indent="-457200">
              <a:buFont typeface="+mj-lt"/>
              <a:buAutoNum type="arabicPeriod"/>
            </a:pPr>
            <a:r>
              <a:rPr lang="en-JM" sz="2500" dirty="0"/>
              <a:t>The aeroplane journey log book should contain the following items and the corresponding roman numerals:</a:t>
            </a:r>
          </a:p>
          <a:p>
            <a:endParaRPr lang="en-JM" dirty="0"/>
          </a:p>
        </p:txBody>
      </p:sp>
    </p:spTree>
    <p:extLst>
      <p:ext uri="{BB962C8B-B14F-4D97-AF65-F5344CB8AC3E}">
        <p14:creationId xmlns:p14="http://schemas.microsoft.com/office/powerpoint/2010/main" val="402082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fontScale="85000" lnSpcReduction="20000"/>
          </a:bodyPr>
          <a:lstStyle/>
          <a:p>
            <a:pPr algn="l"/>
            <a:r>
              <a:rPr lang="en-JM" sz="2400" dirty="0"/>
              <a:t>Characteristics: </a:t>
            </a:r>
          </a:p>
          <a:p>
            <a:pPr marL="457200" indent="-457200" algn="l">
              <a:buFont typeface="+mj-lt"/>
              <a:buAutoNum type="arabicPeriod" startAt="2"/>
            </a:pPr>
            <a:r>
              <a:rPr lang="en-JM" sz="2400" dirty="0"/>
              <a:t> Journey Logbook must be carried for every cross country flight. All flights must be recorded on a Flight Log Sheet where all applicable information such as weight, airtime, and flight time must be recorded.  Flight Log Sheets shall be kept for a term of 2 years</a:t>
            </a:r>
          </a:p>
          <a:p>
            <a:pPr marL="457200" indent="-457200" algn="l">
              <a:buFont typeface="+mj-lt"/>
              <a:buAutoNum type="arabicPeriod" startAt="2"/>
            </a:pPr>
            <a:r>
              <a:rPr lang="en-JM" sz="2400" dirty="0"/>
              <a:t>The Journey Logbook shall be retained for a period of 3 years when full and the last two log entries shall be transferred into the new Journey Logbook</a:t>
            </a:r>
          </a:p>
          <a:p>
            <a:pPr marL="457200" indent="-457200" algn="l">
              <a:buFont typeface="+mj-lt"/>
              <a:buAutoNum type="arabicPeriod" startAt="2"/>
            </a:pPr>
            <a:r>
              <a:rPr lang="en-JM" sz="2400" dirty="0"/>
              <a:t>Every commercially registered aircraft shall be inspected every 50 hours of airtime.  An extension of 10 hours may be permitted at the discretion of an AME, however the extension time must be removed off the following inspection (The next inspection would occur at 40 hours rather than 50 hours).</a:t>
            </a:r>
          </a:p>
          <a:p>
            <a:pPr marL="457200" indent="-457200" algn="l">
              <a:buFont typeface="+mj-lt"/>
              <a:buAutoNum type="arabicPeriod" startAt="2"/>
            </a:pPr>
            <a:r>
              <a:rPr lang="en-JM" sz="2400" dirty="0"/>
              <a:t>All inspections must be recorded in the Journey Logbook stating the work completed and the time of next inspection due.  The AME conducting the work shall sign the Logbook.  In the case of major work conducted on a critical flight controls such as power plant or flight controls, a second signature of an AME inspecting the work or Pilot conducting a flight test shall be required</a:t>
            </a:r>
          </a:p>
        </p:txBody>
      </p:sp>
    </p:spTree>
    <p:extLst>
      <p:ext uri="{BB962C8B-B14F-4D97-AF65-F5344CB8AC3E}">
        <p14:creationId xmlns:p14="http://schemas.microsoft.com/office/powerpoint/2010/main" val="3195849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868680"/>
          </a:xfrm>
        </p:spPr>
        <p:txBody>
          <a:bodyPr>
            <a:normAutofit/>
          </a:bodyPr>
          <a:lstStyle/>
          <a:p>
            <a:r>
              <a:rPr lang="en-JM" dirty="0"/>
              <a:t>Aircraft documentation</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fontScale="92500"/>
          </a:bodyPr>
          <a:lstStyle/>
          <a:p>
            <a:pPr algn="l"/>
            <a:r>
              <a:rPr lang="en-JM" sz="2500" dirty="0">
                <a:effectLst>
                  <a:glow rad="38100">
                    <a:schemeClr val="bg1">
                      <a:lumMod val="50000"/>
                      <a:lumOff val="50000"/>
                      <a:alpha val="20000"/>
                    </a:schemeClr>
                  </a:glow>
                  <a:outerShdw blurRad="38100" dist="38100" dir="2700000" algn="tl">
                    <a:srgbClr val="000000">
                      <a:alpha val="43137"/>
                    </a:srgbClr>
                  </a:outerShdw>
                </a:effectLst>
              </a:rPr>
              <a:t>Logbook</a:t>
            </a:r>
          </a:p>
          <a:p>
            <a:pPr marL="457200" indent="-457200" algn="l">
              <a:buFont typeface="+mj-lt"/>
              <a:buAutoNum type="arabicPeriod" startAt="2"/>
            </a:pPr>
            <a:r>
              <a:rPr lang="en-JM" sz="2500" dirty="0">
                <a:effectLst/>
              </a:rPr>
              <a:t>Journey Log- There was once a huge controversy over what exactly constitutes a journey logbook. Everybody agreed you had to have one, but what is it? The original requirement was set out in 1944 without a precise definition. ICAO Annex 6 changed all that a few years ago, but we are still left with a decision on where the book should be kept.</a:t>
            </a:r>
          </a:p>
          <a:p>
            <a:pPr algn="l"/>
            <a:r>
              <a:rPr lang="en-JM" sz="2500" dirty="0">
                <a:effectLst/>
              </a:rPr>
              <a:t>The only document we have that comes even close to satisfying all the requirements are the Flight and Maintenance Log that are completed for every flight.</a:t>
            </a:r>
          </a:p>
          <a:p>
            <a:pPr algn="l"/>
            <a:r>
              <a:rPr lang="en-JM" sz="2500" dirty="0">
                <a:effectLst/>
              </a:rPr>
              <a:t>Article 34 in the 1944 ICAO Chicago Convention states that There shall be maintained in respect of every aircraft engaged in international navigation a journey log book in which shall be entered particulars of the aircraft, its crew and of each journey, in such form as may be prescribed from time to time pursuant to this Convention</a:t>
            </a:r>
          </a:p>
          <a:p>
            <a:pPr algn="l"/>
            <a:endParaRPr lang="en-JM" sz="2400" dirty="0">
              <a:effectLst/>
            </a:endParaRPr>
          </a:p>
        </p:txBody>
      </p:sp>
    </p:spTree>
    <p:extLst>
      <p:ext uri="{BB962C8B-B14F-4D97-AF65-F5344CB8AC3E}">
        <p14:creationId xmlns:p14="http://schemas.microsoft.com/office/powerpoint/2010/main" val="245071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title"/>
          </p:nvPr>
        </p:nvSpPr>
        <p:spPr>
          <a:xfrm>
            <a:off x="1141413" y="609600"/>
            <a:ext cx="9905998" cy="733425"/>
          </a:xfrm>
        </p:spPr>
        <p:txBody>
          <a:bodyPr>
            <a:normAutofit fontScale="90000"/>
          </a:bodyPr>
          <a:lstStyle/>
          <a:p>
            <a:r>
              <a:rPr lang="en-JM" dirty="0">
                <a:effectLst/>
              </a:rPr>
              <a:t>A Day in the Life of an Airside Operations Officer</a:t>
            </a:r>
            <a:endParaRPr lang="en-JM" dirty="0"/>
          </a:p>
        </p:txBody>
      </p:sp>
      <p:pic>
        <p:nvPicPr>
          <p:cNvPr id="4" name="Online Media 3" title="A Day in the Life of an Airside Operations Officer">
            <a:hlinkClick r:id="" action="ppaction://media"/>
            <a:extLst>
              <a:ext uri="{FF2B5EF4-FFF2-40B4-BE49-F238E27FC236}">
                <a16:creationId xmlns:a16="http://schemas.microsoft.com/office/drawing/2014/main" id="{C1AD4FFD-367A-4C04-B2B6-B6FEE0B614D0}"/>
              </a:ext>
            </a:extLst>
          </p:cNvPr>
          <p:cNvPicPr>
            <a:picLocks noGrp="1" noRot="1" noChangeAspect="1"/>
          </p:cNvPicPr>
          <p:nvPr>
            <p:ph idx="1"/>
            <a:videoFile r:link="rId1"/>
          </p:nvPr>
        </p:nvPicPr>
        <p:blipFill>
          <a:blip r:embed="rId3"/>
          <a:stretch>
            <a:fillRect/>
          </a:stretch>
        </p:blipFill>
        <p:spPr>
          <a:xfrm>
            <a:off x="1764228" y="1375158"/>
            <a:ext cx="8663543" cy="4873242"/>
          </a:xfrm>
          <a:prstGeom prst="rect">
            <a:avLst/>
          </a:prstGeom>
        </p:spPr>
      </p:pic>
    </p:spTree>
    <p:extLst>
      <p:ext uri="{BB962C8B-B14F-4D97-AF65-F5344CB8AC3E}">
        <p14:creationId xmlns:p14="http://schemas.microsoft.com/office/powerpoint/2010/main" val="132808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fontScale="90000"/>
          </a:bodyPr>
          <a:lstStyle/>
          <a:p>
            <a:r>
              <a:rPr lang="en-JM" dirty="0"/>
              <a:t>maximum payload utilisation and Zero Fuel Weight(ZFW)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4224130"/>
          </a:xfrm>
        </p:spPr>
        <p:txBody>
          <a:bodyPr>
            <a:normAutofit fontScale="85000" lnSpcReduction="20000"/>
          </a:bodyPr>
          <a:lstStyle/>
          <a:p>
            <a:pPr algn="l"/>
            <a:r>
              <a:rPr lang="en-JM" sz="2800" dirty="0"/>
              <a:t>Maximum payload capacity means the maximum certificated </a:t>
            </a:r>
            <a:r>
              <a:rPr lang="en-JM" sz="2800" dirty="0" err="1"/>
              <a:t>takeoff</a:t>
            </a:r>
            <a:r>
              <a:rPr lang="en-JM" sz="2800" dirty="0"/>
              <a:t> weight of an aircraft less the empty weight, less all justifiable aircraft equipment, and less the operating load (consisting of minimum fuel load, oil, flight crew, steward's supplies, etc.).</a:t>
            </a:r>
          </a:p>
          <a:p>
            <a:pPr algn="l"/>
            <a:r>
              <a:rPr lang="en-JM" sz="2800" dirty="0"/>
              <a:t>Empty weight is defined as the weight of the airframe, engines, propellers, and fixed equipment of an aircraft. Empty weight excludes the weight of the crew and payload, but includes the weight of all fixed ballast, unusable fuel supply, undrainable oil, total quantity of engine coolant, and total quantity of hydraulic fluid.</a:t>
            </a:r>
          </a:p>
          <a:p>
            <a:pPr algn="l"/>
            <a:r>
              <a:rPr lang="en-JM" sz="2800" dirty="0"/>
              <a:t>The maximum allowable weight for an aircraft is determined by design considerations. The manufacturer provides the aircraft operator with the empty weight of the aircraft and the location of its empty weight </a:t>
            </a:r>
            <a:r>
              <a:rPr lang="en-JM" sz="2800" dirty="0" err="1"/>
              <a:t>center</a:t>
            </a:r>
            <a:r>
              <a:rPr lang="en-JM" sz="2800" dirty="0"/>
              <a:t> of gravity (EWCG) at the time the certified aircraft leaves the factory.</a:t>
            </a:r>
            <a:endParaRPr lang="en-JM" sz="2500" dirty="0"/>
          </a:p>
        </p:txBody>
      </p:sp>
    </p:spTree>
    <p:extLst>
      <p:ext uri="{BB962C8B-B14F-4D97-AF65-F5344CB8AC3E}">
        <p14:creationId xmlns:p14="http://schemas.microsoft.com/office/powerpoint/2010/main" val="316385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644242" cy="11328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361440"/>
            <a:ext cx="11644242" cy="5267960"/>
          </a:xfrm>
        </p:spPr>
        <p:txBody>
          <a:bodyPr>
            <a:normAutofit/>
          </a:bodyPr>
          <a:lstStyle/>
          <a:p>
            <a:pPr algn="l"/>
            <a:r>
              <a:rPr lang="en-JM" sz="2400" dirty="0"/>
              <a:t>For purposes of this part, the allowance for weight of the crew, oil and fuel is as follows:</a:t>
            </a:r>
          </a:p>
          <a:p>
            <a:pPr marL="457200" indent="-457200" algn="l">
              <a:buFont typeface="+mj-lt"/>
              <a:buAutoNum type="arabicPeriod"/>
            </a:pPr>
            <a:r>
              <a:rPr lang="en-JM" sz="2400" dirty="0">
                <a:effectLst/>
              </a:rPr>
              <a:t> Crew - 200 pounds per crew member required under FAA regulations,</a:t>
            </a:r>
          </a:p>
          <a:p>
            <a:pPr marL="457200" indent="-457200" algn="l">
              <a:buFont typeface="+mj-lt"/>
              <a:buAutoNum type="arabicPeriod"/>
            </a:pPr>
            <a:r>
              <a:rPr lang="en-JM" sz="2400" dirty="0">
                <a:effectLst/>
              </a:rPr>
              <a:t>oil - 350 pounds</a:t>
            </a:r>
          </a:p>
          <a:p>
            <a:pPr marL="457200" indent="-457200" algn="l">
              <a:buFont typeface="+mj-lt"/>
              <a:buAutoNum type="arabicPeriod"/>
            </a:pPr>
            <a:r>
              <a:rPr lang="en-JM" sz="2400" dirty="0">
                <a:effectLst/>
              </a:rPr>
              <a:t>fuel - the minimum weight of fuel required under FAA regulations for a flight between domestic points 200 miles apart, assuming VFR weather conditions and flights not involving extended overwater operations. However, in the case of aircraft for which a maximum zero fuel weight is prescribed by the FAA, maximum payload capacity means the maximum zero fuel weight less the empty weight, less all justifiable aircraft equipment, and less the operating load (consisting of minimum flight crew, steward's supplies, etc., but not including disposable fuel or oil).</a:t>
            </a:r>
            <a:endParaRPr lang="en-JM" sz="2400" dirty="0"/>
          </a:p>
        </p:txBody>
      </p:sp>
    </p:spTree>
    <p:extLst>
      <p:ext uri="{BB962C8B-B14F-4D97-AF65-F5344CB8AC3E}">
        <p14:creationId xmlns:p14="http://schemas.microsoft.com/office/powerpoint/2010/main" val="239767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Small aircraft means any aircraft designed to have:</a:t>
            </a:r>
          </a:p>
          <a:p>
            <a:pPr marL="457200" indent="-457200" algn="l">
              <a:buFont typeface="+mj-lt"/>
              <a:buAutoNum type="arabicPeriod"/>
            </a:pPr>
            <a:r>
              <a:rPr lang="en-JM" sz="2400" dirty="0"/>
              <a:t>A maximum passenger capacity of not more than 30 seats and a maximum payload capacity of not more than 7,500 pounds, and/or</a:t>
            </a:r>
          </a:p>
          <a:p>
            <a:pPr marL="457200" indent="-457200" algn="l">
              <a:buFont typeface="+mj-lt"/>
              <a:buAutoNum type="arabicPeriod"/>
            </a:pPr>
            <a:r>
              <a:rPr lang="en-JM" sz="2400" dirty="0"/>
              <a:t>maximum authorized </a:t>
            </a:r>
            <a:r>
              <a:rPr lang="en-JM" sz="2400" dirty="0" err="1"/>
              <a:t>takeoff</a:t>
            </a:r>
            <a:r>
              <a:rPr lang="en-JM" sz="2400" dirty="0"/>
              <a:t> weight on wheels not greater than 35,000 pounds</a:t>
            </a:r>
          </a:p>
        </p:txBody>
      </p:sp>
    </p:spTree>
    <p:extLst>
      <p:ext uri="{BB962C8B-B14F-4D97-AF65-F5344CB8AC3E}">
        <p14:creationId xmlns:p14="http://schemas.microsoft.com/office/powerpoint/2010/main" val="343486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a:bodyPr>
          <a:lstStyle/>
          <a:p>
            <a:pPr algn="l"/>
            <a:r>
              <a:rPr lang="en-JM" sz="2400" dirty="0"/>
              <a:t>The maximum design zero-fuel weight is the maximum certificated design weight of the aircraft less all usable fuel and other specified usable agents as limited by aircraft strength and airworthiness requirements.</a:t>
            </a:r>
          </a:p>
          <a:p>
            <a:pPr algn="l"/>
            <a:r>
              <a:rPr lang="en-JM" sz="2400" dirty="0"/>
              <a:t>It is the maximum weight permitted before usable fuel and other specified usable fluids are loaded in specified sections of the airplane.</a:t>
            </a:r>
          </a:p>
          <a:p>
            <a:pPr algn="l"/>
            <a:r>
              <a:rPr lang="en-JM" sz="2400" dirty="0"/>
              <a:t>The weight difference between the maximum design </a:t>
            </a:r>
            <a:r>
              <a:rPr lang="en-JM" sz="2400" dirty="0" err="1"/>
              <a:t>takeoff</a:t>
            </a:r>
            <a:r>
              <a:rPr lang="en-JM" sz="2400" dirty="0"/>
              <a:t> weight (MDTOW) and the maximum design zero-fuel weight (MDZFW) may be utilized only for the addition of fuel.</a:t>
            </a:r>
          </a:p>
          <a:p>
            <a:r>
              <a:rPr lang="en-JM" sz="2400" dirty="0"/>
              <a:t>MAXIMUM PAYLOAD = MDZFW - OEW</a:t>
            </a:r>
          </a:p>
        </p:txBody>
      </p:sp>
    </p:spTree>
    <p:extLst>
      <p:ext uri="{BB962C8B-B14F-4D97-AF65-F5344CB8AC3E}">
        <p14:creationId xmlns:p14="http://schemas.microsoft.com/office/powerpoint/2010/main" val="347443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234440"/>
          </a:xfrm>
        </p:spPr>
        <p:txBody>
          <a:bodyPr>
            <a:normAutofit fontScale="90000"/>
          </a:bodyPr>
          <a:lstStyle/>
          <a:p>
            <a:r>
              <a:rPr lang="en-JM" dirty="0"/>
              <a:t>maximum payload utilisation and Zero Fuel Weight (ZFW) calculations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203201" y="1910080"/>
            <a:ext cx="11644242" cy="4719320"/>
          </a:xfrm>
        </p:spPr>
        <p:txBody>
          <a:bodyPr>
            <a:normAutofit fontScale="92500" lnSpcReduction="10000"/>
          </a:bodyPr>
          <a:lstStyle/>
          <a:p>
            <a:pPr algn="l"/>
            <a:r>
              <a:rPr lang="en-JM" sz="2400" dirty="0"/>
              <a:t>Let’s start with the aircraft itself. An aircraft “as is” includes: </a:t>
            </a:r>
          </a:p>
          <a:p>
            <a:pPr marL="342900" indent="-342900" algn="l">
              <a:buFont typeface="Arial" panose="020B0604020202020204" pitchFamily="34" charset="0"/>
              <a:buChar char="•"/>
            </a:pPr>
            <a:r>
              <a:rPr lang="en-JM" sz="2400" dirty="0"/>
              <a:t>Airframe structure with all moving mechanical parts (fuselage, wings, flaps, gear, rudder, nacelle …) </a:t>
            </a:r>
          </a:p>
          <a:p>
            <a:pPr marL="342900" indent="-342900" algn="l">
              <a:buFont typeface="Arial" panose="020B0604020202020204" pitchFamily="34" charset="0"/>
              <a:buChar char="•"/>
            </a:pPr>
            <a:r>
              <a:rPr lang="en-JM" sz="2400" dirty="0"/>
              <a:t>Power generation system (APU, main engines, power plant…) </a:t>
            </a:r>
          </a:p>
          <a:p>
            <a:pPr marL="342900" indent="-342900" algn="l">
              <a:buFont typeface="Arial" panose="020B0604020202020204" pitchFamily="34" charset="0"/>
              <a:buChar char="•"/>
            </a:pPr>
            <a:r>
              <a:rPr lang="en-JM" sz="2400" dirty="0"/>
              <a:t>Systems (electrical, hydraulics, pneumatic, fuel flow system, instrument, navigation, air conditioning, anti-ice, fixed furnishing) </a:t>
            </a:r>
          </a:p>
          <a:p>
            <a:pPr marL="342900" indent="-342900" algn="l">
              <a:buFont typeface="Arial" panose="020B0604020202020204" pitchFamily="34" charset="0"/>
              <a:buChar char="•"/>
            </a:pPr>
            <a:r>
              <a:rPr lang="en-JM" sz="2400" dirty="0"/>
              <a:t>Fixed equipment and services considered an integral part of the aircraft </a:t>
            </a:r>
          </a:p>
          <a:p>
            <a:pPr marL="342900" indent="-342900" algn="l">
              <a:buFont typeface="Arial" panose="020B0604020202020204" pitchFamily="34" charset="0"/>
              <a:buChar char="•"/>
            </a:pPr>
            <a:r>
              <a:rPr lang="en-JM" sz="2400" dirty="0"/>
              <a:t>Fixed ballast </a:t>
            </a:r>
          </a:p>
          <a:p>
            <a:pPr marL="342900" indent="-342900" algn="l">
              <a:buFont typeface="Arial" panose="020B0604020202020204" pitchFamily="34" charset="0"/>
              <a:buChar char="•"/>
            </a:pPr>
            <a:r>
              <a:rPr lang="en-JM" sz="2400" dirty="0"/>
              <a:t>Closed system fluids </a:t>
            </a:r>
          </a:p>
          <a:p>
            <a:pPr marL="342900" indent="-342900" algn="l">
              <a:buFont typeface="Arial" panose="020B0604020202020204" pitchFamily="34" charset="0"/>
              <a:buChar char="•"/>
            </a:pPr>
            <a:r>
              <a:rPr lang="en-JM" sz="2400" dirty="0"/>
              <a:t>Unused fuel only for small aircraft</a:t>
            </a:r>
          </a:p>
          <a:p>
            <a:pPr algn="l"/>
            <a:r>
              <a:rPr lang="en-JM" sz="2400" dirty="0"/>
              <a:t>All these items above form the Manufacturer’s Empty Weight (MEW)</a:t>
            </a:r>
          </a:p>
        </p:txBody>
      </p:sp>
    </p:spTree>
    <p:extLst>
      <p:ext uri="{BB962C8B-B14F-4D97-AF65-F5344CB8AC3E}">
        <p14:creationId xmlns:p14="http://schemas.microsoft.com/office/powerpoint/2010/main" val="203178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303</TotalTime>
  <Words>3456</Words>
  <Application>Microsoft Office PowerPoint</Application>
  <PresentationFormat>Widescreen</PresentationFormat>
  <Paragraphs>175</Paragraphs>
  <Slides>32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Gothic</vt:lpstr>
      <vt:lpstr>Mesh</vt:lpstr>
      <vt:lpstr>Unit 6 managing aviation services</vt:lpstr>
      <vt:lpstr>Learning outcome 3</vt:lpstr>
      <vt:lpstr>p5</vt:lpstr>
      <vt:lpstr>A Day in the Life of an Airside Operations Officer</vt:lpstr>
      <vt:lpstr>maximum payload utilisation and Zero Fuel Weight(ZFW)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maximum payload utilisation and Zero Fuel Weight (ZFW) calculations</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lpstr>Aircraft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19</cp:revision>
  <dcterms:created xsi:type="dcterms:W3CDTF">2019-02-19T20:07:47Z</dcterms:created>
  <dcterms:modified xsi:type="dcterms:W3CDTF">2019-02-26T23:44:00Z</dcterms:modified>
</cp:coreProperties>
</file>