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9" r:id="rId2"/>
    <p:sldId id="260" r:id="rId3"/>
    <p:sldId id="261" r:id="rId4"/>
    <p:sldId id="256" r:id="rId5"/>
    <p:sldId id="263" r:id="rId6"/>
    <p:sldId id="262" r:id="rId7"/>
    <p:sldId id="264" r:id="rId8"/>
    <p:sldId id="265" r:id="rId9"/>
    <p:sldId id="266" r:id="rId10"/>
    <p:sldId id="267" r:id="rId11"/>
    <p:sldId id="268" r:id="rId12"/>
    <p:sldId id="269" r:id="rId13"/>
    <p:sldId id="272" r:id="rId14"/>
    <p:sldId id="270" r:id="rId15"/>
    <p:sldId id="271" r:id="rId16"/>
    <p:sldId id="275" r:id="rId17"/>
    <p:sldId id="276" r:id="rId18"/>
    <p:sldId id="277" r:id="rId19"/>
    <p:sldId id="283" r:id="rId20"/>
    <p:sldId id="278" r:id="rId21"/>
    <p:sldId id="279" r:id="rId22"/>
    <p:sldId id="280" r:id="rId23"/>
    <p:sldId id="281" r:id="rId24"/>
    <p:sldId id="282" r:id="rId25"/>
    <p:sldId id="284" r:id="rId26"/>
    <p:sldId id="285" r:id="rId27"/>
    <p:sldId id="286" r:id="rId28"/>
    <p:sldId id="287" r:id="rId29"/>
    <p:sldId id="288" r:id="rId30"/>
    <p:sldId id="290" r:id="rId31"/>
    <p:sldId id="274" r:id="rId32"/>
    <p:sldId id="273" r:id="rId33"/>
    <p:sldId id="289" r:id="rId34"/>
    <p:sldId id="293" r:id="rId35"/>
    <p:sldId id="291" r:id="rId36"/>
    <p:sldId id="292" r:id="rId37"/>
    <p:sldId id="294" r:id="rId38"/>
    <p:sldId id="302" r:id="rId39"/>
    <p:sldId id="295" r:id="rId40"/>
    <p:sldId id="296" r:id="rId41"/>
    <p:sldId id="303" r:id="rId42"/>
    <p:sldId id="297" r:id="rId43"/>
    <p:sldId id="298" r:id="rId44"/>
    <p:sldId id="299" r:id="rId45"/>
    <p:sldId id="300" r:id="rId46"/>
    <p:sldId id="301" r:id="rId47"/>
    <p:sldId id="304" r:id="rId48"/>
    <p:sldId id="305" r:id="rId49"/>
    <p:sldId id="306" r:id="rId50"/>
    <p:sldId id="30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48" d="100"/>
          <a:sy n="48" d="100"/>
        </p:scale>
        <p:origin x="48"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000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554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451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6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4996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889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454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2435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971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31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865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620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33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07211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736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10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2/5/2019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82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2/5/2019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6259645"/>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F9E612-1A89-4EB1-8ADA-9DE7B908628B}"/>
              </a:ext>
            </a:extLst>
          </p:cNvPr>
          <p:cNvSpPr>
            <a:spLocks noGrp="1"/>
          </p:cNvSpPr>
          <p:nvPr>
            <p:ph type="ctrTitle"/>
          </p:nvPr>
        </p:nvSpPr>
        <p:spPr>
          <a:xfrm>
            <a:off x="1751012" y="865974"/>
            <a:ext cx="8676222" cy="3643822"/>
          </a:xfrm>
        </p:spPr>
        <p:txBody>
          <a:bodyPr anchor="ctr">
            <a:normAutofit/>
          </a:bodyPr>
          <a:lstStyle/>
          <a:p>
            <a:r>
              <a:rPr lang="en-US" sz="6600"/>
              <a:t>Unit 6</a:t>
            </a:r>
            <a:br>
              <a:rPr lang="en-US" sz="6600"/>
            </a:br>
            <a:r>
              <a:rPr lang="en-US" sz="6600"/>
              <a:t>managing aviation services</a:t>
            </a:r>
            <a:endParaRPr lang="en-JM" sz="6600"/>
          </a:p>
        </p:txBody>
      </p:sp>
    </p:spTree>
    <p:extLst>
      <p:ext uri="{BB962C8B-B14F-4D97-AF65-F5344CB8AC3E}">
        <p14:creationId xmlns:p14="http://schemas.microsoft.com/office/powerpoint/2010/main" val="123598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check-in</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280451"/>
          </a:xfrm>
        </p:spPr>
        <p:txBody>
          <a:bodyPr>
            <a:normAutofit/>
          </a:bodyPr>
          <a:lstStyle/>
          <a:p>
            <a:pPr algn="l"/>
            <a:r>
              <a:rPr lang="en-JM" sz="2400" dirty="0">
                <a:effectLst/>
              </a:rPr>
              <a:t>Checking-in in-person allows you to check in your baggage, if checking luggage, at the same time as checking in for your flight.</a:t>
            </a:r>
          </a:p>
          <a:p>
            <a:pPr algn="l"/>
            <a:endParaRPr lang="en-JM" sz="2400" dirty="0">
              <a:effectLst/>
            </a:endParaRPr>
          </a:p>
          <a:p>
            <a:pPr algn="l"/>
            <a:r>
              <a:rPr lang="en-JM" sz="2400" dirty="0">
                <a:effectLst/>
              </a:rPr>
              <a:t>Items needed for check-in counter check-in:</a:t>
            </a:r>
          </a:p>
          <a:p>
            <a:pPr marL="342900" indent="-342900" algn="l">
              <a:buFont typeface="Arial" panose="020B0604020202020204" pitchFamily="34" charset="0"/>
              <a:buChar char="•"/>
            </a:pPr>
            <a:r>
              <a:rPr lang="en-JM" sz="2400" dirty="0">
                <a:effectLst/>
              </a:rPr>
              <a:t>Passport (when traveling internationally)</a:t>
            </a:r>
          </a:p>
          <a:p>
            <a:pPr marL="342900" indent="-342900" algn="l">
              <a:buFont typeface="Arial" panose="020B0604020202020204" pitchFamily="34" charset="0"/>
              <a:buChar char="•"/>
            </a:pPr>
            <a:r>
              <a:rPr lang="en-JM" sz="2400" dirty="0">
                <a:effectLst/>
              </a:rPr>
              <a:t>Paper ticket (less and less common),</a:t>
            </a:r>
          </a:p>
          <a:p>
            <a:pPr marL="342900" indent="-342900" algn="l">
              <a:buFont typeface="Arial" panose="020B0604020202020204" pitchFamily="34" charset="0"/>
              <a:buChar char="•"/>
            </a:pPr>
            <a:r>
              <a:rPr lang="en-JM" sz="2400" dirty="0">
                <a:effectLst/>
              </a:rPr>
              <a:t>or a confirmation number—usually sent via email if ticket is purchased online or through a travel agency,</a:t>
            </a:r>
          </a:p>
          <a:p>
            <a:pPr marL="342900" indent="-342900" algn="l">
              <a:buFont typeface="Arial" panose="020B0604020202020204" pitchFamily="34" charset="0"/>
              <a:buChar char="•"/>
            </a:pPr>
            <a:r>
              <a:rPr lang="en-JM" sz="2400" dirty="0">
                <a:effectLst/>
              </a:rPr>
              <a:t>or printed itinerary with a confirmation number</a:t>
            </a:r>
            <a:endParaRPr lang="en-JM" sz="2400" dirty="0"/>
          </a:p>
        </p:txBody>
      </p:sp>
    </p:spTree>
    <p:extLst>
      <p:ext uri="{BB962C8B-B14F-4D97-AF65-F5344CB8AC3E}">
        <p14:creationId xmlns:p14="http://schemas.microsoft.com/office/powerpoint/2010/main" val="131454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708991" y="251792"/>
            <a:ext cx="10774018" cy="854765"/>
          </a:xfrm>
        </p:spPr>
        <p:txBody>
          <a:bodyPr/>
          <a:lstStyle/>
          <a:p>
            <a:r>
              <a:rPr lang="en-JM" dirty="0"/>
              <a:t>Passenger service operations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252330"/>
            <a:ext cx="10774018" cy="5353878"/>
          </a:xfrm>
        </p:spPr>
        <p:txBody>
          <a:bodyPr>
            <a:normAutofit/>
          </a:bodyPr>
          <a:lstStyle/>
          <a:p>
            <a:pPr algn="l"/>
            <a:r>
              <a:rPr lang="en-JM" sz="2400" dirty="0">
                <a:effectLst/>
              </a:rPr>
              <a:t>At this time passengers can select a seat (if hasn’t happened already or allowed by airline), enter number of bags to be checked (if desired), and print boarding passes. Passengers will then need to submit luggage to staffed counter or checked luggage stations. Airline staff will need to check your passport either at time of check in or at gate.</a:t>
            </a:r>
          </a:p>
          <a:p>
            <a:pPr algn="l"/>
            <a:endParaRPr lang="en-JM" sz="2400" dirty="0">
              <a:effectLst/>
            </a:endParaRPr>
          </a:p>
          <a:p>
            <a:pPr algn="l"/>
            <a:r>
              <a:rPr lang="en-JM" sz="2400" dirty="0">
                <a:effectLst/>
              </a:rPr>
              <a:t>Items needed for kiosk check-in:</a:t>
            </a:r>
          </a:p>
          <a:p>
            <a:pPr marL="342900" indent="-342900" algn="l">
              <a:buFont typeface="Arial" panose="020B0604020202020204" pitchFamily="34" charset="0"/>
              <a:buChar char="•"/>
            </a:pPr>
            <a:r>
              <a:rPr lang="en-JM" sz="2400" dirty="0">
                <a:effectLst/>
              </a:rPr>
              <a:t>Confirmation number (usually sent via email if ticket is purchased online or through a travel agency),</a:t>
            </a:r>
          </a:p>
          <a:p>
            <a:pPr marL="342900" indent="-342900" algn="l">
              <a:buFont typeface="Arial" panose="020B0604020202020204" pitchFamily="34" charset="0"/>
              <a:buChar char="•"/>
            </a:pPr>
            <a:r>
              <a:rPr lang="en-JM" sz="2400" dirty="0">
                <a:effectLst/>
              </a:rPr>
              <a:t>or the credit card used for payment of the ticket,</a:t>
            </a:r>
          </a:p>
          <a:p>
            <a:pPr marL="342900" indent="-342900" algn="l">
              <a:buFont typeface="Arial" panose="020B0604020202020204" pitchFamily="34" charset="0"/>
              <a:buChar char="•"/>
            </a:pPr>
            <a:r>
              <a:rPr lang="en-JM" sz="2400" dirty="0">
                <a:effectLst/>
              </a:rPr>
              <a:t>and or a passport. Passport required when traveling internationally.</a:t>
            </a:r>
            <a:endParaRPr lang="en-JM" sz="2400" dirty="0"/>
          </a:p>
        </p:txBody>
      </p:sp>
    </p:spTree>
    <p:extLst>
      <p:ext uri="{BB962C8B-B14F-4D97-AF65-F5344CB8AC3E}">
        <p14:creationId xmlns:p14="http://schemas.microsoft.com/office/powerpoint/2010/main" val="4011284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708991" y="251792"/>
            <a:ext cx="10774018" cy="854765"/>
          </a:xfrm>
        </p:spPr>
        <p:txBody>
          <a:bodyPr/>
          <a:lstStyle/>
          <a:p>
            <a:r>
              <a:rPr lang="en-JM" dirty="0"/>
              <a:t>Passenger service operations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252330"/>
            <a:ext cx="10774018" cy="5353878"/>
          </a:xfrm>
        </p:spPr>
        <p:txBody>
          <a:bodyPr>
            <a:normAutofit/>
          </a:bodyPr>
          <a:lstStyle/>
          <a:p>
            <a:pPr algn="l"/>
            <a:r>
              <a:rPr lang="en-JM" sz="2400" dirty="0">
                <a:effectLst/>
              </a:rPr>
              <a:t>Passengers can check in online starting 24 hours (usually) before departure. Passengers will need to submit luggage to staffed counter or checked luggage stations if checking luggage.</a:t>
            </a:r>
          </a:p>
          <a:p>
            <a:pPr algn="l"/>
            <a:endParaRPr lang="en-JM" sz="2400" dirty="0">
              <a:effectLst/>
            </a:endParaRPr>
          </a:p>
          <a:p>
            <a:pPr algn="l"/>
            <a:r>
              <a:rPr lang="en-JM" sz="2400" dirty="0">
                <a:effectLst/>
              </a:rPr>
              <a:t>Benefits of online check-in:</a:t>
            </a:r>
          </a:p>
          <a:p>
            <a:pPr marL="342900" indent="-342900" algn="l">
              <a:buFont typeface="Arial" panose="020B0604020202020204" pitchFamily="34" charset="0"/>
              <a:buChar char="•"/>
            </a:pPr>
            <a:r>
              <a:rPr lang="en-JM" sz="2400" dirty="0">
                <a:effectLst/>
              </a:rPr>
              <a:t>Avoid potential check-in lines at airport</a:t>
            </a:r>
          </a:p>
          <a:p>
            <a:pPr marL="342900" indent="-342900" algn="l">
              <a:buFont typeface="Arial" panose="020B0604020202020204" pitchFamily="34" charset="0"/>
              <a:buChar char="•"/>
            </a:pPr>
            <a:r>
              <a:rPr lang="en-JM" sz="2400" dirty="0">
                <a:effectLst/>
              </a:rPr>
              <a:t>Print boarding pass at home (can also wait or reprint at self-service kiosk at the airport)</a:t>
            </a:r>
          </a:p>
          <a:p>
            <a:pPr marL="342900" indent="-342900" algn="l">
              <a:buFont typeface="Arial" panose="020B0604020202020204" pitchFamily="34" charset="0"/>
              <a:buChar char="•"/>
            </a:pPr>
            <a:r>
              <a:rPr lang="en-JM" sz="2400" dirty="0">
                <a:effectLst/>
              </a:rPr>
              <a:t>Select seat assignment(s) before others (if applicable)</a:t>
            </a:r>
          </a:p>
          <a:p>
            <a:pPr marL="342900" indent="-342900" algn="l">
              <a:buFont typeface="Arial" panose="020B0604020202020204" pitchFamily="34" charset="0"/>
              <a:buChar char="•"/>
            </a:pPr>
            <a:r>
              <a:rPr lang="en-JM" sz="2400" dirty="0">
                <a:effectLst/>
              </a:rPr>
              <a:t>Choose to get updates of possible changes to departure times leading up to flight.</a:t>
            </a:r>
            <a:endParaRPr lang="en-JM" sz="2400" dirty="0"/>
          </a:p>
        </p:txBody>
      </p:sp>
    </p:spTree>
    <p:extLst>
      <p:ext uri="{BB962C8B-B14F-4D97-AF65-F5344CB8AC3E}">
        <p14:creationId xmlns:p14="http://schemas.microsoft.com/office/powerpoint/2010/main" val="14327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check-in</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The reason for higher satisfaction from online check-ins is simple: Passengers want to feel in control of their trips, quickly go through all formalities, and avoid standing in line. Mobile applications and websites provide a great opportunity to avoid lines. Currently, online check-ins are supported by most major airlines. A passenger books a ticket online, checks in through a mobile app or a website several days before the departure, and receives a boarding pass.</a:t>
            </a:r>
            <a:endParaRPr lang="en-JM" sz="2500" dirty="0">
              <a:effectLst/>
            </a:endParaRPr>
          </a:p>
        </p:txBody>
      </p:sp>
    </p:spTree>
    <p:extLst>
      <p:ext uri="{BB962C8B-B14F-4D97-AF65-F5344CB8AC3E}">
        <p14:creationId xmlns:p14="http://schemas.microsoft.com/office/powerpoint/2010/main" val="107122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check-in</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lnSpcReduction="10000"/>
          </a:bodyPr>
          <a:lstStyle/>
          <a:p>
            <a:pPr algn="l" fontAlgn="base"/>
            <a:r>
              <a:rPr lang="en-JM" sz="2800" dirty="0"/>
              <a:t>The check-in process is one of the most problematic services that the airport provides because initial delays and long waiting times occur if this process is not well fulfilled. Moreover it is the most public or perceptible process by the passenger; it is at the land side and any problem, as an overload check-in hall with long queues, is easily identified by people. In principle, there are two groups of needs.</a:t>
            </a:r>
          </a:p>
          <a:p>
            <a:pPr algn="l" fontAlgn="base"/>
            <a:r>
              <a:rPr lang="en-JM" sz="2800" dirty="0"/>
              <a:t> On the one hand, the passengers, as mentioned before, do not want to spend too long on the check-in process, and on the other hand, the airport manager and the airlines want to provide an excellent level of service, with quality and the minimum cost. </a:t>
            </a:r>
            <a:endParaRPr lang="en-JM" sz="2500" dirty="0">
              <a:effectLst/>
            </a:endParaRPr>
          </a:p>
        </p:txBody>
      </p:sp>
    </p:spTree>
    <p:extLst>
      <p:ext uri="{BB962C8B-B14F-4D97-AF65-F5344CB8AC3E}">
        <p14:creationId xmlns:p14="http://schemas.microsoft.com/office/powerpoint/2010/main" val="423846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check-in</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lnSpcReduction="10000"/>
          </a:bodyPr>
          <a:lstStyle/>
          <a:p>
            <a:pPr algn="l" fontAlgn="base"/>
            <a:r>
              <a:rPr lang="en-JM" sz="2800" dirty="0"/>
              <a:t>Several studies have been focused on the passengers who are served at various stages in the airport terminals. Specifically, many studies related to check-in processes, passenger flows and measuring the level of service at airport terminals have been performed in the past. </a:t>
            </a:r>
          </a:p>
          <a:p>
            <a:pPr algn="l" fontAlgn="base"/>
            <a:r>
              <a:rPr lang="en-JM" sz="2800" dirty="0"/>
              <a:t>The knowledge of the departure passenger flows is a benchmark for different applications e.g., developing design plans and identifying improvements for an existing terminal, improving the airport design the quality of the service provided, as well as suggesting terminal plans before the actual construction of an airport terminal.</a:t>
            </a:r>
            <a:endParaRPr lang="en-JM" sz="2500" dirty="0">
              <a:effectLst/>
            </a:endParaRPr>
          </a:p>
        </p:txBody>
      </p:sp>
    </p:spTree>
    <p:extLst>
      <p:ext uri="{BB962C8B-B14F-4D97-AF65-F5344CB8AC3E}">
        <p14:creationId xmlns:p14="http://schemas.microsoft.com/office/powerpoint/2010/main" val="210720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Technology and system improvements have made great contributions to safety. However, part of being safe is about attitudes and paying attention to what your surroundings are telling you. Whether through data or through the input of employees and others, recognizing that many opportunities exist to stop an accident is the first step in moving from reactive to predictive thinking.</a:t>
            </a:r>
            <a:endParaRPr lang="en-JM" sz="2500" dirty="0">
              <a:effectLst/>
            </a:endParaRPr>
          </a:p>
        </p:txBody>
      </p:sp>
    </p:spTree>
    <p:extLst>
      <p:ext uri="{BB962C8B-B14F-4D97-AF65-F5344CB8AC3E}">
        <p14:creationId xmlns:p14="http://schemas.microsoft.com/office/powerpoint/2010/main" val="354707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Safety Management Systems (SMSs) are the product of a continuing evolution in aviation safety. Early aviation pioneers had little safety regulation, practical experience, or engineering knowledge to guide them. Over time, careful regulation of aviation activities, operational experience, and improvements in technology have contributed to significant gains in safety. </a:t>
            </a:r>
          </a:p>
          <a:p>
            <a:pPr algn="l" fontAlgn="base"/>
            <a:r>
              <a:rPr lang="en-JM" sz="2800" dirty="0"/>
              <a:t>In the next major phase of improvement to safety, a focus on individual and crew performance or "Human Factors" further reduced accidents.</a:t>
            </a:r>
            <a:endParaRPr lang="en-JM" sz="2500" dirty="0">
              <a:effectLst/>
            </a:endParaRPr>
          </a:p>
        </p:txBody>
      </p:sp>
    </p:spTree>
    <p:extLst>
      <p:ext uri="{BB962C8B-B14F-4D97-AF65-F5344CB8AC3E}">
        <p14:creationId xmlns:p14="http://schemas.microsoft.com/office/powerpoint/2010/main" val="256931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500" dirty="0">
                <a:effectLst/>
              </a:rPr>
              <a:t>Each approach has led to significant gains in safety. However, even with these significant advances, we still have opportunities to take preventative action against accidents. The question for the aviation community is, "what is the next step?“</a:t>
            </a:r>
          </a:p>
          <a:p>
            <a:pPr algn="l" fontAlgn="base"/>
            <a:r>
              <a:rPr lang="en-JM" sz="2500" dirty="0">
                <a:effectLst/>
              </a:rPr>
              <a:t>Careful analysis typically reveals multiple opportunities for actions that could have broken the chain of events and possibly prevented an accident. These opportunities represent the organization's role in accident prevention. The term "organizational accident" was developed to describe accidents that have causal factors related to organizational decisions and attitudes. SMS is an approach to improving safety at the organizational level.</a:t>
            </a:r>
          </a:p>
        </p:txBody>
      </p:sp>
    </p:spTree>
    <p:extLst>
      <p:ext uri="{BB962C8B-B14F-4D97-AF65-F5344CB8AC3E}">
        <p14:creationId xmlns:p14="http://schemas.microsoft.com/office/powerpoint/2010/main" val="235756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lnSpc>
                <a:spcPct val="90000"/>
              </a:lnSpc>
            </a:pPr>
            <a:r>
              <a:rPr lang="en-US" sz="3700" dirty="0">
                <a:effectLst>
                  <a:glow rad="38100">
                    <a:schemeClr val="bg1">
                      <a:lumMod val="65000"/>
                      <a:lumOff val="35000"/>
                      <a:alpha val="50000"/>
                    </a:schemeClr>
                  </a:glow>
                  <a:outerShdw blurRad="28575" dist="31750" dir="13200000" algn="tl" rotWithShape="0">
                    <a:srgbClr val="000000">
                      <a:alpha val="25000"/>
                    </a:srgbClr>
                  </a:outerShdw>
                </a:effectLst>
              </a:rPr>
              <a:t>Passenger service operations; incidents and accidents</a:t>
            </a:r>
          </a:p>
        </p:txBody>
      </p:sp>
      <p:pic>
        <p:nvPicPr>
          <p:cNvPr id="7" name="Content Placeholder 6" descr="A screenshot of a cell phone&#10;&#10;Description automatically generated">
            <a:extLst>
              <a:ext uri="{FF2B5EF4-FFF2-40B4-BE49-F238E27FC236}">
                <a16:creationId xmlns:a16="http://schemas.microsoft.com/office/drawing/2014/main" id="{0883AAF7-A002-4393-875B-9B55A76667D8}"/>
              </a:ext>
            </a:extLst>
          </p:cNvPr>
          <p:cNvPicPr>
            <a:picLocks noGrp="1" noChangeAspect="1"/>
          </p:cNvPicPr>
          <p:nvPr>
            <p:ph idx="1"/>
          </p:nvPr>
        </p:nvPicPr>
        <p:blipFill>
          <a:blip r:embed="rId3"/>
          <a:stretch>
            <a:fillRect/>
          </a:stretch>
        </p:blipFill>
        <p:spPr>
          <a:xfrm>
            <a:off x="138097" y="475013"/>
            <a:ext cx="8067095" cy="610391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53150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3C7483-A875-438A-AB23-D8DBC9FB3504}"/>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dirty="0">
                <a:effectLst>
                  <a:glow rad="38100">
                    <a:schemeClr val="bg1">
                      <a:lumMod val="65000"/>
                      <a:lumOff val="35000"/>
                      <a:alpha val="50000"/>
                    </a:schemeClr>
                  </a:glow>
                  <a:outerShdw blurRad="28575" dist="31750" dir="13200000" algn="tl" rotWithShape="0">
                    <a:srgbClr val="000000">
                      <a:alpha val="25000"/>
                    </a:srgbClr>
                  </a:outerShdw>
                </a:effectLst>
              </a:rPr>
              <a:t>Learning outcome 3</a:t>
            </a:r>
          </a:p>
        </p:txBody>
      </p:sp>
      <p:sp>
        <p:nvSpPr>
          <p:cNvPr id="3" name="Content Placeholder 2">
            <a:extLst>
              <a:ext uri="{FF2B5EF4-FFF2-40B4-BE49-F238E27FC236}">
                <a16:creationId xmlns:a16="http://schemas.microsoft.com/office/drawing/2014/main" id="{1E3B6B23-3564-4D48-9748-E67A6FEF364F}"/>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dirty="0"/>
              <a:t>Assess the different operational requirements of passenger service operations and airside operations</a:t>
            </a:r>
            <a:endParaRPr lang="en-US" dirty="0"/>
          </a:p>
        </p:txBody>
      </p:sp>
    </p:spTree>
    <p:extLst>
      <p:ext uri="{BB962C8B-B14F-4D97-AF65-F5344CB8AC3E}">
        <p14:creationId xmlns:p14="http://schemas.microsoft.com/office/powerpoint/2010/main" val="74049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SMS requires the organization itself to examine its operations and the decisions around those operations. SMS allows an organization to adapt to change, increasing complexity, and limited resources. SMS will also promote the continuous improvement of safety through specific methods to predict hazards from employee reports and data collection.</a:t>
            </a:r>
          </a:p>
          <a:p>
            <a:pPr algn="l" fontAlgn="base"/>
            <a:r>
              <a:rPr lang="en-JM" sz="2800" dirty="0"/>
              <a:t>Organizations will then use this information to analyze, assess, and control risk. Part of the process will also include the monitoring of controls and of the system itself for effectiveness.</a:t>
            </a:r>
            <a:endParaRPr lang="en-JM" sz="2500" dirty="0">
              <a:effectLst/>
            </a:endParaRPr>
          </a:p>
        </p:txBody>
      </p:sp>
    </p:spTree>
    <p:extLst>
      <p:ext uri="{BB962C8B-B14F-4D97-AF65-F5344CB8AC3E}">
        <p14:creationId xmlns:p14="http://schemas.microsoft.com/office/powerpoint/2010/main" val="108744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SMS will help organizations comply with existing regulations while predicting the need for future action by sharing knowledge and information. Finally, SMS includes requirements that will enhance the safety attitudes of an organization by changing the safety culture of leadership, management, and employees. </a:t>
            </a:r>
          </a:p>
          <a:p>
            <a:pPr algn="l" fontAlgn="base"/>
            <a:r>
              <a:rPr lang="en-JM" sz="2800" dirty="0"/>
              <a:t>All of these changes are designed to help the organization incorporate all three forms of rationale—reactive, proactive, and predictive thinking.</a:t>
            </a:r>
            <a:endParaRPr lang="en-JM" sz="2500" dirty="0">
              <a:effectLst/>
            </a:endParaRPr>
          </a:p>
        </p:txBody>
      </p:sp>
    </p:spTree>
    <p:extLst>
      <p:ext uri="{BB962C8B-B14F-4D97-AF65-F5344CB8AC3E}">
        <p14:creationId xmlns:p14="http://schemas.microsoft.com/office/powerpoint/2010/main" val="3806949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title"/>
          </p:nvPr>
        </p:nvSpPr>
        <p:spPr>
          <a:xfrm>
            <a:off x="8532241" y="1298368"/>
            <a:ext cx="3369133" cy="3642851"/>
          </a:xfrm>
        </p:spPr>
        <p:txBody>
          <a:bodyPr vert="horz" lIns="91440" tIns="45720" rIns="91440" bIns="45720" rtlCol="0" anchor="b">
            <a:normAutofit/>
          </a:bodyPr>
          <a:lstStyle/>
          <a:p>
            <a:pPr algn="ctr">
              <a:lnSpc>
                <a:spcPct val="90000"/>
              </a:lnSpc>
            </a:pPr>
            <a:r>
              <a:rPr lang="en-US" sz="3700" dirty="0">
                <a:effectLst>
                  <a:glow rad="38100">
                    <a:schemeClr val="bg1">
                      <a:lumMod val="65000"/>
                      <a:lumOff val="35000"/>
                      <a:alpha val="50000"/>
                    </a:schemeClr>
                  </a:glow>
                  <a:outerShdw blurRad="28575" dist="31750" dir="13200000" algn="tl" rotWithShape="0">
                    <a:srgbClr val="000000">
                      <a:alpha val="25000"/>
                    </a:srgbClr>
                  </a:outerShdw>
                </a:effectLst>
              </a:rPr>
              <a:t>Passenger service operations; incidents and accidents</a:t>
            </a:r>
          </a:p>
        </p:txBody>
      </p:sp>
      <p:pic>
        <p:nvPicPr>
          <p:cNvPr id="5" name="Content Placeholder 4" descr="A close up of a device&#10;&#10;Description automatically generated">
            <a:extLst>
              <a:ext uri="{FF2B5EF4-FFF2-40B4-BE49-F238E27FC236}">
                <a16:creationId xmlns:a16="http://schemas.microsoft.com/office/drawing/2014/main" id="{393C15EA-4F6E-429D-8370-1A7E06706E9B}"/>
              </a:ext>
            </a:extLst>
          </p:cNvPr>
          <p:cNvPicPr>
            <a:picLocks noGrp="1" noChangeAspect="1"/>
          </p:cNvPicPr>
          <p:nvPr>
            <p:ph idx="1"/>
          </p:nvPr>
        </p:nvPicPr>
        <p:blipFill>
          <a:blip r:embed="rId3"/>
          <a:stretch>
            <a:fillRect/>
          </a:stretch>
        </p:blipFill>
        <p:spPr>
          <a:xfrm>
            <a:off x="166255" y="609600"/>
            <a:ext cx="8365986" cy="571994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030847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SMS has generated wide support in the aviation community as an effective approach that can deliver real safety and financial benefits. SMSs integrate modern safety concepts into repeatable, proactive processes in a single system, emphasizing safety management as a fundamental business process to be considered in the same manner as other aspects of business management.</a:t>
            </a:r>
            <a:endParaRPr lang="en-JM" sz="2500" dirty="0">
              <a:effectLst/>
            </a:endParaRPr>
          </a:p>
        </p:txBody>
      </p:sp>
    </p:spTree>
    <p:extLst>
      <p:ext uri="{BB962C8B-B14F-4D97-AF65-F5344CB8AC3E}">
        <p14:creationId xmlns:p14="http://schemas.microsoft.com/office/powerpoint/2010/main" val="296097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The structure of SMS provides organizations greater insight into their operational environment, generating process efficiencies and cost avoidance. Some participants have found that benefits begin to materialize even in the early reactive stages of implementation. This continues as organizations evolve to incorporate all three phases—reactive, proactive, and predictive—into their processes.</a:t>
            </a:r>
            <a:endParaRPr lang="en-JM" sz="2500" dirty="0">
              <a:effectLst/>
            </a:endParaRPr>
          </a:p>
        </p:txBody>
      </p:sp>
    </p:spTree>
    <p:extLst>
      <p:ext uri="{BB962C8B-B14F-4D97-AF65-F5344CB8AC3E}">
        <p14:creationId xmlns:p14="http://schemas.microsoft.com/office/powerpoint/2010/main" val="147206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Historically, about two-thirds of all general aviation (GA) accidents that occur in instrument meteorological conditions (IMC) are </a:t>
            </a:r>
            <a:r>
              <a:rPr lang="en-JM" sz="2800" dirty="0" err="1"/>
              <a:t>fatalóa</a:t>
            </a:r>
            <a:r>
              <a:rPr lang="en-JM" sz="2800" dirty="0"/>
              <a:t> rate much higher than the overall fatality rate for GA accidents</a:t>
            </a:r>
            <a:endParaRPr lang="en-JM" sz="2500" dirty="0">
              <a:effectLst/>
            </a:endParaRPr>
          </a:p>
        </p:txBody>
      </p:sp>
    </p:spTree>
    <p:extLst>
      <p:ext uri="{BB962C8B-B14F-4D97-AF65-F5344CB8AC3E}">
        <p14:creationId xmlns:p14="http://schemas.microsoft.com/office/powerpoint/2010/main" val="218873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lnSpcReduction="10000"/>
          </a:bodyPr>
          <a:lstStyle/>
          <a:p>
            <a:pPr algn="l" fontAlgn="base"/>
            <a:r>
              <a:rPr lang="en-JM" sz="2800" dirty="0"/>
              <a:t>The total number of general aviation (GA) accidents per year has declined over the past two decades. However, the relative proportion of GA accidents that occur during instrument meteorological conditions (IMC) has remained fairly stable, ranging from 5 to 9 percent of annual GA accident totals. </a:t>
            </a:r>
          </a:p>
          <a:p>
            <a:pPr algn="l" fontAlgn="base"/>
            <a:r>
              <a:rPr lang="en-JM" sz="2800" dirty="0"/>
              <a:t>The National Transportation Safety Board has long been concerned about GA accidents that occur in poor weather or in IMC (referred to in this study as </a:t>
            </a:r>
            <a:r>
              <a:rPr lang="en-JM" sz="2800" dirty="0" err="1"/>
              <a:t>ìweather</a:t>
            </a:r>
            <a:r>
              <a:rPr lang="en-JM" sz="2800" dirty="0"/>
              <a:t>-related </a:t>
            </a:r>
            <a:r>
              <a:rPr lang="en-JM" sz="2800" dirty="0" err="1"/>
              <a:t>accidentsî</a:t>
            </a:r>
            <a:r>
              <a:rPr lang="en-JM" sz="2800" dirty="0"/>
              <a:t>), especially because they are far more likely to be fatal than accidents that take place in visual meteorological conditions (VMC). </a:t>
            </a:r>
            <a:endParaRPr lang="en-JM" sz="2500" dirty="0">
              <a:effectLst/>
            </a:endParaRPr>
          </a:p>
        </p:txBody>
      </p:sp>
    </p:spTree>
    <p:extLst>
      <p:ext uri="{BB962C8B-B14F-4D97-AF65-F5344CB8AC3E}">
        <p14:creationId xmlns:p14="http://schemas.microsoft.com/office/powerpoint/2010/main" val="2615532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Weather-related accidents in general, and VFR-into-IMC accidents in particular, have generated considerable interest from other governmental agencies and the aviation research community. Studies have focused on pilots evaluations and assessments of deteriorating visibility or on their flight-related decisions in the presence of weather.</a:t>
            </a:r>
          </a:p>
          <a:p>
            <a:pPr algn="l" fontAlgn="base"/>
            <a:r>
              <a:rPr lang="en-JM" sz="2800" dirty="0"/>
              <a:t>Additionally, some researchers have suggested that a lack of good weather information during flight contributes to the incidence of weather-related accidents.</a:t>
            </a:r>
            <a:endParaRPr lang="en-JM" sz="2500" dirty="0">
              <a:effectLst/>
            </a:endParaRPr>
          </a:p>
        </p:txBody>
      </p:sp>
    </p:spTree>
    <p:extLst>
      <p:ext uri="{BB962C8B-B14F-4D97-AF65-F5344CB8AC3E}">
        <p14:creationId xmlns:p14="http://schemas.microsoft.com/office/powerpoint/2010/main" val="572246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Other researchers have attempted to characterize the types of decision-making errors that lead pilots to make unsafe decisions. One class of decision-making error attributed to pilots in weather accidents is known as a plan continuation error. </a:t>
            </a:r>
          </a:p>
          <a:p>
            <a:pPr algn="l" fontAlgn="base"/>
            <a:r>
              <a:rPr lang="en-JM" sz="2800" dirty="0"/>
              <a:t>A plan continuation error is defined as failure to revise a flight plan despite emerging evidence that suggests it is no longer safe.</a:t>
            </a:r>
            <a:endParaRPr lang="en-JM" sz="2500" dirty="0">
              <a:effectLst/>
            </a:endParaRPr>
          </a:p>
        </p:txBody>
      </p:sp>
    </p:spTree>
    <p:extLst>
      <p:ext uri="{BB962C8B-B14F-4D97-AF65-F5344CB8AC3E}">
        <p14:creationId xmlns:p14="http://schemas.microsoft.com/office/powerpoint/2010/main" val="227163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1141413" y="965199"/>
            <a:ext cx="6075552" cy="4918075"/>
          </a:xfrm>
        </p:spPr>
        <p:txBody>
          <a:bodyPr anchor="ctr">
            <a:normAutofit/>
          </a:bodyPr>
          <a:lstStyle/>
          <a:p>
            <a:pPr algn="r"/>
            <a:r>
              <a:rPr lang="en-JM" sz="5400"/>
              <a:t>example</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891121" y="965199"/>
            <a:ext cx="2950765" cy="4918075"/>
          </a:xfrm>
        </p:spPr>
        <p:txBody>
          <a:bodyPr anchor="ctr">
            <a:normAutofit/>
          </a:bodyPr>
          <a:lstStyle/>
          <a:p>
            <a:pPr algn="l" fontAlgn="base">
              <a:lnSpc>
                <a:spcPct val="90000"/>
              </a:lnSpc>
            </a:pPr>
            <a:r>
              <a:rPr lang="en-JM" sz="1900" dirty="0"/>
              <a:t>rather than revising the intended route of flight by changing course or altitude, deviating to an alternate airport, or returning to the departure airport, pilots may opt to press on into deteriorating weather.</a:t>
            </a:r>
          </a:p>
          <a:p>
            <a:pPr algn="l" fontAlgn="base">
              <a:lnSpc>
                <a:spcPct val="90000"/>
              </a:lnSpc>
            </a:pPr>
            <a:r>
              <a:rPr lang="en-JM" sz="1900" dirty="0"/>
              <a:t>Another type of decision-making error can occur when pilots continue visual flight into instrument conditions because they incorrectly assess the risks of the situation.</a:t>
            </a:r>
            <a:endParaRPr lang="en-JM" sz="1900" dirty="0">
              <a:effectLst/>
            </a:endParaRPr>
          </a:p>
        </p:txBody>
      </p:sp>
      <p:cxnSp>
        <p:nvCxnSpPr>
          <p:cNvPr id="10" name="Straight Connector 9">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13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66AAB0-6463-4200-8FE9-A6B1D6669AE6}"/>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dirty="0">
                <a:effectLst>
                  <a:glow rad="38100">
                    <a:schemeClr val="bg1">
                      <a:lumMod val="65000"/>
                      <a:lumOff val="35000"/>
                      <a:alpha val="50000"/>
                    </a:schemeClr>
                  </a:glow>
                  <a:outerShdw blurRad="28575" dist="31750" dir="13200000" algn="tl" rotWithShape="0">
                    <a:srgbClr val="000000">
                      <a:alpha val="25000"/>
                    </a:srgbClr>
                  </a:outerShdw>
                </a:effectLst>
              </a:rPr>
              <a:t>p5</a:t>
            </a:r>
          </a:p>
        </p:txBody>
      </p:sp>
      <p:sp>
        <p:nvSpPr>
          <p:cNvPr id="3" name="Content Placeholder 2">
            <a:extLst>
              <a:ext uri="{FF2B5EF4-FFF2-40B4-BE49-F238E27FC236}">
                <a16:creationId xmlns:a16="http://schemas.microsoft.com/office/drawing/2014/main" id="{C9758460-18D3-4346-9D60-701E2D73D51C}"/>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dirty="0"/>
              <a:t>Compare and contrast the different service operations in terminal and airside to meet with regulations and operational standards</a:t>
            </a:r>
            <a:endParaRPr lang="en-US" dirty="0"/>
          </a:p>
        </p:txBody>
      </p:sp>
    </p:spTree>
    <p:extLst>
      <p:ext uri="{BB962C8B-B14F-4D97-AF65-F5344CB8AC3E}">
        <p14:creationId xmlns:p14="http://schemas.microsoft.com/office/powerpoint/2010/main" val="33099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An incident is an unplanned event which has the potential to cause harm to persons, property/assets, the environment or unintended disruption to operations. This also includes near misses or nonconformance issues and any incident that has occurred on an aircraft that is returning to, or expected to arrive at an Airport. </a:t>
            </a:r>
            <a:endParaRPr lang="en-JM" sz="2500" dirty="0">
              <a:effectLst/>
            </a:endParaRPr>
          </a:p>
        </p:txBody>
      </p:sp>
    </p:spTree>
    <p:extLst>
      <p:ext uri="{BB962C8B-B14F-4D97-AF65-F5344CB8AC3E}">
        <p14:creationId xmlns:p14="http://schemas.microsoft.com/office/powerpoint/2010/main" val="383453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check-in</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numCol="2" spcCol="1280160" anchor="ctr">
            <a:normAutofit lnSpcReduction="10000"/>
          </a:bodyPr>
          <a:lstStyle/>
          <a:p>
            <a:pPr algn="l" fontAlgn="base"/>
            <a:r>
              <a:rPr lang="en-JM" sz="2800" dirty="0"/>
              <a:t>An incident can be (but is not limited to) the following: </a:t>
            </a:r>
          </a:p>
          <a:p>
            <a:pPr algn="l" fontAlgn="base"/>
            <a:endParaRPr lang="en-JM" sz="2800" dirty="0"/>
          </a:p>
          <a:p>
            <a:pPr marL="457200" indent="-457200" algn="l" fontAlgn="base">
              <a:buFont typeface="Arial" panose="020B0604020202020204" pitchFamily="34" charset="0"/>
              <a:buChar char="•"/>
            </a:pPr>
            <a:r>
              <a:rPr lang="en-JM" sz="2800" dirty="0"/>
              <a:t>Risk or threat to people’s safety</a:t>
            </a:r>
          </a:p>
          <a:p>
            <a:pPr marL="457200" indent="-457200" algn="l" fontAlgn="base">
              <a:buFont typeface="Arial" panose="020B0604020202020204" pitchFamily="34" charset="0"/>
              <a:buChar char="•"/>
            </a:pPr>
            <a:r>
              <a:rPr lang="en-JM" sz="2800" dirty="0"/>
              <a:t>Property damage</a:t>
            </a:r>
          </a:p>
          <a:p>
            <a:pPr marL="457200" indent="-457200" algn="l" fontAlgn="base">
              <a:buFont typeface="Arial" panose="020B0604020202020204" pitchFamily="34" charset="0"/>
              <a:buChar char="•"/>
            </a:pPr>
            <a:r>
              <a:rPr lang="en-JM" sz="2800" dirty="0"/>
              <a:t>Near misses</a:t>
            </a:r>
          </a:p>
          <a:p>
            <a:pPr marL="457200" indent="-457200" algn="l" fontAlgn="base">
              <a:buFont typeface="Arial" panose="020B0604020202020204" pitchFamily="34" charset="0"/>
              <a:buChar char="•"/>
            </a:pPr>
            <a:r>
              <a:rPr lang="en-JM" sz="2800" dirty="0"/>
              <a:t>Environmental damage</a:t>
            </a:r>
          </a:p>
          <a:p>
            <a:pPr marL="457200" indent="-457200" algn="l" fontAlgn="base">
              <a:buFont typeface="Arial" panose="020B0604020202020204" pitchFamily="34" charset="0"/>
              <a:buChar char="•"/>
            </a:pPr>
            <a:r>
              <a:rPr lang="en-JM" sz="2800" dirty="0"/>
              <a:t>Injury or illness</a:t>
            </a:r>
          </a:p>
          <a:p>
            <a:pPr marL="457200" indent="-457200" algn="l" fontAlgn="base">
              <a:buFont typeface="Arial" panose="020B0604020202020204" pitchFamily="34" charset="0"/>
              <a:buChar char="•"/>
            </a:pPr>
            <a:r>
              <a:rPr lang="en-JM" sz="2800" dirty="0"/>
              <a:t>Suspicious Behaviour</a:t>
            </a:r>
          </a:p>
          <a:p>
            <a:pPr marL="457200" indent="-457200" algn="l" fontAlgn="base">
              <a:buFont typeface="Arial" panose="020B0604020202020204" pitchFamily="34" charset="0"/>
              <a:buChar char="•"/>
            </a:pPr>
            <a:r>
              <a:rPr lang="en-JM" sz="2800" dirty="0"/>
              <a:t>Crash, spills, releases</a:t>
            </a:r>
          </a:p>
          <a:p>
            <a:pPr marL="457200" indent="-457200" algn="l" fontAlgn="base">
              <a:buFont typeface="Arial" panose="020B0604020202020204" pitchFamily="34" charset="0"/>
              <a:buChar char="•"/>
            </a:pPr>
            <a:r>
              <a:rPr lang="en-JM" sz="2800" dirty="0"/>
              <a:t>Storm/weather damage</a:t>
            </a:r>
          </a:p>
          <a:p>
            <a:pPr marL="457200" indent="-457200" algn="l" fontAlgn="base">
              <a:buFont typeface="Arial" panose="020B0604020202020204" pitchFamily="34" charset="0"/>
              <a:buChar char="•"/>
            </a:pPr>
            <a:r>
              <a:rPr lang="en-JM" sz="2800" dirty="0"/>
              <a:t>Aviation Incidents</a:t>
            </a:r>
          </a:p>
          <a:p>
            <a:pPr marL="457200" indent="-457200" algn="l" fontAlgn="base">
              <a:buFont typeface="Arial" panose="020B0604020202020204" pitchFamily="34" charset="0"/>
              <a:buChar char="•"/>
            </a:pPr>
            <a:r>
              <a:rPr lang="en-JM" sz="2800" dirty="0"/>
              <a:t>Criminal activity (theft etc)</a:t>
            </a:r>
          </a:p>
          <a:p>
            <a:pPr marL="457200" indent="-457200" algn="l" fontAlgn="base">
              <a:buFont typeface="Arial" panose="020B0604020202020204" pitchFamily="34" charset="0"/>
              <a:buChar char="•"/>
            </a:pPr>
            <a:r>
              <a:rPr lang="en-JM" sz="2800" dirty="0"/>
              <a:t>Fire </a:t>
            </a:r>
            <a:endParaRPr lang="en-JM" sz="2500" dirty="0">
              <a:effectLst/>
            </a:endParaRPr>
          </a:p>
        </p:txBody>
      </p:sp>
    </p:spTree>
    <p:extLst>
      <p:ext uri="{BB962C8B-B14F-4D97-AF65-F5344CB8AC3E}">
        <p14:creationId xmlns:p14="http://schemas.microsoft.com/office/powerpoint/2010/main" val="3223157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For any incident there are 4 key steps to be taken in response:</a:t>
            </a:r>
          </a:p>
          <a:p>
            <a:pPr algn="l" fontAlgn="base"/>
            <a:endParaRPr lang="en-JM" sz="2800" dirty="0">
              <a:effectLst/>
            </a:endParaRPr>
          </a:p>
          <a:p>
            <a:pPr marL="457200" indent="-457200" algn="l" fontAlgn="base">
              <a:buFont typeface="+mj-lt"/>
              <a:buAutoNum type="arabicPeriod"/>
            </a:pPr>
            <a:r>
              <a:rPr lang="en-JM" sz="2800" dirty="0">
                <a:effectLst/>
              </a:rPr>
              <a:t>Report the incident</a:t>
            </a:r>
          </a:p>
          <a:p>
            <a:pPr marL="457200" indent="-457200" algn="l" fontAlgn="base">
              <a:buFont typeface="+mj-lt"/>
              <a:buAutoNum type="arabicPeriod"/>
            </a:pPr>
            <a:r>
              <a:rPr lang="en-JM" sz="2800" dirty="0">
                <a:effectLst/>
              </a:rPr>
              <a:t>Intervene if safe to ensure public safety</a:t>
            </a:r>
          </a:p>
          <a:p>
            <a:pPr marL="457200" indent="-457200" algn="l" fontAlgn="base">
              <a:buFont typeface="+mj-lt"/>
              <a:buAutoNum type="arabicPeriod"/>
            </a:pPr>
            <a:r>
              <a:rPr lang="en-JM" sz="2800" dirty="0">
                <a:effectLst/>
              </a:rPr>
              <a:t>Control the site</a:t>
            </a:r>
          </a:p>
          <a:p>
            <a:pPr marL="457200" indent="-457200" algn="l" fontAlgn="base">
              <a:buFont typeface="+mj-lt"/>
              <a:buAutoNum type="arabicPeriod"/>
            </a:pPr>
            <a:r>
              <a:rPr lang="en-JM" sz="2800" dirty="0">
                <a:effectLst/>
              </a:rPr>
              <a:t>Debrief &amp; recover</a:t>
            </a:r>
            <a:endParaRPr lang="en-JM" sz="2500" dirty="0">
              <a:effectLst/>
            </a:endParaRPr>
          </a:p>
        </p:txBody>
      </p:sp>
    </p:spTree>
    <p:extLst>
      <p:ext uri="{BB962C8B-B14F-4D97-AF65-F5344CB8AC3E}">
        <p14:creationId xmlns:p14="http://schemas.microsoft.com/office/powerpoint/2010/main" val="4155495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All incidents have the potential to escalate (sometimes very quickly) into a larger event, emergency and/or disruption to services. </a:t>
            </a:r>
          </a:p>
          <a:p>
            <a:pPr algn="l" fontAlgn="base"/>
            <a:r>
              <a:rPr lang="en-JM" sz="2500" dirty="0">
                <a:effectLst/>
              </a:rPr>
              <a:t>Be aware that as a result of most Airport being a location of high activity, a number of responders and agencies will likely attend an incident. Airports, police and emergency services have pre- plans that identify additional resources and specialist support ready to deploy in many scenarios. </a:t>
            </a:r>
          </a:p>
        </p:txBody>
      </p:sp>
    </p:spTree>
    <p:extLst>
      <p:ext uri="{BB962C8B-B14F-4D97-AF65-F5344CB8AC3E}">
        <p14:creationId xmlns:p14="http://schemas.microsoft.com/office/powerpoint/2010/main" val="13091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1141413" y="965199"/>
            <a:ext cx="6075552" cy="4918075"/>
          </a:xfrm>
        </p:spPr>
        <p:txBody>
          <a:bodyPr anchor="ctr">
            <a:normAutofit/>
          </a:bodyPr>
          <a:lstStyle/>
          <a:p>
            <a:pPr algn="r"/>
            <a:r>
              <a:rPr lang="en-JM" sz="5400"/>
              <a:t>example</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891121" y="965199"/>
            <a:ext cx="2950765" cy="4918075"/>
          </a:xfrm>
        </p:spPr>
        <p:txBody>
          <a:bodyPr anchor="ctr">
            <a:normAutofit/>
          </a:bodyPr>
          <a:lstStyle/>
          <a:p>
            <a:pPr algn="l" fontAlgn="base">
              <a:lnSpc>
                <a:spcPct val="90000"/>
              </a:lnSpc>
            </a:pPr>
            <a:r>
              <a:rPr lang="en-JM" sz="1900" dirty="0"/>
              <a:t>the evacuation of a building may cause staff and public confusion, misinformation and anxiety, or have an impact on roads which then impacts traffic movements to terminals and ultimately aircraft departures, furthering confusion and wellbeing</a:t>
            </a:r>
            <a:endParaRPr lang="en-JM" sz="1900" dirty="0">
              <a:effectLst/>
            </a:endParaRPr>
          </a:p>
        </p:txBody>
      </p:sp>
      <p:cxnSp>
        <p:nvCxnSpPr>
          <p:cNvPr id="10" name="Straight Connector 9">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68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fontScale="92500"/>
          </a:bodyPr>
          <a:lstStyle/>
          <a:p>
            <a:pPr algn="l" fontAlgn="base"/>
            <a:r>
              <a:rPr lang="en-JM" sz="2800" dirty="0"/>
              <a:t>For all incidents there are some basic steps to undertake which will not only assist in the immediate response to an incident, but also in understanding what occurred and how prevent future occurrences. </a:t>
            </a:r>
          </a:p>
          <a:p>
            <a:pPr algn="l" fontAlgn="base"/>
            <a:r>
              <a:rPr lang="en-JM" sz="2800" dirty="0"/>
              <a:t>These steps are:</a:t>
            </a:r>
          </a:p>
          <a:p>
            <a:pPr marL="514350" indent="-514350" algn="l" fontAlgn="base">
              <a:buFont typeface="+mj-lt"/>
              <a:buAutoNum type="arabicPeriod"/>
            </a:pPr>
            <a:r>
              <a:rPr lang="en-JM" sz="2800" dirty="0"/>
              <a:t>Ensure the safety of yourself, staff and visitor</a:t>
            </a:r>
          </a:p>
          <a:p>
            <a:pPr marL="514350" indent="-514350" algn="l" fontAlgn="base">
              <a:buFont typeface="+mj-lt"/>
              <a:buAutoNum type="arabicPeriod"/>
            </a:pPr>
            <a:r>
              <a:rPr lang="en-JM" sz="2800" dirty="0"/>
              <a:t>Provide first aid and call emergency services and the Airport control Centre (ACC)</a:t>
            </a:r>
          </a:p>
          <a:p>
            <a:pPr marL="514350" indent="-514350" algn="l" fontAlgn="base">
              <a:buFont typeface="+mj-lt"/>
              <a:buAutoNum type="arabicPeriod"/>
            </a:pPr>
            <a:r>
              <a:rPr lang="en-JM" sz="2800" dirty="0"/>
              <a:t>Take control of the area (but only if safe to do so)</a:t>
            </a:r>
          </a:p>
          <a:p>
            <a:pPr marL="514350" indent="-514350" algn="l" fontAlgn="base">
              <a:buFont typeface="+mj-lt"/>
              <a:buAutoNum type="arabicPeriod"/>
            </a:pPr>
            <a:r>
              <a:rPr lang="en-JM" sz="2800" dirty="0"/>
              <a:t>Debrief and Recover</a:t>
            </a:r>
            <a:endParaRPr lang="en-JM" sz="2500" dirty="0">
              <a:effectLst/>
            </a:endParaRPr>
          </a:p>
        </p:txBody>
      </p:sp>
    </p:spTree>
    <p:extLst>
      <p:ext uri="{BB962C8B-B14F-4D97-AF65-F5344CB8AC3E}">
        <p14:creationId xmlns:p14="http://schemas.microsoft.com/office/powerpoint/2010/main" val="1052400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marL="514350" indent="-514350" algn="l" fontAlgn="base">
              <a:buFont typeface="+mj-lt"/>
              <a:buAutoNum type="arabicPeriod"/>
            </a:pPr>
            <a:r>
              <a:rPr lang="en-JM" sz="2800" dirty="0"/>
              <a:t>Ensure the safety of yourself, staff and visitors </a:t>
            </a:r>
          </a:p>
          <a:p>
            <a:pPr algn="l" fontAlgn="base"/>
            <a:r>
              <a:rPr lang="en-JM" sz="2800" dirty="0"/>
              <a:t>In an incident or emergency, as the first on scene you will need to ensure that there is no further threat to you or fellow workers and visitors. Know there is danger at every scene. Don’t put yourself or others at risk. </a:t>
            </a:r>
          </a:p>
          <a:p>
            <a:pPr algn="l" fontAlgn="base"/>
            <a:r>
              <a:rPr lang="en-JM" sz="2800" dirty="0"/>
              <a:t>If you identify immediate dangers to yourself – STOP and retreat immediately taking others with you. Rely on the emergency services, who are better trained and experienced to control the site. </a:t>
            </a:r>
            <a:endParaRPr lang="en-JM" sz="2500" dirty="0">
              <a:effectLst/>
            </a:endParaRPr>
          </a:p>
        </p:txBody>
      </p:sp>
    </p:spTree>
    <p:extLst>
      <p:ext uri="{BB962C8B-B14F-4D97-AF65-F5344CB8AC3E}">
        <p14:creationId xmlns:p14="http://schemas.microsoft.com/office/powerpoint/2010/main" val="2935557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If there is no direct threat to you then you should assist those who need help if you can.  As an airport worker, you will also be the focus of the public for help and support, particularly if there is nearby operational activity, traffic or crowds.  If an armed offender is active on airport, adopt the principal of retreating and withdraw from the area to a safer place taking anyone you can with you.</a:t>
            </a:r>
            <a:endParaRPr lang="en-JM" sz="2500" dirty="0">
              <a:effectLst/>
            </a:endParaRPr>
          </a:p>
        </p:txBody>
      </p:sp>
    </p:spTree>
    <p:extLst>
      <p:ext uri="{BB962C8B-B14F-4D97-AF65-F5344CB8AC3E}">
        <p14:creationId xmlns:p14="http://schemas.microsoft.com/office/powerpoint/2010/main" val="905101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title"/>
          </p:nvPr>
        </p:nvSpPr>
        <p:spPr>
          <a:xfrm>
            <a:off x="1893516" y="5004539"/>
            <a:ext cx="8676222" cy="1066801"/>
          </a:xfrm>
        </p:spPr>
        <p:txBody>
          <a:bodyPr vert="horz" lIns="91440" tIns="45720" rIns="91440" bIns="45720" rtlCol="0" anchor="b">
            <a:normAutofit/>
          </a:bodyPr>
          <a:lstStyle/>
          <a:p>
            <a:pPr algn="ctr">
              <a:lnSpc>
                <a:spcPct val="90000"/>
              </a:lnSpc>
            </a:pPr>
            <a:r>
              <a:rPr lang="en-US" sz="3400" dirty="0">
                <a:effectLst>
                  <a:glow rad="38100">
                    <a:schemeClr val="bg1">
                      <a:lumMod val="65000"/>
                      <a:lumOff val="35000"/>
                      <a:alpha val="50000"/>
                    </a:schemeClr>
                  </a:glow>
                  <a:outerShdw blurRad="28575" dist="31750" dir="13200000" algn="tl" rotWithShape="0">
                    <a:srgbClr val="000000">
                      <a:alpha val="25000"/>
                    </a:srgbClr>
                  </a:outerShdw>
                </a:effectLst>
              </a:rPr>
              <a:t>Passenger service operations; incidents and accidents</a:t>
            </a:r>
          </a:p>
        </p:txBody>
      </p:sp>
      <p:pic>
        <p:nvPicPr>
          <p:cNvPr id="7" name="Content Placeholder 6" descr="A screenshot of a cell phone&#10;&#10;Description automatically generated">
            <a:extLst>
              <a:ext uri="{FF2B5EF4-FFF2-40B4-BE49-F238E27FC236}">
                <a16:creationId xmlns:a16="http://schemas.microsoft.com/office/drawing/2014/main" id="{18B339F8-3008-40ED-9E06-97B49D093886}"/>
              </a:ext>
            </a:extLst>
          </p:cNvPr>
          <p:cNvPicPr>
            <a:picLocks noGrp="1" noChangeAspect="1"/>
          </p:cNvPicPr>
          <p:nvPr>
            <p:ph idx="1"/>
          </p:nvPr>
        </p:nvPicPr>
        <p:blipFill>
          <a:blip r:embed="rId3"/>
          <a:stretch>
            <a:fillRect/>
          </a:stretch>
        </p:blipFill>
        <p:spPr>
          <a:xfrm>
            <a:off x="1019412" y="640079"/>
            <a:ext cx="10148552" cy="436445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90551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fontScale="77500" lnSpcReduction="20000"/>
          </a:bodyPr>
          <a:lstStyle/>
          <a:p>
            <a:pPr marL="457200" indent="-457200" algn="l" fontAlgn="base">
              <a:buFont typeface="+mj-lt"/>
              <a:buAutoNum type="arabicPeriod" startAt="2"/>
            </a:pPr>
            <a:r>
              <a:rPr lang="en-JM" sz="2500" dirty="0">
                <a:effectLst/>
              </a:rPr>
              <a:t> Provide first aid and call emergency services and ACC </a:t>
            </a:r>
          </a:p>
          <a:p>
            <a:pPr algn="l" fontAlgn="base"/>
            <a:r>
              <a:rPr lang="en-JM" sz="2500" dirty="0">
                <a:effectLst/>
              </a:rPr>
              <a:t>Has emergency services and ACC been contacted? If not, do so ASAP.  </a:t>
            </a:r>
          </a:p>
          <a:p>
            <a:pPr algn="l" fontAlgn="base"/>
            <a:r>
              <a:rPr lang="en-JM" sz="2500" dirty="0">
                <a:effectLst/>
              </a:rPr>
              <a:t>Know that when you call you will be required to provide additional information such as: </a:t>
            </a:r>
          </a:p>
          <a:p>
            <a:pPr marL="342900" indent="-342900" algn="l" fontAlgn="base">
              <a:buFont typeface="Arial" panose="020B0604020202020204" pitchFamily="34" charset="0"/>
              <a:buChar char="•"/>
            </a:pPr>
            <a:r>
              <a:rPr lang="en-JM" sz="2500" dirty="0">
                <a:effectLst/>
              </a:rPr>
              <a:t>The nature of the incident</a:t>
            </a:r>
          </a:p>
          <a:p>
            <a:pPr marL="342900" indent="-342900" algn="l" fontAlgn="base">
              <a:buFont typeface="Arial" panose="020B0604020202020204" pitchFamily="34" charset="0"/>
              <a:buChar char="•"/>
            </a:pPr>
            <a:r>
              <a:rPr lang="en-JM" sz="2500" dirty="0">
                <a:effectLst/>
              </a:rPr>
              <a:t>Your location and nearest cross street</a:t>
            </a:r>
          </a:p>
          <a:p>
            <a:pPr marL="342900" indent="-342900" algn="l" fontAlgn="base">
              <a:buFont typeface="Arial" panose="020B0604020202020204" pitchFamily="34" charset="0"/>
              <a:buChar char="•"/>
            </a:pPr>
            <a:r>
              <a:rPr lang="en-JM" sz="2500" dirty="0">
                <a:effectLst/>
              </a:rPr>
              <a:t>Access to the site • Who is threatened or injured</a:t>
            </a:r>
          </a:p>
          <a:p>
            <a:pPr marL="342900" indent="-342900" algn="l" fontAlgn="base">
              <a:buFont typeface="Arial" panose="020B0604020202020204" pitchFamily="34" charset="0"/>
              <a:buChar char="•"/>
            </a:pPr>
            <a:r>
              <a:rPr lang="en-JM" sz="2500" dirty="0">
                <a:effectLst/>
              </a:rPr>
              <a:t>What structures are involved</a:t>
            </a:r>
          </a:p>
          <a:p>
            <a:pPr marL="342900" indent="-342900" algn="l" fontAlgn="base">
              <a:buFont typeface="Arial" panose="020B0604020202020204" pitchFamily="34" charset="0"/>
              <a:buChar char="•"/>
            </a:pPr>
            <a:r>
              <a:rPr lang="en-JM" sz="2500" dirty="0">
                <a:effectLst/>
              </a:rPr>
              <a:t>Who is on site assisting</a:t>
            </a:r>
          </a:p>
          <a:p>
            <a:pPr marL="342900" indent="-342900" algn="l" fontAlgn="base">
              <a:buFont typeface="Arial" panose="020B0604020202020204" pitchFamily="34" charset="0"/>
              <a:buChar char="•"/>
            </a:pPr>
            <a:r>
              <a:rPr lang="en-JM" sz="2500" dirty="0">
                <a:effectLst/>
              </a:rPr>
              <a:t>If there is any further threat</a:t>
            </a:r>
          </a:p>
          <a:p>
            <a:pPr marL="342900" indent="-342900" algn="l" fontAlgn="base">
              <a:buFont typeface="Arial" panose="020B0604020202020204" pitchFamily="34" charset="0"/>
              <a:buChar char="•"/>
            </a:pPr>
            <a:r>
              <a:rPr lang="en-JM" sz="2500" dirty="0">
                <a:effectLst/>
              </a:rPr>
              <a:t>Confirm your phone number </a:t>
            </a:r>
          </a:p>
          <a:p>
            <a:pPr marL="342900" indent="-342900" algn="l" fontAlgn="base">
              <a:buFont typeface="Arial" panose="020B0604020202020204" pitchFamily="34" charset="0"/>
              <a:buChar char="•"/>
            </a:pPr>
            <a:r>
              <a:rPr lang="en-JM" sz="2500" dirty="0">
                <a:effectLst/>
              </a:rPr>
              <a:t>It is important that if you ring emergency services that you also provide this information to the ACC so emergency services can be guided and staged at locations across the airport as per response plans. </a:t>
            </a:r>
          </a:p>
        </p:txBody>
      </p:sp>
    </p:spTree>
    <p:extLst>
      <p:ext uri="{BB962C8B-B14F-4D97-AF65-F5344CB8AC3E}">
        <p14:creationId xmlns:p14="http://schemas.microsoft.com/office/powerpoint/2010/main" val="36625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lstStyle/>
          <a:p>
            <a:r>
              <a:rPr lang="en-JM" dirty="0"/>
              <a:t>Passenger service operations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280451"/>
          </a:xfrm>
        </p:spPr>
        <p:txBody>
          <a:bodyPr>
            <a:normAutofit/>
          </a:bodyPr>
          <a:lstStyle/>
          <a:p>
            <a:pPr algn="l"/>
            <a:r>
              <a:rPr lang="en-JM" sz="2400" dirty="0">
                <a:effectLst/>
              </a:rPr>
              <a:t>People often associate air travel with waiting. A comfortable in-flight experience is often paired with hours of standing in line to check in, get through security, and finally board. The experience is tiresome for passengers, airlines, and airport workers.</a:t>
            </a:r>
          </a:p>
          <a:p>
            <a:pPr algn="l"/>
            <a:r>
              <a:rPr lang="en-JM" sz="2400" dirty="0">
                <a:effectLst/>
              </a:rPr>
              <a:t>But the lines do more than annoy passengers and airport staff. Airports receive a substantial part of their revenue from in-terminal stores. Americans, for instance, tend to be “gate huggers” when it comes to boarding. That means they usually blow by stores on their way to their gate and park themselves close to them as they wait to board, because they’re nervous about missing their flight.</a:t>
            </a:r>
            <a:endParaRPr lang="en-JM" sz="2400" dirty="0"/>
          </a:p>
        </p:txBody>
      </p:sp>
    </p:spTree>
    <p:extLst>
      <p:ext uri="{BB962C8B-B14F-4D97-AF65-F5344CB8AC3E}">
        <p14:creationId xmlns:p14="http://schemas.microsoft.com/office/powerpoint/2010/main" val="159481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fontScale="92500"/>
          </a:bodyPr>
          <a:lstStyle/>
          <a:p>
            <a:pPr marL="457200" indent="-457200" algn="l" fontAlgn="base">
              <a:buFont typeface="+mj-lt"/>
              <a:buAutoNum type="arabicPeriod" startAt="3"/>
            </a:pPr>
            <a:r>
              <a:rPr lang="en-US" sz="2500" dirty="0">
                <a:effectLst/>
              </a:rPr>
              <a:t>Take Control</a:t>
            </a:r>
          </a:p>
          <a:p>
            <a:pPr algn="l" fontAlgn="base"/>
            <a:r>
              <a:rPr lang="en-JM" sz="2500" dirty="0">
                <a:effectLst/>
              </a:rPr>
              <a:t>If it is safe to do so, the most practical way to control a site is to ‘cordon’ the site so that people can safely leave and be accounted and to prevent others from entering.  Tools and techniques to implement cordons include using other workers to assist, setting up screens, using cones or vehicles or closing access to ensure others are not hurt or unnecessarily involved. </a:t>
            </a:r>
          </a:p>
          <a:p>
            <a:pPr algn="l" fontAlgn="base"/>
            <a:r>
              <a:rPr lang="en-JM" sz="2500" dirty="0">
                <a:effectLst/>
              </a:rPr>
              <a:t>Also use cordons or access control to ensure that visitors and passengers are not unnecessarily exposed to the incident. </a:t>
            </a:r>
          </a:p>
          <a:p>
            <a:pPr algn="l" fontAlgn="base"/>
            <a:r>
              <a:rPr lang="en-JM" sz="2500" dirty="0">
                <a:effectLst/>
              </a:rPr>
              <a:t>Good control will reduce confusion, be welcomed by the emergency services, and will prevent other secondary incidents and events occurring that may cause further harm or impacts to operations. </a:t>
            </a:r>
          </a:p>
        </p:txBody>
      </p:sp>
    </p:spTree>
    <p:extLst>
      <p:ext uri="{BB962C8B-B14F-4D97-AF65-F5344CB8AC3E}">
        <p14:creationId xmlns:p14="http://schemas.microsoft.com/office/powerpoint/2010/main" val="4156533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lnSpc>
                <a:spcPct val="90000"/>
              </a:lnSpc>
            </a:pPr>
            <a:r>
              <a:rPr lang="en-US" sz="3400" dirty="0">
                <a:effectLst>
                  <a:glow rad="38100">
                    <a:schemeClr val="bg1">
                      <a:lumMod val="65000"/>
                      <a:lumOff val="35000"/>
                      <a:alpha val="50000"/>
                    </a:schemeClr>
                  </a:glow>
                  <a:outerShdw blurRad="28575" dist="31750" dir="13200000" algn="tl" rotWithShape="0">
                    <a:srgbClr val="000000">
                      <a:alpha val="25000"/>
                    </a:srgbClr>
                  </a:outerShdw>
                </a:effectLst>
              </a:rPr>
              <a:t>Passenger service operations; incidents and accidents</a:t>
            </a:r>
          </a:p>
        </p:txBody>
      </p:sp>
      <p:pic>
        <p:nvPicPr>
          <p:cNvPr id="6" name="Content Placeholder 5" descr="A screenshot of a cell phone&#10;&#10;Description automatically generated">
            <a:extLst>
              <a:ext uri="{FF2B5EF4-FFF2-40B4-BE49-F238E27FC236}">
                <a16:creationId xmlns:a16="http://schemas.microsoft.com/office/drawing/2014/main" id="{F9FBDA5A-6FD6-4A3D-8393-D3216058060D}"/>
              </a:ext>
            </a:extLst>
          </p:cNvPr>
          <p:cNvPicPr>
            <a:picLocks noGrp="1" noChangeAspect="1"/>
          </p:cNvPicPr>
          <p:nvPr>
            <p:ph idx="1"/>
          </p:nvPr>
        </p:nvPicPr>
        <p:blipFill>
          <a:blip r:embed="rId3"/>
          <a:stretch>
            <a:fillRect/>
          </a:stretch>
        </p:blipFill>
        <p:spPr>
          <a:xfrm>
            <a:off x="635457" y="694966"/>
            <a:ext cx="10916463" cy="354785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854583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marL="457200" indent="-457200" algn="l" fontAlgn="base">
              <a:buFont typeface="+mj-lt"/>
              <a:buAutoNum type="arabicPeriod" startAt="4"/>
            </a:pPr>
            <a:r>
              <a:rPr lang="en-US" sz="2500" dirty="0">
                <a:effectLst/>
              </a:rPr>
              <a:t>Debrief &amp; Recover</a:t>
            </a:r>
          </a:p>
          <a:p>
            <a:pPr algn="l" fontAlgn="base"/>
            <a:r>
              <a:rPr lang="en-JM" sz="2500" dirty="0">
                <a:effectLst/>
              </a:rPr>
              <a:t>Take the time to immediately note your observations and actions. This could be simply by saving your phone or message records, or making brief notes afterwards. Make sure that if there is a formal investigation or review that your notes and own observations contribute to the review.  </a:t>
            </a:r>
          </a:p>
          <a:p>
            <a:pPr algn="l" fontAlgn="base"/>
            <a:r>
              <a:rPr lang="en-JM" sz="2500" dirty="0">
                <a:effectLst/>
              </a:rPr>
              <a:t>It is important for improving operations and for your own wellbeing that you have the opportunity to discuss the response and what did and did not work well. This will allow you and your organisation to be better prepared for next time. Arrange or participate in a ‘hot debrief’ at the first opportunity</a:t>
            </a:r>
          </a:p>
        </p:txBody>
      </p:sp>
    </p:spTree>
    <p:extLst>
      <p:ext uri="{BB962C8B-B14F-4D97-AF65-F5344CB8AC3E}">
        <p14:creationId xmlns:p14="http://schemas.microsoft.com/office/powerpoint/2010/main" val="331608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800" dirty="0"/>
              <a:t>Everyone can be affected by an incident and can find themselves challenged in many ways. You should discuss these challenges when you attend a post incident debrief.  </a:t>
            </a:r>
          </a:p>
          <a:p>
            <a:pPr algn="l" fontAlgn="base"/>
            <a:r>
              <a:rPr lang="en-JM" sz="2800" dirty="0"/>
              <a:t>Do not hesitate to refer yourself or others to your company’s Employee Assistance Program should your/their wellbeing be further challenged as a result of their experience. </a:t>
            </a:r>
            <a:endParaRPr lang="en-JM" sz="2500" dirty="0">
              <a:effectLst/>
            </a:endParaRPr>
          </a:p>
        </p:txBody>
      </p:sp>
    </p:spTree>
    <p:extLst>
      <p:ext uri="{BB962C8B-B14F-4D97-AF65-F5344CB8AC3E}">
        <p14:creationId xmlns:p14="http://schemas.microsoft.com/office/powerpoint/2010/main" val="3370611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fontScale="92500"/>
          </a:bodyPr>
          <a:lstStyle/>
          <a:p>
            <a:pPr marL="342900" indent="-342900" algn="l" fontAlgn="base">
              <a:buFont typeface="Arial" panose="020B0604020202020204" pitchFamily="34" charset="0"/>
              <a:buChar char="•"/>
            </a:pPr>
            <a:r>
              <a:rPr lang="en-US" sz="2500" dirty="0">
                <a:effectLst/>
              </a:rPr>
              <a:t>Incident Investigation</a:t>
            </a:r>
          </a:p>
          <a:p>
            <a:pPr algn="l" fontAlgn="base"/>
            <a:r>
              <a:rPr lang="en-JM" sz="2500" dirty="0">
                <a:effectLst/>
              </a:rPr>
              <a:t>To look to prevent the incident from occurring again, an investigation must be undertaken by the Operator after the incident to address the following matters.  </a:t>
            </a:r>
          </a:p>
          <a:p>
            <a:pPr marL="457200" indent="-457200" algn="l" fontAlgn="base">
              <a:buFont typeface="+mj-lt"/>
              <a:buAutoNum type="alphaUcPeriod"/>
            </a:pPr>
            <a:r>
              <a:rPr lang="en-JM" sz="2500" dirty="0">
                <a:effectLst/>
              </a:rPr>
              <a:t>Circumstances of the incident;</a:t>
            </a:r>
          </a:p>
          <a:p>
            <a:pPr marL="457200" indent="-457200" algn="l" fontAlgn="base">
              <a:buFont typeface="+mj-lt"/>
              <a:buAutoNum type="alphaUcPeriod"/>
            </a:pPr>
            <a:r>
              <a:rPr lang="en-JM" sz="2500" dirty="0">
                <a:effectLst/>
              </a:rPr>
              <a:t>The likely cause or causes of the incident;</a:t>
            </a:r>
          </a:p>
          <a:p>
            <a:pPr marL="457200" indent="-457200" algn="l" fontAlgn="base">
              <a:buFont typeface="+mj-lt"/>
              <a:buAutoNum type="alphaUcPeriod"/>
            </a:pPr>
            <a:r>
              <a:rPr lang="en-JM" sz="2500" dirty="0">
                <a:effectLst/>
              </a:rPr>
              <a:t>Actions taken by the operator to mitigate the consequences of the incident;</a:t>
            </a:r>
          </a:p>
          <a:p>
            <a:pPr marL="457200" indent="-457200" algn="l" fontAlgn="base">
              <a:buFont typeface="+mj-lt"/>
              <a:buAutoNum type="alphaUcPeriod"/>
            </a:pPr>
            <a:r>
              <a:rPr lang="en-JM" sz="2500" dirty="0">
                <a:effectLst/>
              </a:rPr>
              <a:t>Actions taken by the operator to prevent the incident or similar incidents from reoccurring; and</a:t>
            </a:r>
          </a:p>
          <a:p>
            <a:pPr marL="457200" indent="-457200" algn="l" fontAlgn="base">
              <a:buFont typeface="+mj-lt"/>
              <a:buAutoNum type="alphaUcPeriod"/>
            </a:pPr>
            <a:r>
              <a:rPr lang="en-JM" sz="2500" dirty="0">
                <a:effectLst/>
              </a:rPr>
              <a:t>Any other information requested by external agencies/investigators</a:t>
            </a:r>
          </a:p>
        </p:txBody>
      </p:sp>
    </p:spTree>
    <p:extLst>
      <p:ext uri="{BB962C8B-B14F-4D97-AF65-F5344CB8AC3E}">
        <p14:creationId xmlns:p14="http://schemas.microsoft.com/office/powerpoint/2010/main" val="2969004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fontScale="92500" lnSpcReduction="10000"/>
          </a:bodyPr>
          <a:lstStyle/>
          <a:p>
            <a:pPr marL="342900" indent="-342900" algn="l" fontAlgn="base">
              <a:buFont typeface="Arial" panose="020B0604020202020204" pitchFamily="34" charset="0"/>
              <a:buChar char="•"/>
            </a:pPr>
            <a:r>
              <a:rPr lang="en-US" sz="2500" dirty="0">
                <a:effectLst/>
              </a:rPr>
              <a:t>First Responders</a:t>
            </a:r>
          </a:p>
          <a:p>
            <a:pPr algn="l" fontAlgn="base"/>
            <a:r>
              <a:rPr lang="en-JM" sz="2500" dirty="0">
                <a:effectLst/>
              </a:rPr>
              <a:t>Often airport workers are first on scene at an incident.  All Airport frontline employees are trained as ‘First Responders’ to conduct first intervention to ensure that there is no further threat to any staff, worker or visitor to any Airport, or to the safe operations of the airport including airside, landside and terminal operations.</a:t>
            </a:r>
          </a:p>
          <a:p>
            <a:pPr algn="l" fontAlgn="base"/>
            <a:endParaRPr lang="en-JM" sz="2500" dirty="0">
              <a:effectLst/>
            </a:endParaRPr>
          </a:p>
          <a:p>
            <a:pPr algn="l" fontAlgn="base"/>
            <a:r>
              <a:rPr lang="en-JM" sz="2500" dirty="0">
                <a:effectLst/>
              </a:rPr>
              <a:t>To be able to react as a first responder and intervene you should have basic workplace training.  </a:t>
            </a:r>
          </a:p>
          <a:p>
            <a:pPr algn="l" fontAlgn="base"/>
            <a:r>
              <a:rPr lang="en-JM" sz="2500" dirty="0">
                <a:effectLst/>
              </a:rPr>
              <a:t>Ensure that you have consulted your supervisor if you require First Aid, Fire Extinguisher, Warden (terminal operators) or Fuel Spill Response (airside operators) training</a:t>
            </a:r>
          </a:p>
        </p:txBody>
      </p:sp>
    </p:spTree>
    <p:extLst>
      <p:ext uri="{BB962C8B-B14F-4D97-AF65-F5344CB8AC3E}">
        <p14:creationId xmlns:p14="http://schemas.microsoft.com/office/powerpoint/2010/main" val="4123518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fontScale="85000" lnSpcReduction="10000"/>
          </a:bodyPr>
          <a:lstStyle/>
          <a:p>
            <a:pPr marL="342900" indent="-342900" algn="l" fontAlgn="base">
              <a:buFont typeface="Arial" panose="020B0604020202020204" pitchFamily="34" charset="0"/>
              <a:buChar char="•"/>
            </a:pPr>
            <a:r>
              <a:rPr lang="en-US" sz="2500" dirty="0">
                <a:effectLst/>
              </a:rPr>
              <a:t>Controlling Agencies</a:t>
            </a:r>
          </a:p>
          <a:p>
            <a:pPr algn="l" fontAlgn="base"/>
            <a:r>
              <a:rPr lang="en-JM" sz="2500" dirty="0">
                <a:effectLst/>
              </a:rPr>
              <a:t>In developing incidents that may pose a threat to public safety or airport operations, initial situation reporting will result in an organisation arriving on scene and taking control. </a:t>
            </a:r>
          </a:p>
          <a:p>
            <a:pPr algn="l" fontAlgn="base"/>
            <a:r>
              <a:rPr lang="en-JM" sz="2500" dirty="0">
                <a:effectLst/>
              </a:rPr>
              <a:t>The agencies that have this responsibility are usually: </a:t>
            </a:r>
          </a:p>
          <a:p>
            <a:pPr marL="342900" indent="-342900" algn="l" fontAlgn="base">
              <a:buFont typeface="Wingdings" panose="05000000000000000000" pitchFamily="2" charset="2"/>
              <a:buChar char="v"/>
            </a:pPr>
            <a:r>
              <a:rPr lang="en-JM" sz="2500" dirty="0">
                <a:effectLst/>
              </a:rPr>
              <a:t>Police Services</a:t>
            </a:r>
          </a:p>
          <a:p>
            <a:pPr marL="342900" indent="-342900" algn="l" fontAlgn="base">
              <a:buFont typeface="Wingdings" panose="05000000000000000000" pitchFamily="2" charset="2"/>
              <a:buChar char="v"/>
            </a:pPr>
            <a:r>
              <a:rPr lang="en-JM" sz="2500" dirty="0">
                <a:effectLst/>
              </a:rPr>
              <a:t>Fire Services (Airport Rescue Fire Fighting and/or Fire and Emergency Services)</a:t>
            </a:r>
          </a:p>
          <a:p>
            <a:pPr marL="342900" indent="-342900" algn="l" fontAlgn="base">
              <a:buFont typeface="Wingdings" panose="05000000000000000000" pitchFamily="2" charset="2"/>
              <a:buChar char="v"/>
            </a:pPr>
            <a:r>
              <a:rPr lang="en-JM" sz="2500" dirty="0">
                <a:effectLst/>
              </a:rPr>
              <a:t>Ambulance Services</a:t>
            </a:r>
          </a:p>
          <a:p>
            <a:pPr marL="342900" indent="-342900" algn="l" fontAlgn="base">
              <a:buFont typeface="Wingdings" panose="05000000000000000000" pitchFamily="2" charset="2"/>
              <a:buChar char="v"/>
            </a:pPr>
            <a:r>
              <a:rPr lang="en-JM" sz="2500" dirty="0">
                <a:effectLst/>
              </a:rPr>
              <a:t>Airport</a:t>
            </a:r>
          </a:p>
          <a:p>
            <a:pPr algn="l" fontAlgn="base"/>
            <a:r>
              <a:rPr lang="en-JM" sz="2500" dirty="0">
                <a:effectLst/>
              </a:rPr>
              <a:t>There are procedures and protocols that determine the agency in charge depending on the incident. The officer in charge is often referred to as the Incident Controller and the agency they represent as the Controlling </a:t>
            </a:r>
            <a:r>
              <a:rPr lang="en-JM" sz="2500" dirty="0" err="1">
                <a:effectLst/>
              </a:rPr>
              <a:t>Agenc</a:t>
            </a:r>
            <a:endParaRPr lang="en-JM" sz="2500" dirty="0">
              <a:effectLst/>
            </a:endParaRPr>
          </a:p>
        </p:txBody>
      </p:sp>
    </p:spTree>
    <p:extLst>
      <p:ext uri="{BB962C8B-B14F-4D97-AF65-F5344CB8AC3E}">
        <p14:creationId xmlns:p14="http://schemas.microsoft.com/office/powerpoint/2010/main" val="3124789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incidents and accidents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marL="342900" indent="-342900" algn="l" fontAlgn="base">
              <a:buFont typeface="Arial" panose="020B0604020202020204" pitchFamily="34" charset="0"/>
              <a:buChar char="•"/>
            </a:pPr>
            <a:r>
              <a:rPr lang="en-JM" sz="2500" dirty="0">
                <a:effectLst/>
              </a:rPr>
              <a:t>Incident Controller</a:t>
            </a:r>
          </a:p>
          <a:p>
            <a:pPr algn="l" fontAlgn="base"/>
            <a:r>
              <a:rPr lang="en-JM" sz="2500" dirty="0">
                <a:effectLst/>
              </a:rPr>
              <a:t>The person responsible for commanding, coordinating and controlling an incident is referred to as the Incident Controller. The incident controller is normally the most senior member of the controlling agency (i.e. police, fire, ambulance). </a:t>
            </a:r>
          </a:p>
          <a:p>
            <a:pPr algn="l" fontAlgn="base"/>
            <a:r>
              <a:rPr lang="en-JM" sz="2500" dirty="0">
                <a:effectLst/>
              </a:rPr>
              <a:t>In Western Australia, the Emergency Management Legislation gives the Incident Controller all authority to protect life and conduct operations even on airport land, in airport structures and facilities and airside. Their directions must be adhered to.</a:t>
            </a:r>
          </a:p>
        </p:txBody>
      </p:sp>
    </p:spTree>
    <p:extLst>
      <p:ext uri="{BB962C8B-B14F-4D97-AF65-F5344CB8AC3E}">
        <p14:creationId xmlns:p14="http://schemas.microsoft.com/office/powerpoint/2010/main" val="3186229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culture and diversity</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500" dirty="0">
                <a:effectLst/>
              </a:rPr>
              <a:t>From our increasingly diverse domestic workforce to the globalization of business, cultural competence is arguably the most important skill for effective work performance in the 21st century.</a:t>
            </a:r>
          </a:p>
          <a:p>
            <a:pPr algn="l" fontAlgn="base"/>
            <a:r>
              <a:rPr lang="en-JM" sz="2500" dirty="0">
                <a:effectLst/>
              </a:rPr>
              <a:t>What is cultural diversity in the workplace? Culture refers to the 7 Essentials of Workplace Cultural Competence: the values, norms, and traditions that affect the way a member of a group typically perceives, thinks, interacts, behaves, and makes judgments. It even affects perceptions of time, which can impact day-to-day scheduling and deadlines.</a:t>
            </a:r>
          </a:p>
        </p:txBody>
      </p:sp>
    </p:spTree>
    <p:extLst>
      <p:ext uri="{BB962C8B-B14F-4D97-AF65-F5344CB8AC3E}">
        <p14:creationId xmlns:p14="http://schemas.microsoft.com/office/powerpoint/2010/main" val="3908948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culture and diversity</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500" dirty="0">
                <a:effectLst/>
              </a:rPr>
              <a:t>7 essentials for cultural competence:</a:t>
            </a:r>
          </a:p>
          <a:p>
            <a:pPr marL="457200" indent="-457200" algn="l" fontAlgn="base">
              <a:buFont typeface="+mj-lt"/>
              <a:buAutoNum type="arabicPeriod"/>
            </a:pPr>
            <a:r>
              <a:rPr lang="en-JM" sz="2500" dirty="0">
                <a:effectLst/>
              </a:rPr>
              <a:t>Beliefs and Worldview</a:t>
            </a:r>
          </a:p>
          <a:p>
            <a:pPr marL="457200" indent="-457200" algn="l" fontAlgn="base">
              <a:buFont typeface="+mj-lt"/>
              <a:buAutoNum type="arabicPeriod"/>
            </a:pPr>
            <a:r>
              <a:rPr lang="en-JM" sz="2500" dirty="0">
                <a:effectLst/>
              </a:rPr>
              <a:t>Communication Styles</a:t>
            </a:r>
          </a:p>
          <a:p>
            <a:pPr marL="457200" indent="-457200" algn="l" fontAlgn="base">
              <a:buFont typeface="+mj-lt"/>
              <a:buAutoNum type="arabicPeriod"/>
            </a:pPr>
            <a:r>
              <a:rPr lang="en-JM" sz="2500" dirty="0">
                <a:effectLst/>
              </a:rPr>
              <a:t>Formality</a:t>
            </a:r>
          </a:p>
          <a:p>
            <a:pPr marL="457200" indent="-457200" algn="l" fontAlgn="base">
              <a:buFont typeface="+mj-lt"/>
              <a:buAutoNum type="arabicPeriod"/>
            </a:pPr>
            <a:r>
              <a:rPr lang="en-JM" sz="2500" dirty="0">
                <a:effectLst/>
              </a:rPr>
              <a:t>Hierarchy</a:t>
            </a:r>
          </a:p>
          <a:p>
            <a:pPr marL="457200" indent="-457200" algn="l" fontAlgn="base">
              <a:buFont typeface="+mj-lt"/>
              <a:buAutoNum type="arabicPeriod"/>
            </a:pPr>
            <a:r>
              <a:rPr lang="en-JM" sz="2500" dirty="0">
                <a:effectLst/>
              </a:rPr>
              <a:t>Perceptions of Time</a:t>
            </a:r>
          </a:p>
          <a:p>
            <a:pPr marL="457200" indent="-457200" algn="l" fontAlgn="base">
              <a:buFont typeface="+mj-lt"/>
              <a:buAutoNum type="arabicPeriod"/>
            </a:pPr>
            <a:r>
              <a:rPr lang="en-JM" sz="2500" dirty="0">
                <a:effectLst/>
              </a:rPr>
              <a:t>Values and Priorities</a:t>
            </a:r>
          </a:p>
          <a:p>
            <a:pPr marL="457200" indent="-457200" algn="l" fontAlgn="base">
              <a:buFont typeface="+mj-lt"/>
              <a:buAutoNum type="arabicPeriod"/>
            </a:pPr>
            <a:r>
              <a:rPr lang="en-JM" sz="2500" dirty="0">
                <a:effectLst/>
              </a:rPr>
              <a:t>Everyone’s Unique </a:t>
            </a:r>
          </a:p>
        </p:txBody>
      </p:sp>
    </p:spTree>
    <p:extLst>
      <p:ext uri="{BB962C8B-B14F-4D97-AF65-F5344CB8AC3E}">
        <p14:creationId xmlns:p14="http://schemas.microsoft.com/office/powerpoint/2010/main" val="224189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775252"/>
          </a:xfrm>
        </p:spPr>
        <p:txBody>
          <a:bodyPr>
            <a:normAutofit fontScale="90000"/>
          </a:bodyPr>
          <a:lstStyle/>
          <a:p>
            <a:r>
              <a:rPr lang="en-JM" dirty="0"/>
              <a:t>Passenger service operations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457200" y="1212574"/>
            <a:ext cx="11370365" cy="5393634"/>
          </a:xfrm>
        </p:spPr>
        <p:txBody>
          <a:bodyPr>
            <a:normAutofit/>
          </a:bodyPr>
          <a:lstStyle/>
          <a:p>
            <a:pPr algn="l"/>
            <a:r>
              <a:rPr lang="en-JM" sz="2400" dirty="0">
                <a:effectLst/>
              </a:rPr>
              <a:t>As passenger numbers have increased, technology has enabled great change. One of those changes, the boarding pass, is a telling story of IT evolution in aviation.</a:t>
            </a:r>
          </a:p>
          <a:p>
            <a:pPr algn="l"/>
            <a:r>
              <a:rPr lang="en-JM" sz="2400" dirty="0">
                <a:effectLst/>
              </a:rPr>
              <a:t>From being a handwritten paper tag, it’s now a key part of ensuring passengers’ safe progress through the airport and onto their final destination.</a:t>
            </a:r>
          </a:p>
          <a:p>
            <a:pPr algn="l"/>
            <a:r>
              <a:rPr lang="en-JM" sz="2400" dirty="0">
                <a:effectLst/>
              </a:rPr>
              <a:t>On January 1st in 1914, the first scheduled commercial flight took off from the Municipal Pier in St. Petersburg, Florida.  It carried one paying passenger, former mayor Abe </a:t>
            </a:r>
            <a:r>
              <a:rPr lang="en-JM" sz="2400" dirty="0" err="1">
                <a:effectLst/>
              </a:rPr>
              <a:t>Pheil</a:t>
            </a:r>
            <a:r>
              <a:rPr lang="en-JM" sz="2400" dirty="0">
                <a:effectLst/>
              </a:rPr>
              <a:t>, who paid $400 at a charity auction for the privilege.</a:t>
            </a:r>
          </a:p>
          <a:p>
            <a:pPr algn="l"/>
            <a:r>
              <a:rPr lang="en-JM" sz="2400" dirty="0">
                <a:effectLst/>
              </a:rPr>
              <a:t>On January 1st in 2014, almost 100,000 commercial flights carried an estimated 8 million passengers to and from over 40,000 airports in the world on this day alone.</a:t>
            </a:r>
            <a:endParaRPr lang="en-JM" sz="2400" dirty="0"/>
          </a:p>
        </p:txBody>
      </p:sp>
    </p:spTree>
    <p:extLst>
      <p:ext uri="{BB962C8B-B14F-4D97-AF65-F5344CB8AC3E}">
        <p14:creationId xmlns:p14="http://schemas.microsoft.com/office/powerpoint/2010/main" val="208207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culture and diversity</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638260"/>
          </a:xfrm>
        </p:spPr>
        <p:txBody>
          <a:bodyPr>
            <a:normAutofit/>
          </a:bodyPr>
          <a:lstStyle/>
          <a:p>
            <a:pPr algn="l" fontAlgn="base"/>
            <a:r>
              <a:rPr lang="en-JM" sz="2500" dirty="0">
                <a:effectLst/>
              </a:rPr>
              <a:t>Cultural competence, in brief, is the ability to interact effectively with people from different cultures. This ability depends on awareness of one’s own cultural worldview, knowledge of other cultural practices and worldviews, tolerant attitudes towards cultural differences, and cross-cultural skills.</a:t>
            </a:r>
          </a:p>
          <a:p>
            <a:pPr algn="l" fontAlgn="base"/>
            <a:r>
              <a:rPr lang="en-JM" sz="2500" dirty="0">
                <a:effectLst/>
              </a:rPr>
              <a:t>The more different cultures work together, the more cultural competency training is essential to avoid problems.  Cultural problems can range from miscommunication to actual conflict, all endangering effective worker productivity and performance,</a:t>
            </a:r>
          </a:p>
        </p:txBody>
      </p:sp>
    </p:spTree>
    <p:extLst>
      <p:ext uri="{BB962C8B-B14F-4D97-AF65-F5344CB8AC3E}">
        <p14:creationId xmlns:p14="http://schemas.microsoft.com/office/powerpoint/2010/main" val="356863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708991" y="9940"/>
            <a:ext cx="10774018" cy="1199321"/>
          </a:xfrm>
        </p:spPr>
        <p:txBody>
          <a:bodyPr/>
          <a:lstStyle/>
          <a:p>
            <a:r>
              <a:rPr lang="en-JM" dirty="0"/>
              <a:t>Passenger service operations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709530"/>
            <a:ext cx="10919792" cy="4890052"/>
          </a:xfrm>
        </p:spPr>
        <p:txBody>
          <a:bodyPr>
            <a:noAutofit/>
          </a:bodyPr>
          <a:lstStyle/>
          <a:p>
            <a:pPr algn="l"/>
            <a:r>
              <a:rPr lang="en-JM" sz="2500" dirty="0">
                <a:effectLst/>
              </a:rPr>
              <a:t>Checking in for a flight is the process whereby a person announces their arrival at the airport. The check-in process at airports enables passengers to confirm they will be on the respective flight, obtain a boarding pass, possibly select their seat (if hasn’t happened already or allowed by airline), and check in luggage onto a plane, if desired.</a:t>
            </a:r>
          </a:p>
          <a:p>
            <a:pPr algn="l"/>
            <a:r>
              <a:rPr lang="en-JM" sz="2500" dirty="0">
                <a:effectLst/>
              </a:rPr>
              <a:t>A boarding pass is a document provided by an airline during check-in, giving a passenger permission to board the airplane for a particular flight. At a minimum, it identifies the passenger, the flight number, and the date and scheduled time for departure. Boarding Passes are always required to board a flight. Often times airlines accept paper or electronic boarding passes (on phone or tablet).</a:t>
            </a:r>
            <a:endParaRPr lang="en-JM" sz="2500" dirty="0"/>
          </a:p>
        </p:txBody>
      </p:sp>
    </p:spTree>
    <p:extLst>
      <p:ext uri="{BB962C8B-B14F-4D97-AF65-F5344CB8AC3E}">
        <p14:creationId xmlns:p14="http://schemas.microsoft.com/office/powerpoint/2010/main" val="189763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lstStyle/>
          <a:p>
            <a:r>
              <a:rPr lang="en-JM" dirty="0"/>
              <a:t>Passenger service operations</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280451"/>
          </a:xfrm>
        </p:spPr>
        <p:txBody>
          <a:bodyPr>
            <a:normAutofit/>
          </a:bodyPr>
          <a:lstStyle/>
          <a:p>
            <a:pPr algn="l"/>
            <a:r>
              <a:rPr lang="en-JM" sz="2400" dirty="0">
                <a:effectLst/>
              </a:rPr>
              <a:t>Boarding passes were once issued by hand at the airport check-in desk. Inventory and seat allocation were handled manually, being either handwritten or accomplished using stickers to ensure that once passengers had a seat it wasn’t possible to give it to someone else.</a:t>
            </a:r>
          </a:p>
          <a:p>
            <a:pPr algn="l"/>
            <a:endParaRPr lang="en-JM" sz="2400" dirty="0">
              <a:effectLst/>
            </a:endParaRPr>
          </a:p>
          <a:p>
            <a:pPr algn="l"/>
            <a:r>
              <a:rPr lang="en-JM" sz="2400" dirty="0">
                <a:effectLst/>
              </a:rPr>
              <a:t>Migration to electronic ticketing was completed in 2008. By 2010, 2D bar-coded boarding passes (BCBP) had replaced the previous generation of more expensive and less efficient magnetic stripe boarding passes. That meant passengers could check-in online and print their boarding pass at home.</a:t>
            </a:r>
            <a:endParaRPr lang="en-JM" sz="2400" dirty="0"/>
          </a:p>
        </p:txBody>
      </p:sp>
    </p:spTree>
    <p:extLst>
      <p:ext uri="{BB962C8B-B14F-4D97-AF65-F5344CB8AC3E}">
        <p14:creationId xmlns:p14="http://schemas.microsoft.com/office/powerpoint/2010/main" val="49107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check-in</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280451"/>
          </a:xfrm>
        </p:spPr>
        <p:txBody>
          <a:bodyPr>
            <a:normAutofit/>
          </a:bodyPr>
          <a:lstStyle/>
          <a:p>
            <a:pPr algn="l" fontAlgn="base"/>
            <a:r>
              <a:rPr lang="en-JM" sz="2500" dirty="0">
                <a:effectLst/>
              </a:rPr>
              <a:t>Today, there’s a mix of airport printed passes, passenger printed passes and mobile passes.</a:t>
            </a:r>
          </a:p>
          <a:p>
            <a:pPr algn="l" fontAlgn="base"/>
            <a:r>
              <a:rPr lang="en-JM" sz="2500" dirty="0">
                <a:effectLst/>
              </a:rPr>
              <a:t>Airlines face more expense with airport printed boarding passes because they require airport staff and space. However, there will always be passengers who will need personal attention.</a:t>
            </a:r>
          </a:p>
          <a:p>
            <a:pPr algn="l" fontAlgn="base"/>
            <a:r>
              <a:rPr lang="en-JM" sz="2500" dirty="0">
                <a:effectLst/>
              </a:rPr>
              <a:t>Passenger printed paper boarding passes are low tech, simple, proven, reliable and work well with all existing airport processes: marking/stamping a pass, for example, or adding a sticker as a passenger progresses through the airport.  </a:t>
            </a:r>
          </a:p>
        </p:txBody>
      </p:sp>
    </p:spTree>
    <p:extLst>
      <p:ext uri="{BB962C8B-B14F-4D97-AF65-F5344CB8AC3E}">
        <p14:creationId xmlns:p14="http://schemas.microsoft.com/office/powerpoint/2010/main" val="133785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40F2-4E08-4D75-8A0C-477A0CC91119}"/>
              </a:ext>
            </a:extLst>
          </p:cNvPr>
          <p:cNvSpPr>
            <a:spLocks noGrp="1"/>
          </p:cNvSpPr>
          <p:nvPr>
            <p:ph type="ctrTitle"/>
          </p:nvPr>
        </p:nvSpPr>
        <p:spPr>
          <a:xfrm>
            <a:off x="874643" y="251792"/>
            <a:ext cx="10774018" cy="1457738"/>
          </a:xfrm>
        </p:spPr>
        <p:txBody>
          <a:bodyPr>
            <a:normAutofit fontScale="90000"/>
          </a:bodyPr>
          <a:lstStyle/>
          <a:p>
            <a:r>
              <a:rPr lang="en-JM" dirty="0"/>
              <a:t>Passenger service operations; check-in</a:t>
            </a:r>
          </a:p>
        </p:txBody>
      </p:sp>
      <p:sp>
        <p:nvSpPr>
          <p:cNvPr id="3" name="Subtitle 2">
            <a:extLst>
              <a:ext uri="{FF2B5EF4-FFF2-40B4-BE49-F238E27FC236}">
                <a16:creationId xmlns:a16="http://schemas.microsoft.com/office/drawing/2014/main" id="{B1B92515-C0DF-4CC1-8A13-C54B9929CF9B}"/>
              </a:ext>
            </a:extLst>
          </p:cNvPr>
          <p:cNvSpPr>
            <a:spLocks noGrp="1"/>
          </p:cNvSpPr>
          <p:nvPr>
            <p:ph type="subTitle" idx="1"/>
          </p:nvPr>
        </p:nvSpPr>
        <p:spPr>
          <a:xfrm>
            <a:off x="708991" y="1967948"/>
            <a:ext cx="10774018" cy="4280451"/>
          </a:xfrm>
        </p:spPr>
        <p:txBody>
          <a:bodyPr>
            <a:normAutofit/>
          </a:bodyPr>
          <a:lstStyle/>
          <a:p>
            <a:pPr algn="l"/>
            <a:r>
              <a:rPr lang="en-JM" sz="2400" dirty="0">
                <a:effectLst/>
              </a:rPr>
              <a:t>There are three (3) main ways to check in:</a:t>
            </a:r>
          </a:p>
          <a:p>
            <a:pPr marL="342900" indent="-342900" algn="l">
              <a:buFont typeface="Arial" panose="020B0604020202020204" pitchFamily="34" charset="0"/>
              <a:buChar char="•"/>
            </a:pPr>
            <a:r>
              <a:rPr lang="en-JM" sz="2400" dirty="0"/>
              <a:t>In-person at a staffed check-in counter at airport </a:t>
            </a:r>
          </a:p>
          <a:p>
            <a:pPr marL="342900" indent="-342900" algn="l">
              <a:buFont typeface="Arial" panose="020B0604020202020204" pitchFamily="34" charset="0"/>
              <a:buChar char="•"/>
            </a:pPr>
            <a:r>
              <a:rPr lang="en-JM" dirty="0">
                <a:effectLst/>
              </a:rPr>
              <a:t>In-person at airport using a self check-in kiosk </a:t>
            </a:r>
          </a:p>
          <a:p>
            <a:pPr marL="342900" indent="-342900" algn="l">
              <a:buFont typeface="Arial" panose="020B0604020202020204" pitchFamily="34" charset="0"/>
              <a:buChar char="•"/>
            </a:pPr>
            <a:r>
              <a:rPr lang="en-JM" dirty="0">
                <a:effectLst/>
              </a:rPr>
              <a:t>Check-in online before arriving to airport</a:t>
            </a:r>
          </a:p>
          <a:p>
            <a:pPr marL="342900" indent="-342900" algn="l">
              <a:buFont typeface="Arial" panose="020B0604020202020204" pitchFamily="34" charset="0"/>
              <a:buChar char="•"/>
            </a:pPr>
            <a:endParaRPr lang="en-JM" sz="2400" dirty="0"/>
          </a:p>
        </p:txBody>
      </p:sp>
    </p:spTree>
    <p:extLst>
      <p:ext uri="{BB962C8B-B14F-4D97-AF65-F5344CB8AC3E}">
        <p14:creationId xmlns:p14="http://schemas.microsoft.com/office/powerpoint/2010/main" val="1603516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24</TotalTime>
  <Words>3728</Words>
  <Application>Microsoft Office PowerPoint</Application>
  <PresentationFormat>Widescreen</PresentationFormat>
  <Paragraphs>203</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Century Gothic</vt:lpstr>
      <vt:lpstr>Wingdings</vt:lpstr>
      <vt:lpstr>Mesh</vt:lpstr>
      <vt:lpstr>Unit 6 managing aviation services</vt:lpstr>
      <vt:lpstr>Learning outcome 3</vt:lpstr>
      <vt:lpstr>p5</vt:lpstr>
      <vt:lpstr>Passenger service operations</vt:lpstr>
      <vt:lpstr>Passenger service operations</vt:lpstr>
      <vt:lpstr>Passenger service operations</vt:lpstr>
      <vt:lpstr>Passenger service operations</vt:lpstr>
      <vt:lpstr>Passenger service operations; check-in</vt:lpstr>
      <vt:lpstr>Passenger service operations; check-in</vt:lpstr>
      <vt:lpstr>Passenger service operations; check-in</vt:lpstr>
      <vt:lpstr>Passenger service operations</vt:lpstr>
      <vt:lpstr>Passenger service operations</vt:lpstr>
      <vt:lpstr>Passenger service operations; check-in</vt:lpstr>
      <vt:lpstr>Passenger service operations; check-in</vt:lpstr>
      <vt:lpstr>Passenger service operations; check-in</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example</vt:lpstr>
      <vt:lpstr>Passenger service operations; incidents and accidents</vt:lpstr>
      <vt:lpstr>Passenger service operations; check-in</vt:lpstr>
      <vt:lpstr>Passenger service operations; incidents and accidents</vt:lpstr>
      <vt:lpstr>Passenger service operations; incidents and accidents</vt:lpstr>
      <vt:lpstr>example</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incidents and accidents</vt:lpstr>
      <vt:lpstr>Passenger service operations; culture and diversity</vt:lpstr>
      <vt:lpstr>Passenger service operations; culture and diversity</vt:lpstr>
      <vt:lpstr>Passenger service operations; culture and 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managing aviation services</dc:title>
  <dc:creator>Chris-ann Hunter</dc:creator>
  <cp:lastModifiedBy>Chris-ann Hunter</cp:lastModifiedBy>
  <cp:revision>3</cp:revision>
  <dcterms:created xsi:type="dcterms:W3CDTF">2019-02-05T22:02:56Z</dcterms:created>
  <dcterms:modified xsi:type="dcterms:W3CDTF">2019-02-05T22:27:34Z</dcterms:modified>
</cp:coreProperties>
</file>