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0" r:id="rId3"/>
    <p:sldId id="261" r:id="rId4"/>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 id="286" r:id="rId30"/>
    <p:sldId id="287" r:id="rId31"/>
    <p:sldId id="288" r:id="rId32"/>
    <p:sldId id="294"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8" d="100"/>
          <a:sy n="48" d="100"/>
        </p:scale>
        <p:origin x="6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3/19/2019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865974"/>
            <a:ext cx="8676222" cy="3643822"/>
          </a:xfrm>
        </p:spPr>
        <p:txBody>
          <a:bodyPr anchor="ctr">
            <a:normAutofit/>
          </a:bodyPr>
          <a:lstStyle/>
          <a:p>
            <a:r>
              <a:rPr lang="en-US" sz="6600"/>
              <a:t>Unit 6</a:t>
            </a:r>
            <a:br>
              <a:rPr lang="en-US" sz="6600"/>
            </a:br>
            <a:r>
              <a:rPr lang="en-US" sz="6600"/>
              <a:t>managing aviation services</a:t>
            </a:r>
            <a:endParaRPr lang="en-JM" sz="6600"/>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4890052"/>
          </a:xfrm>
        </p:spPr>
        <p:txBody>
          <a:bodyPr>
            <a:normAutofit lnSpcReduction="10000"/>
          </a:bodyPr>
          <a:lstStyle/>
          <a:p>
            <a:pPr algn="l"/>
            <a:r>
              <a:rPr lang="en-JM" sz="2500" dirty="0"/>
              <a:t>Air transport has always been seen to have an inherently strategic role. It has obvious direct military applications, but it is also highly visible and, for a period, and in some countries still, was seen as a “flag carrier”, a symbol of international commercial presence. From its earliest days, airlines were seen as having potential for providing high-speed mail services, and subsequently medium and long-term passenger transport. Technology now allows the carriage of much larger cargo pay-loads in a more reliable way. </a:t>
            </a:r>
          </a:p>
          <a:p>
            <a:pPr algn="l"/>
            <a:r>
              <a:rPr lang="en-JM" sz="2500" dirty="0"/>
              <a:t>These strategic functions were used to pursue internal national policies of social, political, and economic integration within large countries such as Canada, the US, and Australia, but also took on international significance from the 1930s within the Imperial geopolitical systems </a:t>
            </a:r>
            <a:r>
              <a:rPr lang="en-JM" sz="2500" dirty="0" err="1"/>
              <a:t>centered</a:t>
            </a:r>
            <a:r>
              <a:rPr lang="en-JM" sz="2500" dirty="0"/>
              <a:t> mainly on the UK, France, Germany, and other European countries when technology allowed for intercontinental services to be developed. </a:t>
            </a:r>
          </a:p>
        </p:txBody>
      </p:sp>
    </p:spTree>
    <p:extLst>
      <p:ext uri="{BB962C8B-B14F-4D97-AF65-F5344CB8AC3E}">
        <p14:creationId xmlns:p14="http://schemas.microsoft.com/office/powerpoint/2010/main" val="219817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400" dirty="0"/>
              <a:t>Air transport was highly regulated and protected in this environment with the intention of it being used as a lever for larger political and economic objectives. But even in these roles, its importance, largely because of the technology until after World War II, was small. British Imperial Airways, for example, only carried about 50,000 passengers to the colonies in the 1930s; a figure hidden in the public media coverage given to the importance of colonial air networks. </a:t>
            </a:r>
          </a:p>
          <a:p>
            <a:pPr algn="l"/>
            <a:r>
              <a:rPr lang="en-JM" sz="2400" dirty="0"/>
              <a:t>Technology shifts as an offshoot of military developments in World War II changed this with the introduction of planes with far longer ranges, faster speeds, enhanced lift, and the increasingly ability to cope with adverse weather conditions. Air traffic control, navigation, communications, and airport facilities have also improved considerably, and more recently the underlying management structure of the supplying industries has enhanced efficiency</a:t>
            </a:r>
          </a:p>
        </p:txBody>
      </p:sp>
    </p:spTree>
    <p:extLst>
      <p:ext uri="{BB962C8B-B14F-4D97-AF65-F5344CB8AC3E}">
        <p14:creationId xmlns:p14="http://schemas.microsoft.com/office/powerpoint/2010/main" val="144420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4890052"/>
          </a:xfrm>
        </p:spPr>
        <p:txBody>
          <a:bodyPr>
            <a:normAutofit fontScale="92500" lnSpcReduction="10000"/>
          </a:bodyPr>
          <a:lstStyle/>
          <a:p>
            <a:pPr algn="l"/>
            <a:r>
              <a:rPr lang="en-JM" sz="2500" dirty="0"/>
              <a:t>The breakdown of the domestic regulatory structure within the US from the late 1970s (Morrison, and Winston, 1995) provided both a demonstration for other countries to follow in deregulating their own domestic regimes, but also the US‟s, initially unsuccessful, initiatives from 1979 to liberalize international services on a bilateral basis based on a common “Open Skies” recipe began to bring about pressures to wider reforms. </a:t>
            </a:r>
          </a:p>
          <a:p>
            <a:pPr algn="l"/>
            <a:r>
              <a:rPr lang="en-JM" sz="2500" dirty="0"/>
              <a:t>This was coupled with more generic moves towards a withdrawal of government in market-oriented countries such as New Zealand and the UK that saw airports and air traffic control being privatized, or at least operated on a more commercial footing. </a:t>
            </a:r>
          </a:p>
          <a:p>
            <a:pPr algn="l"/>
            <a:r>
              <a:rPr lang="en-JM" sz="2500" dirty="0"/>
              <a:t>The move to a Single European Market within the EU from 1992 represented a broader trend, both in terms of the sectors and the geography involved, towards market liberalization of air transport infrastructure, as did the collapse of the Soviet economic system. </a:t>
            </a:r>
          </a:p>
        </p:txBody>
      </p:sp>
    </p:spTree>
    <p:extLst>
      <p:ext uri="{BB962C8B-B14F-4D97-AF65-F5344CB8AC3E}">
        <p14:creationId xmlns:p14="http://schemas.microsoft.com/office/powerpoint/2010/main" val="213463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Not all countries moved completely in this direction, the US for example, rather perversely, continued with its traditional, strongly socialist policy of air traffic control being a state owned, tax financed monopoly and airports, with few exceptions, being owned by local governments (Button and McDougall, 2006). </a:t>
            </a:r>
            <a:endParaRPr lang="en-JM" sz="2500" dirty="0"/>
          </a:p>
        </p:txBody>
      </p:sp>
    </p:spTree>
    <p:extLst>
      <p:ext uri="{BB962C8B-B14F-4D97-AF65-F5344CB8AC3E}">
        <p14:creationId xmlns:p14="http://schemas.microsoft.com/office/powerpoint/2010/main" val="273455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4770782"/>
          </a:xfrm>
        </p:spPr>
        <p:txBody>
          <a:bodyPr>
            <a:normAutofit/>
          </a:bodyPr>
          <a:lstStyle/>
          <a:p>
            <a:pPr algn="l"/>
            <a:r>
              <a:rPr lang="en-JM" sz="2500" dirty="0"/>
              <a:t>The modern air transport industry is thus one that increasingly operates within a liberal market context. While government controls over fares, market entry, and capacity continue in many smaller countries, they are gradually and almost universally being removed or relaxed. </a:t>
            </a:r>
          </a:p>
          <a:p>
            <a:pPr algn="l"/>
            <a:r>
              <a:rPr lang="en-JM" sz="2500" dirty="0"/>
              <a:t>International controls under the bilateral ASA structure are increasingly moving towards broad Open Skies formulations, allowing free provision of services between the countries involved, although progress on open market, whereby nationality of ownership of airlines is unrestricted, is coming more slowly. The EU area has effectively been the largest international free market in air transport services in the world since 1997, and this has grown as the Union has expanded geographically.</a:t>
            </a:r>
          </a:p>
        </p:txBody>
      </p:sp>
    </p:spTree>
    <p:extLst>
      <p:ext uri="{BB962C8B-B14F-4D97-AF65-F5344CB8AC3E}">
        <p14:creationId xmlns:p14="http://schemas.microsoft.com/office/powerpoint/2010/main" val="149928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a:bodyPr>
          <a:lstStyle/>
          <a:p>
            <a:pPr algn="l"/>
            <a:r>
              <a:rPr lang="en-JM" sz="2800" dirty="0"/>
              <a:t>The supply and operation of air transport infrastructure is also becoming more market driven with on-going privatizations of airports and air traffic control systems, or the use of franchising mechanisms to involve private capital and expertise (Button, 2008). It is also becoming more coordinated.</a:t>
            </a:r>
          </a:p>
          <a:p>
            <a:pPr algn="l"/>
            <a:r>
              <a:rPr lang="en-JM" sz="2800" dirty="0"/>
              <a:t>The air transport industry is now large – it accounts for about 1% of the GDP of both the EU and the US – and is vital in many industries such as tourism, exotics, and hi-technology5 . It is an important transporter of high-value, low-bulk cargoes. International aviation moves about 40% of world trade by value, although far less in physical terms. The market is served by a diversity of carriers, some specializing in long-haul international routes and others in short-haul markets.</a:t>
            </a:r>
            <a:endParaRPr lang="en-JM" sz="2500" dirty="0"/>
          </a:p>
        </p:txBody>
      </p:sp>
    </p:spTree>
    <p:extLst>
      <p:ext uri="{BB962C8B-B14F-4D97-AF65-F5344CB8AC3E}">
        <p14:creationId xmlns:p14="http://schemas.microsoft.com/office/powerpoint/2010/main" val="410504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The implications of globalization in its many manifestations have been profound for the international air transport industry, not just on the demand side, where the scale, nature, and geography of demand in global markets has led to significant shifts, but also on the supply side, where implicit and explicit international coordination of policies by governments (e.g. regarding safety, security, and the environment) and the private sector (e.g. the internationalization of airframe and aero-engine production) have affected the institutional and technological environment in which air transport services are delivered. </a:t>
            </a:r>
            <a:endParaRPr lang="en-JM" sz="2500" dirty="0"/>
          </a:p>
        </p:txBody>
      </p:sp>
    </p:spTree>
    <p:extLst>
      <p:ext uri="{BB962C8B-B14F-4D97-AF65-F5344CB8AC3E}">
        <p14:creationId xmlns:p14="http://schemas.microsoft.com/office/powerpoint/2010/main" val="148617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a:t>There is a further aspect to liberalizing international services stemming from the interaction of domestic air transport with international markets. The growth of international trade in general that accompanies globalization, obviously leads to more demands for international air services, and changes in the air transport regulatory environment has added to this effect, but trade also increases demands for domestic transport, including air services, and especially so within larger countries. </a:t>
            </a:r>
          </a:p>
          <a:p>
            <a:pPr algn="l"/>
            <a:r>
              <a:rPr lang="en-JM" sz="2500" dirty="0"/>
              <a:t>The economic structures required to produce the additional exports, and to distribute additional imports, also needs supplementation by further layers of domestic economic structures to satisfy the new internal demands that come from a more prosperous economy.</a:t>
            </a:r>
          </a:p>
        </p:txBody>
      </p:sp>
    </p:spTree>
    <p:extLst>
      <p:ext uri="{BB962C8B-B14F-4D97-AF65-F5344CB8AC3E}">
        <p14:creationId xmlns:p14="http://schemas.microsoft.com/office/powerpoint/2010/main" val="42476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lnSpcReduction="20000"/>
          </a:bodyPr>
          <a:lstStyle/>
          <a:p>
            <a:pPr algn="l"/>
            <a:r>
              <a:rPr lang="en-JM" sz="2800" dirty="0"/>
              <a:t>Globalization inevitably means higher demands for the movement of people and goods between countries which, given the largely commercial orientation of modern air transport, will bring forth additional supply. Given the economies in air transport, most notably the decreasing costs involved in infrastructure use, this in turn can bring about further fare reductions. </a:t>
            </a:r>
          </a:p>
          <a:p>
            <a:pPr algn="l"/>
            <a:r>
              <a:rPr lang="en-JM" sz="2800" dirty="0"/>
              <a:t>In addition, international trade increases global income that results in more international tourist travel and shipment of higher value goods, such as exotics, in which air transport often has a comparative advantage. </a:t>
            </a:r>
          </a:p>
          <a:p>
            <a:pPr algn="l"/>
            <a:r>
              <a:rPr lang="en-JM" sz="2800" dirty="0"/>
              <a:t>Finally, globalization entails greater factor mobility, with an increase in both temporary and permanent migration. Over longer distances, international air transport is normally the cheapest mode for this.</a:t>
            </a:r>
            <a:endParaRPr lang="en-JM" sz="2500" dirty="0"/>
          </a:p>
        </p:txBody>
      </p:sp>
    </p:spTree>
    <p:extLst>
      <p:ext uri="{BB962C8B-B14F-4D97-AF65-F5344CB8AC3E}">
        <p14:creationId xmlns:p14="http://schemas.microsoft.com/office/powerpoint/2010/main" val="399968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800" dirty="0"/>
              <a:t>Globalization involved increased economic activity, and this in turn leads to the need for more domestic transport as part of the enlarge value chain. In countries with a small land mass much of this additional transport is provided by surface modes that enjoy a comparative advantage over shorter distances, although adverse terrain may give a comparative advantage to air transport in some contexts. </a:t>
            </a:r>
          </a:p>
          <a:p>
            <a:pPr algn="l"/>
            <a:r>
              <a:rPr lang="en-JM" sz="2800" dirty="0"/>
              <a:t>In larger countries, however, personnel and freight movements where speed is important will require more air transport as the globalization process takes place. This is a purely domestic implication of increased globalization, and may be quite remote from the international air transport market</a:t>
            </a:r>
            <a:endParaRPr lang="en-JM" sz="2500" dirty="0"/>
          </a:p>
        </p:txBody>
      </p:sp>
    </p:spTree>
    <p:extLst>
      <p:ext uri="{BB962C8B-B14F-4D97-AF65-F5344CB8AC3E}">
        <p14:creationId xmlns:p14="http://schemas.microsoft.com/office/powerpoint/2010/main" val="325816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Learning outcome 4</a:t>
            </a:r>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Identify the scale and scope of the industry including future trends and challenges</a:t>
            </a:r>
            <a:endParaRPr lang="en-US" dirty="0"/>
          </a:p>
        </p:txBody>
      </p: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85000" lnSpcReduction="20000"/>
          </a:bodyPr>
          <a:lstStyle/>
          <a:p>
            <a:pPr algn="l"/>
            <a:r>
              <a:rPr lang="en-JM" sz="2800" dirty="0"/>
              <a:t>Major international partners operate frequent flier programs that reward regular customers with free flights and bonuses, such as up-grades to higher classes of service and access to airport lounges. The „miles‟ earned on carriers within airline alliances are normally interchangeable, albeit not perfectly, providing passengers with an extensive range of services for redemption. </a:t>
            </a:r>
          </a:p>
          <a:p>
            <a:pPr algn="l"/>
            <a:r>
              <a:rPr lang="en-JM" sz="2800" dirty="0"/>
              <a:t>More recently, it has been possible in many programs to obtain miles with non-airline purchases such as credit card use, car rentals, and dinning. The airlines effectively sell their miles to other industries that then give them as rewards to their own customers – the value of this business to the airlines in 2005 was about $3 billion. </a:t>
            </a:r>
          </a:p>
          <a:p>
            <a:pPr algn="l"/>
            <a:r>
              <a:rPr lang="en-JM" sz="2800" dirty="0"/>
              <a:t>The long-term problem is that there is an inherent tendency for the „currency‟ to be debased, with ever increasing numbers of miles being required to buy flights and the number of flights for sale shrinking. The impact has been that loyalty-incentives have been weakened, reducing the incentive to make multiple trips by one carrier.</a:t>
            </a:r>
            <a:endParaRPr lang="en-JM" sz="2500" dirty="0"/>
          </a:p>
        </p:txBody>
      </p:sp>
    </p:spTree>
    <p:extLst>
      <p:ext uri="{BB962C8B-B14F-4D97-AF65-F5344CB8AC3E}">
        <p14:creationId xmlns:p14="http://schemas.microsoft.com/office/powerpoint/2010/main" val="76206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a:bodyPr>
          <a:lstStyle/>
          <a:p>
            <a:pPr algn="l"/>
            <a:r>
              <a:rPr lang="en-JM" sz="2500" dirty="0"/>
              <a:t>To gain an advantage over competitors, many airlines have sought to reduce costs. If other carriers cannot match the lower costs, then either fares remain at the competitive level of the higher-cost airlines, allowing the low-cost carrier to earn a margin towards fixed costs, or the higher-cost airlines leave the market. This has been the strategy of low-cost international airlines like Ryanair in Europe. </a:t>
            </a:r>
          </a:p>
          <a:p>
            <a:pPr algn="l"/>
            <a:r>
              <a:rPr lang="en-JM" sz="2500" dirty="0"/>
              <a:t>The </a:t>
            </a:r>
            <a:r>
              <a:rPr lang="en-JM" sz="2500" dirty="0" err="1"/>
              <a:t>lowcost</a:t>
            </a:r>
            <a:r>
              <a:rPr lang="en-JM" sz="2500" dirty="0"/>
              <a:t> carrier business model, with numerous variant, </a:t>
            </a:r>
            <a:r>
              <a:rPr lang="en-JM" sz="2500" dirty="0" err="1"/>
              <a:t>centers</a:t>
            </a:r>
            <a:r>
              <a:rPr lang="en-JM" sz="2500" dirty="0"/>
              <a:t> on the ability of an airline to undercut its rivals, and thus obtain market power. This generally entails standardization in its operations (the use of a common family of aircraft and a homogeneous network of services), maximising the use of its </a:t>
            </a:r>
            <a:r>
              <a:rPr lang="en-JM" sz="2500" dirty="0" err="1"/>
              <a:t>labor</a:t>
            </a:r>
            <a:r>
              <a:rPr lang="en-JM" sz="2500" dirty="0"/>
              <a:t> force, serving less congested airports, providing a „no-frills‟ service on the plane and at the airport, limiting methods of booking to the Internet, charging for non-core services (such as refreshment) and offering only one class of service. Such measures can reduce costs by 30% or so compared to those of traditional airlines. </a:t>
            </a:r>
          </a:p>
        </p:txBody>
      </p:sp>
    </p:spTree>
    <p:extLst>
      <p:ext uri="{BB962C8B-B14F-4D97-AF65-F5344CB8AC3E}">
        <p14:creationId xmlns:p14="http://schemas.microsoft.com/office/powerpoint/2010/main" val="181433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Low-cost carriers have thus trimmed their costs considerably and the traditional carriers have been forced to follow (Morrison, 2001) often going through bankruptcy, by re-negotiating </a:t>
            </a:r>
            <a:r>
              <a:rPr lang="en-JM" sz="2800" dirty="0" err="1"/>
              <a:t>labor</a:t>
            </a:r>
            <a:r>
              <a:rPr lang="en-JM" sz="2800" dirty="0"/>
              <a:t> contracts, replacing older aircraft with fuel-efficient planes, increasing automation, and unbundling some services. There are technical limits, however, to which viable and safe services can be offered and, in many cases, airlines may well be approaching these. </a:t>
            </a:r>
            <a:endParaRPr lang="en-JM" sz="2500" dirty="0"/>
          </a:p>
        </p:txBody>
      </p:sp>
    </p:spTree>
    <p:extLst>
      <p:ext uri="{BB962C8B-B14F-4D97-AF65-F5344CB8AC3E}">
        <p14:creationId xmlns:p14="http://schemas.microsoft.com/office/powerpoint/2010/main" val="391229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800" dirty="0"/>
              <a:t>Subsidies have long been used to recover capital costs. One argument is that once an investment has been made, it becomes economically efficient to maximize its use subject to the willingness of users to pay their incremental costs. The current trend to unbundle attributes of an airline service – such as charging for food and second checked bags by some airlines – attempts to separate the activities in which the fixed costs are concentrated and to charge explicitly for the incremental costs. </a:t>
            </a:r>
          </a:p>
          <a:p>
            <a:pPr algn="l"/>
            <a:r>
              <a:rPr lang="en-JM" sz="2800" dirty="0"/>
              <a:t>The fixed costs in this sense can then be isolated, and the other attributes – the food and bag service – are sold in the market at competitive prices. Direct subsidies are then used to cover the fixed costs that cannot be recovered from customers.</a:t>
            </a:r>
            <a:endParaRPr lang="en-JM" sz="2500" dirty="0"/>
          </a:p>
        </p:txBody>
      </p:sp>
    </p:spTree>
    <p:extLst>
      <p:ext uri="{BB962C8B-B14F-4D97-AF65-F5344CB8AC3E}">
        <p14:creationId xmlns:p14="http://schemas.microsoft.com/office/powerpoint/2010/main" val="64418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In the airlines case, however, where the fixed cost is that of a commitment to a schedule, it is difficult to isolate the fixed cost in the traditional sense. Further, there is the generic problem that subsidies reduce the incentive toward efficient production. If the recipient knows that losses are going to be covered by external sources, there is less incentive to restrain costs – a moral hazard issue. </a:t>
            </a:r>
          </a:p>
          <a:p>
            <a:pPr algn="l"/>
            <a:r>
              <a:rPr lang="en-JM" sz="2800" dirty="0"/>
              <a:t>Further, there is less incentive to provide the goods and products that customers seek. These problems have led to considerable reductions in subsidies for international airlines services.</a:t>
            </a:r>
            <a:endParaRPr lang="en-JM" sz="2500" dirty="0"/>
          </a:p>
        </p:txBody>
      </p:sp>
    </p:spTree>
    <p:extLst>
      <p:ext uri="{BB962C8B-B14F-4D97-AF65-F5344CB8AC3E}">
        <p14:creationId xmlns:p14="http://schemas.microsoft.com/office/powerpoint/2010/main" val="258848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lnSpcReduction="20000"/>
          </a:bodyPr>
          <a:lstStyle/>
          <a:p>
            <a:pPr algn="l"/>
            <a:r>
              <a:rPr lang="en-JM" sz="2800" dirty="0"/>
              <a:t>The 21st century has seen the continued internationalization and globalization of the </a:t>
            </a:r>
            <a:r>
              <a:rPr lang="en-JM" sz="2800" dirty="0" err="1"/>
              <a:t>world‟s</a:t>
            </a:r>
            <a:r>
              <a:rPr lang="en-JM" sz="2800" dirty="0"/>
              <a:t> economy. There is also evidence of deeper globalization of cultures and politics. Air transport has played a part in fostering these developments, but airlines, and to a greater degree, air transport infrastructure has had to respond to changing demands for its services. </a:t>
            </a:r>
          </a:p>
          <a:p>
            <a:pPr algn="l"/>
            <a:r>
              <a:rPr lang="en-JM" sz="2800" dirty="0"/>
              <a:t>Air transport is a facilitator and, as such, the demands for its services are derived from the requirements for high-quality, speedy, and reliable international transport. </a:t>
            </a:r>
          </a:p>
          <a:p>
            <a:pPr algn="l"/>
            <a:r>
              <a:rPr lang="en-JM" sz="2800" dirty="0"/>
              <a:t>Globalization, almost by definition, means demands for greater mobility and access, but these demands are for different types of passengers and cargoes, to different places, and over different distances than was the previous norm.</a:t>
            </a:r>
            <a:endParaRPr lang="en-JM" sz="2500" dirty="0"/>
          </a:p>
        </p:txBody>
      </p:sp>
    </p:spTree>
    <p:extLst>
      <p:ext uri="{BB962C8B-B14F-4D97-AF65-F5344CB8AC3E}">
        <p14:creationId xmlns:p14="http://schemas.microsoft.com/office/powerpoint/2010/main" val="131338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lnSpcReduction="20000"/>
          </a:bodyPr>
          <a:lstStyle/>
          <a:p>
            <a:pPr algn="l"/>
            <a:r>
              <a:rPr lang="en-JM" sz="2800" dirty="0"/>
              <a:t>International air transport is less than a century old, but is now a major contributor to globalization and is continually reshaping itself to meet the demands of the economic and social integration that globalization engenders. Economically, in static terms, globalization occurs to facilitate the greater division of </a:t>
            </a:r>
            <a:r>
              <a:rPr lang="en-JM" sz="2800" dirty="0" err="1"/>
              <a:t>labor</a:t>
            </a:r>
            <a:r>
              <a:rPr lang="en-JM" sz="2800" dirty="0"/>
              <a:t> and allows countries to exploit their comparative advantage more completely. </a:t>
            </a:r>
          </a:p>
          <a:p>
            <a:pPr algn="l"/>
            <a:r>
              <a:rPr lang="en-JM" sz="2800" dirty="0"/>
              <a:t>Perhaps, however, more importantly, in the longer term, globalization stimulates technology and </a:t>
            </a:r>
            <a:r>
              <a:rPr lang="en-JM" sz="2800" dirty="0" err="1"/>
              <a:t>labor</a:t>
            </a:r>
            <a:r>
              <a:rPr lang="en-JM" sz="2800" dirty="0"/>
              <a:t> transfers and allows the dynamism that accompanies entrepreneurial activities to stimulate the development of new technologies and processes that enhance global welfare. </a:t>
            </a:r>
          </a:p>
          <a:p>
            <a:pPr algn="l"/>
            <a:r>
              <a:rPr lang="en-JM" sz="2800" dirty="0"/>
              <a:t>To allow the flows of ideas, goods, and persons that facilities both static and dynamic efficiency on a global scale, air transport has played a role in the past, and it seems inevitable that it this role will continue in the future.</a:t>
            </a:r>
            <a:endParaRPr lang="en-JM" sz="2500" dirty="0"/>
          </a:p>
        </p:txBody>
      </p:sp>
    </p:spTree>
    <p:extLst>
      <p:ext uri="{BB962C8B-B14F-4D97-AF65-F5344CB8AC3E}">
        <p14:creationId xmlns:p14="http://schemas.microsoft.com/office/powerpoint/2010/main" val="337412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text&#10;&#10;Description automatically generated">
            <a:extLst>
              <a:ext uri="{FF2B5EF4-FFF2-40B4-BE49-F238E27FC236}">
                <a16:creationId xmlns:a16="http://schemas.microsoft.com/office/drawing/2014/main" id="{3B5244D7-1C90-4C39-8336-19D39475B228}"/>
              </a:ext>
            </a:extLst>
          </p:cNvPr>
          <p:cNvPicPr>
            <a:picLocks noGrp="1" noChangeAspect="1"/>
          </p:cNvPicPr>
          <p:nvPr>
            <p:ph idx="1"/>
          </p:nvPr>
        </p:nvPicPr>
        <p:blipFill>
          <a:blip r:embed="rId2"/>
          <a:stretch>
            <a:fillRect/>
          </a:stretch>
        </p:blipFill>
        <p:spPr>
          <a:xfrm>
            <a:off x="368135" y="249382"/>
            <a:ext cx="11329060" cy="6580197"/>
          </a:xfrm>
        </p:spPr>
      </p:pic>
    </p:spTree>
    <p:extLst>
      <p:ext uri="{BB962C8B-B14F-4D97-AF65-F5344CB8AC3E}">
        <p14:creationId xmlns:p14="http://schemas.microsoft.com/office/powerpoint/2010/main" val="3162665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500" dirty="0">
                <a:effectLst/>
              </a:rPr>
              <a:t>The aviation industry is having a significant impact on the world’s carbon emissions and this trend is set to increase as more and more people travel by air.</a:t>
            </a:r>
          </a:p>
          <a:p>
            <a:pPr algn="l"/>
            <a:r>
              <a:rPr lang="en-JM" sz="2500" dirty="0">
                <a:effectLst/>
              </a:rPr>
              <a:t>Effective environmental management requires the collaboration of the many stakeholders in the air transport industry: aerospace manufacturers, airlines, air traffic management providers, airports and, of course, the travelling public. The environmental management systems used at airports are unique, involving sometimes hundreds of different companies, all of different sizes and all with different and sometimes conflicting interests. </a:t>
            </a:r>
          </a:p>
          <a:p>
            <a:pPr algn="l"/>
            <a:r>
              <a:rPr lang="en-JM" sz="2500" dirty="0">
                <a:effectLst/>
              </a:rPr>
              <a:t>The disturbance caused by aircraft noise is the single most significant environmental impact associated with airport operations and has given rise to significant capacity constraints and operating restrictions at airports worldwide.</a:t>
            </a:r>
            <a:endParaRPr lang="en-JM" sz="2500" dirty="0"/>
          </a:p>
        </p:txBody>
      </p:sp>
    </p:spTree>
    <p:extLst>
      <p:ext uri="{BB962C8B-B14F-4D97-AF65-F5344CB8AC3E}">
        <p14:creationId xmlns:p14="http://schemas.microsoft.com/office/powerpoint/2010/main" val="3880326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a:effectLst/>
              </a:rPr>
              <a:t>Environmental issues are being seriously addressed by industry, research institutes and European and International organisations.</a:t>
            </a:r>
          </a:p>
          <a:p>
            <a:pPr algn="l"/>
            <a:r>
              <a:rPr lang="en-JM" sz="2500" dirty="0">
                <a:effectLst/>
              </a:rPr>
              <a:t>There is now general consensus that economic instruments offer great potentials for governments to improve environmental performance in a cost-effective manner. This potential could be fully exploited with the integration of environmental, economic and also social concerns in policy making. This is particularly urgent with the reduction of greenhouse gas emissions where policies capable of meeting objectives (at the least cost) become increasingly urgent for most countries. The integration of socio-enviro-economic factors is also vital to ensure we fully understand the trade-offs relating to our decision making.</a:t>
            </a:r>
            <a:endParaRPr lang="en-JM" sz="2500" dirty="0"/>
          </a:p>
        </p:txBody>
      </p:sp>
    </p:spTree>
    <p:extLst>
      <p:ext uri="{BB962C8B-B14F-4D97-AF65-F5344CB8AC3E}">
        <p14:creationId xmlns:p14="http://schemas.microsoft.com/office/powerpoint/2010/main" val="159480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3" y="609600"/>
            <a:ext cx="9905998" cy="1173480"/>
          </a:xfrm>
        </p:spPr>
        <p:txBody>
          <a:bodyPr vert="horz" lIns="91440" tIns="45720" rIns="91440" bIns="45720" rtlCol="0">
            <a:normAutofit/>
          </a:bodyPr>
          <a:lstStyle/>
          <a:p>
            <a:pPr algn="ctr"/>
            <a:r>
              <a:rPr lang="en-US" dirty="0">
                <a:effectLst>
                  <a:glow rad="38100">
                    <a:schemeClr val="bg1">
                      <a:lumMod val="65000"/>
                      <a:lumOff val="35000"/>
                      <a:alpha val="50000"/>
                    </a:schemeClr>
                  </a:glow>
                  <a:outerShdw blurRad="28575" dist="31750" dir="13200000" algn="tl" rotWithShape="0">
                    <a:srgbClr val="000000">
                      <a:alpha val="25000"/>
                    </a:srgbClr>
                  </a:outerShdw>
                </a:effectLst>
              </a:rPr>
              <a:t>p7</a:t>
            </a:r>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3" y="2666999"/>
            <a:ext cx="9905998" cy="3124201"/>
          </a:xfrm>
        </p:spPr>
        <p:txBody>
          <a:bodyPr vert="horz" lIns="91440" tIns="45720" rIns="91440" bIns="45720" rtlCol="0">
            <a:normAutofit/>
          </a:bodyPr>
          <a:lstStyle/>
          <a:p>
            <a:pPr marL="0" indent="0">
              <a:buClr>
                <a:schemeClr val="tx1"/>
              </a:buClr>
              <a:buNone/>
            </a:pPr>
            <a:r>
              <a:rPr lang="en-JM" dirty="0"/>
              <a:t>Outline the main national and international political, economic and environmental challenges facing the industry</a:t>
            </a:r>
            <a:endParaRPr lang="en-US" dirty="0"/>
          </a:p>
        </p:txBody>
      </p: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500" dirty="0"/>
              <a:t>The environmental impact of air travel gets a lot of attention in the media as well as in the policy debates. Air travel contributes to climate change, and causes environmental and economic damage by its CO2, NOx, noise and other emissions. In economic terms, air travel causes external effects, which somehow need to be accounted for in the price of air travel. A number of countries (e.g. the U.K., France and the Netherlands) have therefore implemented a departure tax. </a:t>
            </a:r>
          </a:p>
          <a:p>
            <a:pPr algn="l"/>
            <a:r>
              <a:rPr lang="en-JM" sz="2500" dirty="0"/>
              <a:t>But whether such a tax covers the environmental cost of air travel, not included in the ticket price, is a difficult question. This leads to heated debates about, for instance, the ticket taxes. Opponents of such taxes argue that a ticket tax is harmful for the economy, while the effect on the CO2 emissions is questionable if passengers can easily switch to an airport in a nearby country which does not levy such a tax.</a:t>
            </a:r>
          </a:p>
        </p:txBody>
      </p:sp>
    </p:spTree>
    <p:extLst>
      <p:ext uri="{BB962C8B-B14F-4D97-AF65-F5344CB8AC3E}">
        <p14:creationId xmlns:p14="http://schemas.microsoft.com/office/powerpoint/2010/main" val="182524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Passenger numbers have steadily increased over the last decades. In the past 20 years, the growth rate in revenue passenger kilometres exceeded GDP growth. This pattern is expected to continue in the next 20 years. In Asia, growth in RPK is relatively high compared to Europe and the U.S. because of the more rapid economic development. Many researchers report a strong correlation between the growth rates of the gross domestic product and air traffic measured in revenue passenger kilometres (</a:t>
            </a:r>
            <a:r>
              <a:rPr lang="en-JM" sz="2800" dirty="0" err="1"/>
              <a:t>Doganis</a:t>
            </a:r>
            <a:r>
              <a:rPr lang="en-JM" sz="2800" dirty="0"/>
              <a:t>, 2001), so that the high expected economic growth translates to high expected growth in demand for aviation services.</a:t>
            </a:r>
            <a:endParaRPr lang="en-JM" sz="2500" dirty="0"/>
          </a:p>
        </p:txBody>
      </p:sp>
    </p:spTree>
    <p:extLst>
      <p:ext uri="{BB962C8B-B14F-4D97-AF65-F5344CB8AC3E}">
        <p14:creationId xmlns:p14="http://schemas.microsoft.com/office/powerpoint/2010/main" val="236941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E1C058AC-1B1F-4600-99BF-AD880B8EB748}"/>
              </a:ext>
            </a:extLst>
          </p:cNvPr>
          <p:cNvPicPr>
            <a:picLocks noGrp="1" noChangeAspect="1"/>
          </p:cNvPicPr>
          <p:nvPr>
            <p:ph idx="1"/>
          </p:nvPr>
        </p:nvPicPr>
        <p:blipFill>
          <a:blip r:embed="rId2"/>
          <a:stretch>
            <a:fillRect/>
          </a:stretch>
        </p:blipFill>
        <p:spPr>
          <a:xfrm>
            <a:off x="80930" y="1165137"/>
            <a:ext cx="11948774" cy="4558769"/>
          </a:xfrm>
        </p:spPr>
      </p:pic>
    </p:spTree>
    <p:extLst>
      <p:ext uri="{BB962C8B-B14F-4D97-AF65-F5344CB8AC3E}">
        <p14:creationId xmlns:p14="http://schemas.microsoft.com/office/powerpoint/2010/main" val="2718161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Total distance covered by civil aviation aircraft is predicted to increase by 149% from 2002 to 2030, while the number of available seat-kilometres is predicted to increase by 229% over the same period. These numbers imply that aircraft size is expected to increase. In the scenario which is best for the environment (case 5), CO2 emissions in 2030 are 22% less than in the scenario which does not have incentives for technological development (case 3). But even in this environmentally favourable scenario, CO2 emissions are almost twice as high in 2030 compared to 2002. </a:t>
            </a:r>
            <a:endParaRPr lang="en-JM" sz="2500" dirty="0"/>
          </a:p>
        </p:txBody>
      </p:sp>
    </p:spTree>
    <p:extLst>
      <p:ext uri="{BB962C8B-B14F-4D97-AF65-F5344CB8AC3E}">
        <p14:creationId xmlns:p14="http://schemas.microsoft.com/office/powerpoint/2010/main" val="5592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a:bodyPr>
          <a:lstStyle/>
          <a:p>
            <a:pPr algn="l"/>
            <a:r>
              <a:rPr lang="en-JM" sz="2500" dirty="0"/>
              <a:t>This confirms the claim by de </a:t>
            </a:r>
            <a:r>
              <a:rPr lang="en-JM" sz="2500" dirty="0" err="1"/>
              <a:t>Haan</a:t>
            </a:r>
            <a:r>
              <a:rPr lang="en-JM" sz="2500" dirty="0"/>
              <a:t> (2008) that technological developments are not enough to compensate for the increased demand. Because technological development is not enough to reduce the environmental impact of aviation, additional measures are necessary, such as environmental charges or emission trading. In any case, aviation will continue to cause environmental damage. Various studies tried to put a price on the environmental damage caused by aviation.</a:t>
            </a:r>
          </a:p>
          <a:p>
            <a:pPr algn="l"/>
            <a:r>
              <a:rPr lang="en-JM" sz="2500" dirty="0"/>
              <a:t>Long term predictions of traffic demand and emissions are uncertain because of unpredictable changes in demand patterns and technological innovations. For instance, some of the assumptions used for Intergovernmental Panel on Climate Change (IPCC)-scenarios (Leggett et al., 1992), are that </a:t>
            </a:r>
            <a:r>
              <a:rPr lang="en-JM" sz="2500" dirty="0" err="1"/>
              <a:t>i</a:t>
            </a:r>
            <a:r>
              <a:rPr lang="en-JM" sz="2500" dirty="0"/>
              <a:t>) fuel prices will not increase significantly relative to other costs; ii) infrastructure can accommodate all demand; and iii)_ there are no significant impacts from other modes, such as high speed rail.</a:t>
            </a:r>
          </a:p>
        </p:txBody>
      </p:sp>
    </p:spTree>
    <p:extLst>
      <p:ext uri="{BB962C8B-B14F-4D97-AF65-F5344CB8AC3E}">
        <p14:creationId xmlns:p14="http://schemas.microsoft.com/office/powerpoint/2010/main" val="275114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800" dirty="0"/>
              <a:t>Recent evidence shows that these assumptions are not met: fuel prices have risen, airports are becoming more and more congested, and high speed rail may become a substitute for aviation in short haul markets. The debate over the use of market exchange rates or purchasing power parities in the IPCC scenarios also illustrates the difficulties in forming scenarios. </a:t>
            </a:r>
          </a:p>
          <a:p>
            <a:pPr algn="l"/>
            <a:r>
              <a:rPr lang="en-JM" sz="2800" dirty="0"/>
              <a:t>However, to formulate long term policy goals, it is necessary to use all currently available information to predict future demand and emissions. Long term studies which are often cited are from ICAO‟s Forecasting and Economic support group (FESG), The UK Department of Trade and Industry and (DTI) and the Environmental </a:t>
            </a:r>
            <a:r>
              <a:rPr lang="en-JM" sz="2800" dirty="0" err="1"/>
              <a:t>Defense</a:t>
            </a:r>
            <a:r>
              <a:rPr lang="en-JM" sz="2800" dirty="0"/>
              <a:t> Fund</a:t>
            </a:r>
            <a:endParaRPr lang="en-JM" sz="2500" dirty="0"/>
          </a:p>
        </p:txBody>
      </p:sp>
    </p:spTree>
    <p:extLst>
      <p:ext uri="{BB962C8B-B14F-4D97-AF65-F5344CB8AC3E}">
        <p14:creationId xmlns:p14="http://schemas.microsoft.com/office/powerpoint/2010/main" val="2046352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Consumer welfare gains exceed (environmental) welfare losses. Because welfare increased, but at the expense of airline profits and the environment, (part of) the increase in welfare can be used to compensate airlines and the population for their losses. Compensation regulation in a liberated market can therefore become a useful policy instrument, particularly around airports in densely populated areas. </a:t>
            </a:r>
          </a:p>
          <a:p>
            <a:pPr algn="l"/>
            <a:r>
              <a:rPr lang="en-JM" sz="2800" dirty="0"/>
              <a:t>For instance, noise surcharges can be used to compensate home owners for noise damage. The simulation exercise uses empirical inputs from Schipper (2004). </a:t>
            </a:r>
            <a:endParaRPr lang="en-JM" sz="2500" dirty="0"/>
          </a:p>
        </p:txBody>
      </p:sp>
    </p:spTree>
    <p:extLst>
      <p:ext uri="{BB962C8B-B14F-4D97-AF65-F5344CB8AC3E}">
        <p14:creationId xmlns:p14="http://schemas.microsoft.com/office/powerpoint/2010/main" val="94533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400" dirty="0"/>
              <a:t>Schipper (2004) estimates the environmental costs in European airline markets in 1990. The following costs are included:</a:t>
            </a:r>
          </a:p>
          <a:p>
            <a:pPr marL="342900" indent="-342900" algn="l">
              <a:buFont typeface="Arial" panose="020B0604020202020204" pitchFamily="34" charset="0"/>
              <a:buChar char="•"/>
            </a:pPr>
            <a:r>
              <a:rPr lang="en-JM" sz="2800" dirty="0"/>
              <a:t>Noise (hedonic pricing and contingent valuation methods are used to determine noise annoyance). In hedonic pricing methods, the price of, for instance, a dwelling is related to all kinds of neighbourhood characteristics, including aviation noise. Using contingent valuation methods, people are asked what they are willing to pay to experience less aviation noise. Both methods are used to put a price on aviation noise</a:t>
            </a:r>
            <a:endParaRPr lang="en-JM" sz="2500" dirty="0"/>
          </a:p>
        </p:txBody>
      </p:sp>
    </p:spTree>
    <p:extLst>
      <p:ext uri="{BB962C8B-B14F-4D97-AF65-F5344CB8AC3E}">
        <p14:creationId xmlns:p14="http://schemas.microsoft.com/office/powerpoint/2010/main" val="776473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a:t>Schipper (2004) estimates the environmental costs in European airline markets in 1990. The following costs are included:</a:t>
            </a:r>
          </a:p>
          <a:p>
            <a:pPr marL="342900" indent="-342900" algn="l">
              <a:buFont typeface="Arial" panose="020B0604020202020204" pitchFamily="34" charset="0"/>
              <a:buChar char="•"/>
            </a:pPr>
            <a:r>
              <a:rPr lang="en-JM" sz="2500" dirty="0"/>
              <a:t>Emissions (Marginal Damage Functions for global warming and Value of Statistical Life [VOSL] for local emissions (mortality)). Several methods can be used to determine the cost of local air pollution, e.g. damage to human health, damage to buildings, reduced visibility, damage to forests, crops and fisheries etc. Schipper (2004) values air pollution emissions using the health damage pathway, which is identified as a dominant cost effect of air pollution. Using available information on how emissions may lead to increased fatalities and a statistical value of life, the cost of emissions is determined. </a:t>
            </a:r>
          </a:p>
          <a:p>
            <a:pPr marL="342900" indent="-342900" algn="l">
              <a:buFont typeface="Arial" panose="020B0604020202020204" pitchFamily="34" charset="0"/>
              <a:buChar char="•"/>
            </a:pPr>
            <a:r>
              <a:rPr lang="en-JM" sz="2500" dirty="0"/>
              <a:t>Accident risks (again VOSL)</a:t>
            </a:r>
          </a:p>
        </p:txBody>
      </p:sp>
    </p:spTree>
    <p:extLst>
      <p:ext uri="{BB962C8B-B14F-4D97-AF65-F5344CB8AC3E}">
        <p14:creationId xmlns:p14="http://schemas.microsoft.com/office/powerpoint/2010/main" val="1955699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800" dirty="0"/>
              <a:t>The concentration in aviation markets means that airline networks are centred on major hubs, which handle a relatively large share of all flights. Hub-and-spoke networks can lead to environmental benefits because of economies of scale in environmental terms. Passengers are concentrated on a few routes, so that larger aircraft may be used. </a:t>
            </a:r>
          </a:p>
          <a:p>
            <a:pPr algn="l"/>
            <a:r>
              <a:rPr lang="en-JM" sz="2800" dirty="0"/>
              <a:t>But transfer passengers fly longer distances, and take-off twice, so that they have a relatively large environmental impact. International (intercontinental) passengers can fly relatively cheap using indirect tickets, so that this may stimulate demand, while these passengers often have a short haul flight, with relatively high environmental costs, included in their long haul route.</a:t>
            </a:r>
            <a:endParaRPr lang="en-JM" sz="2500" dirty="0"/>
          </a:p>
        </p:txBody>
      </p:sp>
    </p:spTree>
    <p:extLst>
      <p:ext uri="{BB962C8B-B14F-4D97-AF65-F5344CB8AC3E}">
        <p14:creationId xmlns:p14="http://schemas.microsoft.com/office/powerpoint/2010/main" val="62638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4770782"/>
          </a:xfrm>
        </p:spPr>
        <p:txBody>
          <a:bodyPr>
            <a:normAutofit/>
          </a:bodyPr>
          <a:lstStyle/>
          <a:p>
            <a:pPr algn="l"/>
            <a:r>
              <a:rPr lang="en-JM" sz="2500" dirty="0"/>
              <a:t>Air transportation is a major industry in its own right and it also provides important inputs into wider economic, political, and social processes. The demand for its services, as with most transport, is a derived one that is driven by the needs and desires to attain some other, final objective. </a:t>
            </a:r>
          </a:p>
          <a:p>
            <a:pPr algn="l"/>
            <a:r>
              <a:rPr lang="en-JM" sz="2500" dirty="0"/>
              <a:t>Air transport can facilitate, for example, in the economic development of a region or of a particular industry such as tourism, but there has to be a latent demand for the goods and services offered by a region or by an industry. Lack of air transport, as with any other input into the economic system, can stymie efficient growth, but equally inappropriateness or excesses in supply are wasteful.</a:t>
            </a:r>
          </a:p>
        </p:txBody>
      </p:sp>
    </p:spTree>
    <p:extLst>
      <p:ext uri="{BB962C8B-B14F-4D97-AF65-F5344CB8AC3E}">
        <p14:creationId xmlns:p14="http://schemas.microsoft.com/office/powerpoint/2010/main" val="4258870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Moreover, the environmental damage of aviation at the ground level is concentrated on a few airports and the surrounding areas. </a:t>
            </a:r>
            <a:endParaRPr lang="en-JM" sz="2500" dirty="0"/>
          </a:p>
        </p:txBody>
      </p:sp>
    </p:spTree>
    <p:extLst>
      <p:ext uri="{BB962C8B-B14F-4D97-AF65-F5344CB8AC3E}">
        <p14:creationId xmlns:p14="http://schemas.microsoft.com/office/powerpoint/2010/main" val="3250618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err="1"/>
              <a:t>Peeters</a:t>
            </a:r>
            <a:r>
              <a:rPr lang="en-JM" sz="2500" dirty="0"/>
              <a:t> et al. (2001) find that point-to-point networks have the lowest environmental impact, even though larger aircraft may be used in hub-spoke networks. Furthermore, hubs have larger environmental impacts than non-hub airports, and the number of hubs (in Europe) and the geographical distribution have a strong influence on the environmental impact of the total network. It should be pointed out that hubs are important for international traffic. Passengers from different origins in Europe are collected at hubs, and then transported to their final international or intercontinental destination (and vice versa).</a:t>
            </a:r>
          </a:p>
          <a:p>
            <a:pPr algn="l"/>
            <a:r>
              <a:rPr lang="en-JM" sz="2500" dirty="0"/>
              <a:t>Collecting passenger from different origins on a single intercontinental flight may be beneficial for the environment compared to different intercontinental flights, but the short-haul flights are relatively damaging.</a:t>
            </a:r>
          </a:p>
        </p:txBody>
      </p:sp>
    </p:spTree>
    <p:extLst>
      <p:ext uri="{BB962C8B-B14F-4D97-AF65-F5344CB8AC3E}">
        <p14:creationId xmlns:p14="http://schemas.microsoft.com/office/powerpoint/2010/main" val="2315725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lnSpcReduction="20000"/>
          </a:bodyPr>
          <a:lstStyle/>
          <a:p>
            <a:pPr algn="l"/>
            <a:r>
              <a:rPr lang="en-JM" sz="2800" dirty="0"/>
              <a:t>Morell and Lu (2007) examine noise disturbance and engine emissions in two network structures: hub-spoke networks and hub-by-pass structures (i.e. networks in which passengers do not transfer at a hub). The noise social cost model is based on HP methods; total aggregate noise disturbance is allocated to individual flights based on real impact of noise nuisance (aircraft type etc). </a:t>
            </a:r>
          </a:p>
          <a:p>
            <a:pPr algn="l"/>
            <a:r>
              <a:rPr lang="en-JM" sz="2800" dirty="0"/>
              <a:t>The (input for the) engine emissions social cost model is based on literature review. Given the analyzed networks - using the airports London Heathrow, Glasgow, Frankfurt, Hamburg, Chicago </a:t>
            </a:r>
            <a:r>
              <a:rPr lang="en-JM" sz="2800" dirty="0" err="1"/>
              <a:t>O‟Hara</a:t>
            </a:r>
            <a:r>
              <a:rPr lang="en-JM" sz="2800" dirty="0"/>
              <a:t>, San Diego, Dallas and Tokyo- it is concluded that the hub-by-pass routes generate considerable savings in both noise and engine emissions costs. </a:t>
            </a:r>
          </a:p>
          <a:p>
            <a:pPr algn="l"/>
            <a:r>
              <a:rPr lang="en-JM" sz="2800" dirty="0"/>
              <a:t>This confirms the result of </a:t>
            </a:r>
            <a:r>
              <a:rPr lang="en-JM" sz="2800" dirty="0" err="1"/>
              <a:t>Peeters</a:t>
            </a:r>
            <a:r>
              <a:rPr lang="en-JM" sz="2800" dirty="0"/>
              <a:t> et al. (2001) that hub-and-spoke networks have a relatively high environmental impact, compared to point-to-point networks. </a:t>
            </a:r>
            <a:endParaRPr lang="en-JM" sz="2500" dirty="0"/>
          </a:p>
        </p:txBody>
      </p:sp>
    </p:spTree>
    <p:extLst>
      <p:ext uri="{BB962C8B-B14F-4D97-AF65-F5344CB8AC3E}">
        <p14:creationId xmlns:p14="http://schemas.microsoft.com/office/powerpoint/2010/main" val="3573052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a:t>This means that also in long haul, international markets, it may be better for the environment if direct flights are used, rather than the indirect flights used by many passengers. Indirect flights may be cheap, because airlines use them to exploit density economies, but are relatively speaking harmful for the environment.</a:t>
            </a:r>
          </a:p>
          <a:p>
            <a:pPr algn="l"/>
            <a:r>
              <a:rPr lang="en-JM" sz="2500" dirty="0"/>
              <a:t>Schipper et al. (1998) consider noise nuisance around airports. A comparison of hedonic pricing (HP) and contingent valuation methods (CVM) to determine the cost of aviation noise shows that CVM noise cost estimates are significantly higher than HP noise cost estimates. An explanation might be that HP methods report only „use values‟, while VCM methods also uncover other value categories. </a:t>
            </a:r>
          </a:p>
        </p:txBody>
      </p:sp>
    </p:spTree>
    <p:extLst>
      <p:ext uri="{BB962C8B-B14F-4D97-AF65-F5344CB8AC3E}">
        <p14:creationId xmlns:p14="http://schemas.microsoft.com/office/powerpoint/2010/main" val="3597080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800" dirty="0"/>
              <a:t>Moreover, HP methods do not use information on consumers not willing to consider properties because of noise nuisance. Nineteen HP studies (related to property values), resulting in 30 noise depreciation indices (NDI), are analyzed using meta-analytical techniques. The NDI gives the percentage change in property value due to a decibel change in noise exposure. Wealth and other neighbourhood characteristics, such as accessibility, have a positive impact on the NDI.</a:t>
            </a:r>
            <a:endParaRPr lang="en-JM" sz="2500" dirty="0"/>
          </a:p>
        </p:txBody>
      </p:sp>
    </p:spTree>
    <p:extLst>
      <p:ext uri="{BB962C8B-B14F-4D97-AF65-F5344CB8AC3E}">
        <p14:creationId xmlns:p14="http://schemas.microsoft.com/office/powerpoint/2010/main" val="3855172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800" dirty="0"/>
              <a:t>The deregulation of the aviation markets had profound effects on network developments. Major airlines use hub-and-spoke networks, which means that selected airports receive a relatively large share of all take-offs and landings in the network. As a result, noise pollution in the surrounding area is relatively high, and passengers travelling indirectly have to make a detour. </a:t>
            </a:r>
          </a:p>
          <a:p>
            <a:pPr algn="l"/>
            <a:r>
              <a:rPr lang="en-JM" sz="2800" dirty="0"/>
              <a:t>But hub-and-spoke networks might also have environmental benefits because of environmental economies of scale: larger aircraft, with lower emissions per seat, can be used because passenger flows are concentrated on a few links. The literature shows that negative environmental effects of hub-and-spoke networks exceed the positive effects.</a:t>
            </a:r>
            <a:endParaRPr lang="en-JM" sz="2500" dirty="0"/>
          </a:p>
        </p:txBody>
      </p:sp>
    </p:spTree>
    <p:extLst>
      <p:ext uri="{BB962C8B-B14F-4D97-AF65-F5344CB8AC3E}">
        <p14:creationId xmlns:p14="http://schemas.microsoft.com/office/powerpoint/2010/main" val="365549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Environmental policies</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92500" lnSpcReduction="20000"/>
          </a:bodyPr>
          <a:lstStyle/>
          <a:p>
            <a:pPr algn="l"/>
            <a:r>
              <a:rPr lang="en-JM" sz="2800" dirty="0"/>
              <a:t>Morell and Lu (2007) examine noise disturbance and engine emissions in two network structures: hub-spoke networks and hub-by-pass structures (i.e. networks in which passengers do not transfer at a hub). The noise social cost model is based on HP methods; total aggregate noise disturbance is allocated to individual flights based on real impact of noise nuisance (aircraft type etc). </a:t>
            </a:r>
          </a:p>
          <a:p>
            <a:pPr algn="l"/>
            <a:r>
              <a:rPr lang="en-JM" sz="2800" dirty="0"/>
              <a:t>The (input for the) engine emissions social cost model is based on literature review. Given the analyzed networks - using the airports London Heathrow, Glasgow, Frankfurt, Hamburg, Chicago </a:t>
            </a:r>
            <a:r>
              <a:rPr lang="en-JM" sz="2800" dirty="0" err="1"/>
              <a:t>O‟Hara</a:t>
            </a:r>
            <a:r>
              <a:rPr lang="en-JM" sz="2800" dirty="0"/>
              <a:t>, San Diego, Dallas and Tokyo- it is concluded that the hub-by-pass routes generate considerable savings in both noise and engine emissions costs. </a:t>
            </a:r>
          </a:p>
          <a:p>
            <a:pPr algn="l"/>
            <a:r>
              <a:rPr lang="en-JM" sz="2800" dirty="0"/>
              <a:t>This confirms the result of </a:t>
            </a:r>
            <a:r>
              <a:rPr lang="en-JM" sz="2800" dirty="0" err="1"/>
              <a:t>Peeters</a:t>
            </a:r>
            <a:r>
              <a:rPr lang="en-JM" sz="2800" dirty="0"/>
              <a:t> et al. (2001) that hub-and-spoke networks have a relatively high environmental impact, compared to point-to-point networks. </a:t>
            </a:r>
            <a:endParaRPr lang="en-JM" sz="2500" dirty="0"/>
          </a:p>
        </p:txBody>
      </p:sp>
    </p:spTree>
    <p:extLst>
      <p:ext uri="{BB962C8B-B14F-4D97-AF65-F5344CB8AC3E}">
        <p14:creationId xmlns:p14="http://schemas.microsoft.com/office/powerpoint/2010/main" val="21973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fontScale="85000" lnSpcReduction="10000"/>
          </a:bodyPr>
          <a:lstStyle/>
          <a:p>
            <a:pPr algn="l"/>
            <a:r>
              <a:rPr lang="en-JM" sz="2800" dirty="0"/>
              <a:t>Economies, and the interactions between them, are in a continual state of flux, and although economists‟ notions of equilibrium have some very useful intellectual content, and also validity in the very short-run, in reality the world is dynamic. </a:t>
            </a:r>
          </a:p>
          <a:p>
            <a:pPr algn="l"/>
            <a:r>
              <a:rPr lang="en-JM" sz="2800" dirty="0"/>
              <a:t>This dynamism, of which the particular thrust of globalization is the concern here, has implications for industries such as air transport that service it. But there are also feedback loops, because, developments in air transport can shape the form and the speed at which globalization and related processes take place. </a:t>
            </a:r>
          </a:p>
          <a:p>
            <a:pPr algn="l"/>
            <a:r>
              <a:rPr lang="en-JM" sz="2800" dirty="0"/>
              <a:t>In effect, while the demand for air transport is a derived, the institutional context in which air transport services are delivered have knock-on effects on the economic system. These feedback loops may entail direct economic, political, and social effects that, for example, accompany enhanced trade and personal mobility, but they may also be indirect, as for example through the impacts of air transport on the environment.</a:t>
            </a:r>
            <a:endParaRPr lang="en-JM" sz="2500" dirty="0"/>
          </a:p>
        </p:txBody>
      </p:sp>
    </p:spTree>
    <p:extLst>
      <p:ext uri="{BB962C8B-B14F-4D97-AF65-F5344CB8AC3E}">
        <p14:creationId xmlns:p14="http://schemas.microsoft.com/office/powerpoint/2010/main" val="283462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a:t>The analysis here is, by necessity, excessively simplistic given the multi-dimensional and dynamic nature of globalization, and focuses on one small sector, international commercial aviation, and on only one direction of causality, the implications of globalization for this sector. Some related considerations are embraced where particularly important.</a:t>
            </a:r>
          </a:p>
          <a:p>
            <a:pPr algn="l"/>
            <a:r>
              <a:rPr lang="en-JM" sz="2500" dirty="0"/>
              <a:t>For example, there is an increasing blurring of international and domestic air transport as airlines form alliances and invest in each other to form global networks; indeed, the domestic and international air transport market within the European Union (EU) is de facto one market. </a:t>
            </a:r>
          </a:p>
          <a:p>
            <a:pPr algn="l"/>
            <a:r>
              <a:rPr lang="en-JM" sz="2500" dirty="0"/>
              <a:t>Also, not all feedback loops are ignored, particularly when changes in air transport facilitate global trends that then, in turn, feed back on the air transport industries; migration of </a:t>
            </a:r>
            <a:r>
              <a:rPr lang="en-JM" sz="2500" dirty="0" err="1"/>
              <a:t>labor</a:t>
            </a:r>
            <a:r>
              <a:rPr lang="en-JM" sz="2500" dirty="0"/>
              <a:t> is one example of this.</a:t>
            </a:r>
          </a:p>
        </p:txBody>
      </p:sp>
    </p:spTree>
    <p:extLst>
      <p:ext uri="{BB962C8B-B14F-4D97-AF65-F5344CB8AC3E}">
        <p14:creationId xmlns:p14="http://schemas.microsoft.com/office/powerpoint/2010/main" val="38082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a:bodyPr>
          <a:lstStyle/>
          <a:p>
            <a:pPr algn="l"/>
            <a:r>
              <a:rPr lang="en-JM" sz="2500" dirty="0"/>
              <a:t>Globalization, in its most literal sense, is the process of making, transformation of things or phenomena into global ones. It can be described abstractly as a process by which the people of the world are unified into a single society and function together. This process is a combination of economic, technological, socio-cultural, and political forces. </a:t>
            </a:r>
          </a:p>
          <a:p>
            <a:pPr algn="l"/>
            <a:r>
              <a:rPr lang="en-JM" sz="2500" dirty="0"/>
              <a:t>The idea of globalization is, however, also often used to refer in the narrower sense of economic globalization involving integration of national economies into the 6 international economy through trade, foreign direct investment, capital flows, migration, and the spread of technology. </a:t>
            </a:r>
          </a:p>
          <a:p>
            <a:pPr algn="l"/>
            <a:r>
              <a:rPr lang="en-JM" sz="2500" dirty="0"/>
              <a:t>Here much, but not all, of the focus is on the narrower perspective, although clearly the increase in mobility and personal interchanges that air transport facilitates has broader socio-cultural and political implications</a:t>
            </a:r>
          </a:p>
        </p:txBody>
      </p:sp>
    </p:spTree>
    <p:extLst>
      <p:ext uri="{BB962C8B-B14F-4D97-AF65-F5344CB8AC3E}">
        <p14:creationId xmlns:p14="http://schemas.microsoft.com/office/powerpoint/2010/main" val="314213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5009322"/>
          </a:xfrm>
        </p:spPr>
        <p:txBody>
          <a:bodyPr>
            <a:normAutofit lnSpcReduction="10000"/>
          </a:bodyPr>
          <a:lstStyle/>
          <a:p>
            <a:pPr algn="l"/>
            <a:r>
              <a:rPr lang="en-JM" sz="2500" dirty="0"/>
              <a:t>Much of these processes have been technology-driven, although facilitated by broad political shifts, such as the demise of the Soviet system, the gradual emergence of international free trade bodies, such as the EU and World Trade Organization, and reductions in global political tensions. Many of these technical changes have been in transport. In particular, there have been massive developments in the technologies that we use to transport information. </a:t>
            </a:r>
          </a:p>
          <a:p>
            <a:pPr algn="l"/>
            <a:r>
              <a:rPr lang="en-JM" sz="2500" dirty="0"/>
              <a:t>While traditional transport analysts often see the “telecommunications revolution” as somehow different and outside their field of study, it is, in fact, the first major transport-change since the widespread adoption of mechanized transport in mid-19th century. Air transport, although still a child of the mechanized age, has been closely linked with globalization and the telecommunications revolution.</a:t>
            </a:r>
          </a:p>
        </p:txBody>
      </p:sp>
    </p:spTree>
    <p:extLst>
      <p:ext uri="{BB962C8B-B14F-4D97-AF65-F5344CB8AC3E}">
        <p14:creationId xmlns:p14="http://schemas.microsoft.com/office/powerpoint/2010/main" val="210961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D754-F37A-425E-BE6D-B8F6B87E2561}"/>
              </a:ext>
            </a:extLst>
          </p:cNvPr>
          <p:cNvSpPr>
            <a:spLocks noGrp="1"/>
          </p:cNvSpPr>
          <p:nvPr>
            <p:ph type="ctrTitle"/>
          </p:nvPr>
        </p:nvSpPr>
        <p:spPr>
          <a:xfrm>
            <a:off x="371061" y="238540"/>
            <a:ext cx="11449878" cy="1351722"/>
          </a:xfrm>
        </p:spPr>
        <p:txBody>
          <a:bodyPr>
            <a:normAutofit fontScale="90000"/>
          </a:bodyPr>
          <a:lstStyle/>
          <a:p>
            <a:r>
              <a:rPr lang="en-JM" dirty="0"/>
              <a:t>future trends and challenges: Globalisation and integration</a:t>
            </a:r>
          </a:p>
        </p:txBody>
      </p:sp>
      <p:sp>
        <p:nvSpPr>
          <p:cNvPr id="3" name="Subtitle 2">
            <a:extLst>
              <a:ext uri="{FF2B5EF4-FFF2-40B4-BE49-F238E27FC236}">
                <a16:creationId xmlns:a16="http://schemas.microsoft.com/office/drawing/2014/main" id="{942C402D-6FC3-441F-8F2E-6CBD9F324DF0}"/>
              </a:ext>
            </a:extLst>
          </p:cNvPr>
          <p:cNvSpPr>
            <a:spLocks noGrp="1"/>
          </p:cNvSpPr>
          <p:nvPr>
            <p:ph type="subTitle" idx="1"/>
          </p:nvPr>
        </p:nvSpPr>
        <p:spPr>
          <a:xfrm>
            <a:off x="371061" y="1848678"/>
            <a:ext cx="11449878" cy="4770782"/>
          </a:xfrm>
        </p:spPr>
        <p:txBody>
          <a:bodyPr>
            <a:normAutofit/>
          </a:bodyPr>
          <a:lstStyle/>
          <a:p>
            <a:pPr algn="l"/>
            <a:r>
              <a:rPr lang="en-JM" sz="2800" dirty="0"/>
              <a:t>It has been important in the opening up of </a:t>
            </a:r>
            <a:r>
              <a:rPr lang="en-JM" sz="2800" dirty="0" err="1"/>
              <a:t>labor</a:t>
            </a:r>
            <a:r>
              <a:rPr lang="en-JM" sz="2800" dirty="0"/>
              <a:t> markets, along the lines indicated by Frances </a:t>
            </a:r>
            <a:r>
              <a:rPr lang="en-JM" sz="2800" dirty="0" err="1"/>
              <a:t>Cairncross</a:t>
            </a:r>
            <a:r>
              <a:rPr lang="en-JM" sz="2800" dirty="0"/>
              <a:t>, and in its role of role as a facilitator for the development of industry allowing the production and maintenance of cheap telecommunications hardware. </a:t>
            </a:r>
          </a:p>
          <a:p>
            <a:pPr algn="l"/>
            <a:r>
              <a:rPr lang="en-JM" sz="2800" dirty="0"/>
              <a:t>It has also, in turn, benefited from the communications revolution in terms of air traffic control, navigation, and safety enhancement, but also in making possible the airline logistics of bringing the elements required in moving millions of people and tons of cargo across complex networks practical.</a:t>
            </a:r>
            <a:endParaRPr lang="en-JM" sz="2500" dirty="0"/>
          </a:p>
        </p:txBody>
      </p:sp>
    </p:spTree>
    <p:extLst>
      <p:ext uri="{BB962C8B-B14F-4D97-AF65-F5344CB8AC3E}">
        <p14:creationId xmlns:p14="http://schemas.microsoft.com/office/powerpoint/2010/main" val="1527057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227</TotalTime>
  <Words>5569</Words>
  <Application>Microsoft Office PowerPoint</Application>
  <PresentationFormat>Widescreen</PresentationFormat>
  <Paragraphs>133</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Century Gothic</vt:lpstr>
      <vt:lpstr>Mesh</vt:lpstr>
      <vt:lpstr>Unit 6 managing aviation services</vt:lpstr>
      <vt:lpstr>Learning outcome 4</vt:lpstr>
      <vt:lpstr>p7</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future trends and challenges: Globalisation and integration</vt:lpstr>
      <vt:lpstr>PowerPoint Presentation</vt:lpstr>
      <vt:lpstr>future trends and challenges: Environmental policies</vt:lpstr>
      <vt:lpstr>future trends and challenges: Environmental policies</vt:lpstr>
      <vt:lpstr>future trends and challenges: Environmental policies</vt:lpstr>
      <vt:lpstr>future trends and challenges: Environmental policies</vt:lpstr>
      <vt:lpstr>PowerPoint Presentation</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lpstr>future trends and challenges: Environmental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17</cp:revision>
  <dcterms:created xsi:type="dcterms:W3CDTF">2019-03-19T18:47:27Z</dcterms:created>
  <dcterms:modified xsi:type="dcterms:W3CDTF">2019-03-19T22:34:41Z</dcterms:modified>
</cp:coreProperties>
</file>