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60" r:id="rId3"/>
    <p:sldId id="261" r:id="rId4"/>
    <p:sldId id="262" r:id="rId5"/>
    <p:sldId id="25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48" d="100"/>
          <a:sy n="48" d="100"/>
        </p:scale>
        <p:origin x="48"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1/29/2019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F9E612-1A89-4EB1-8ADA-9DE7B908628B}"/>
              </a:ext>
            </a:extLst>
          </p:cNvPr>
          <p:cNvSpPr>
            <a:spLocks noGrp="1"/>
          </p:cNvSpPr>
          <p:nvPr>
            <p:ph type="ctrTitle"/>
          </p:nvPr>
        </p:nvSpPr>
        <p:spPr>
          <a:xfrm>
            <a:off x="1751012" y="865974"/>
            <a:ext cx="8676222" cy="3643822"/>
          </a:xfrm>
        </p:spPr>
        <p:txBody>
          <a:bodyPr anchor="ctr">
            <a:normAutofit/>
          </a:bodyPr>
          <a:lstStyle/>
          <a:p>
            <a:r>
              <a:rPr lang="en-US" sz="6600"/>
              <a:t>Unit 6</a:t>
            </a:r>
            <a:br>
              <a:rPr lang="en-US" sz="6600"/>
            </a:br>
            <a:r>
              <a:rPr lang="en-US" sz="6600"/>
              <a:t>managing aviation services</a:t>
            </a:r>
            <a:endParaRPr lang="en-JM" sz="6600"/>
          </a:p>
        </p:txBody>
      </p:sp>
    </p:spTree>
    <p:extLst>
      <p:ext uri="{BB962C8B-B14F-4D97-AF65-F5344CB8AC3E}">
        <p14:creationId xmlns:p14="http://schemas.microsoft.com/office/powerpoint/2010/main" val="123598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3C7483-A875-438A-AB23-D8DBC9FB3504}"/>
              </a:ext>
            </a:extLst>
          </p:cNvPr>
          <p:cNvSpPr>
            <a:spLocks noGrp="1"/>
          </p:cNvSpPr>
          <p:nvPr>
            <p:ph type="title"/>
          </p:nvPr>
        </p:nvSpPr>
        <p:spPr>
          <a:xfrm>
            <a:off x="1141413" y="609600"/>
            <a:ext cx="9905998" cy="1173480"/>
          </a:xfrm>
        </p:spPr>
        <p:txBody>
          <a:bodyPr vert="horz" lIns="91440" tIns="45720" rIns="91440" bIns="45720" rtlCol="0">
            <a:normAutofit/>
          </a:bodyPr>
          <a:lstStyle/>
          <a:p>
            <a:pPr algn="ctr"/>
            <a:r>
              <a:rPr lang="en-US">
                <a:effectLst>
                  <a:glow rad="38100">
                    <a:schemeClr val="bg1">
                      <a:lumMod val="65000"/>
                      <a:lumOff val="35000"/>
                      <a:alpha val="50000"/>
                    </a:schemeClr>
                  </a:glow>
                  <a:outerShdw blurRad="28575" dist="31750" dir="13200000" algn="tl" rotWithShape="0">
                    <a:srgbClr val="000000">
                      <a:alpha val="25000"/>
                    </a:srgbClr>
                  </a:outerShdw>
                </a:effectLst>
              </a:rPr>
              <a:t>Learning outcome 2</a:t>
            </a:r>
          </a:p>
        </p:txBody>
      </p:sp>
      <p:sp>
        <p:nvSpPr>
          <p:cNvPr id="3" name="Content Placeholder 2">
            <a:extLst>
              <a:ext uri="{FF2B5EF4-FFF2-40B4-BE49-F238E27FC236}">
                <a16:creationId xmlns:a16="http://schemas.microsoft.com/office/drawing/2014/main" id="{1E3B6B23-3564-4D48-9748-E67A6FEF364F}"/>
              </a:ext>
            </a:extLst>
          </p:cNvPr>
          <p:cNvSpPr>
            <a:spLocks noGrp="1"/>
          </p:cNvSpPr>
          <p:nvPr>
            <p:ph idx="1"/>
          </p:nvPr>
        </p:nvSpPr>
        <p:spPr>
          <a:xfrm>
            <a:off x="1141413" y="2666999"/>
            <a:ext cx="9905998" cy="3124201"/>
          </a:xfrm>
        </p:spPr>
        <p:txBody>
          <a:bodyPr vert="horz" lIns="91440" tIns="45720" rIns="91440" bIns="45720" rtlCol="0">
            <a:normAutofit/>
          </a:bodyPr>
          <a:lstStyle/>
          <a:p>
            <a:pPr marL="0" indent="0">
              <a:buClr>
                <a:schemeClr val="tx1"/>
              </a:buClr>
              <a:buNone/>
            </a:pPr>
            <a:r>
              <a:rPr lang="en-JM"/>
              <a:t>Explain the structure of the air transport industry and the role of the different organisations that make up the industry</a:t>
            </a:r>
            <a:endParaRPr lang="en-US"/>
          </a:p>
        </p:txBody>
      </p:sp>
    </p:spTree>
    <p:extLst>
      <p:ext uri="{BB962C8B-B14F-4D97-AF65-F5344CB8AC3E}">
        <p14:creationId xmlns:p14="http://schemas.microsoft.com/office/powerpoint/2010/main" val="740493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66AAB0-6463-4200-8FE9-A6B1D6669AE6}"/>
              </a:ext>
            </a:extLst>
          </p:cNvPr>
          <p:cNvSpPr>
            <a:spLocks noGrp="1"/>
          </p:cNvSpPr>
          <p:nvPr>
            <p:ph type="title"/>
          </p:nvPr>
        </p:nvSpPr>
        <p:spPr>
          <a:xfrm>
            <a:off x="1141413" y="609600"/>
            <a:ext cx="9905998" cy="1173480"/>
          </a:xfrm>
        </p:spPr>
        <p:txBody>
          <a:bodyPr vert="horz" lIns="91440" tIns="45720" rIns="91440" bIns="45720" rtlCol="0">
            <a:normAutofit/>
          </a:bodyPr>
          <a:lstStyle/>
          <a:p>
            <a:pPr algn="ctr"/>
            <a:r>
              <a:rPr lang="en-US" dirty="0">
                <a:effectLst>
                  <a:glow rad="38100">
                    <a:schemeClr val="bg1">
                      <a:lumMod val="65000"/>
                      <a:lumOff val="35000"/>
                      <a:alpha val="50000"/>
                    </a:schemeClr>
                  </a:glow>
                  <a:outerShdw blurRad="28575" dist="31750" dir="13200000" algn="tl" rotWithShape="0">
                    <a:srgbClr val="000000">
                      <a:alpha val="25000"/>
                    </a:srgbClr>
                  </a:outerShdw>
                </a:effectLst>
              </a:rPr>
              <a:t>p4</a:t>
            </a:r>
          </a:p>
        </p:txBody>
      </p:sp>
      <p:sp>
        <p:nvSpPr>
          <p:cNvPr id="3" name="Content Placeholder 2">
            <a:extLst>
              <a:ext uri="{FF2B5EF4-FFF2-40B4-BE49-F238E27FC236}">
                <a16:creationId xmlns:a16="http://schemas.microsoft.com/office/drawing/2014/main" id="{C9758460-18D3-4346-9D60-701E2D73D51C}"/>
              </a:ext>
            </a:extLst>
          </p:cNvPr>
          <p:cNvSpPr>
            <a:spLocks noGrp="1"/>
          </p:cNvSpPr>
          <p:nvPr>
            <p:ph idx="1"/>
          </p:nvPr>
        </p:nvSpPr>
        <p:spPr>
          <a:xfrm>
            <a:off x="1141413" y="2666999"/>
            <a:ext cx="9905998" cy="3124201"/>
          </a:xfrm>
        </p:spPr>
        <p:txBody>
          <a:bodyPr vert="horz" lIns="91440" tIns="45720" rIns="91440" bIns="45720" rtlCol="0">
            <a:normAutofit/>
          </a:bodyPr>
          <a:lstStyle/>
          <a:p>
            <a:pPr marL="0" indent="0">
              <a:buClr>
                <a:schemeClr val="tx1"/>
              </a:buClr>
              <a:buNone/>
            </a:pPr>
            <a:r>
              <a:rPr lang="en-JM" dirty="0"/>
              <a:t>Explain the role of different organisations involved in the air transport industry</a:t>
            </a:r>
            <a:endParaRPr lang="en-US" dirty="0"/>
          </a:p>
        </p:txBody>
      </p:sp>
    </p:spTree>
    <p:extLst>
      <p:ext uri="{BB962C8B-B14F-4D97-AF65-F5344CB8AC3E}">
        <p14:creationId xmlns:p14="http://schemas.microsoft.com/office/powerpoint/2010/main" val="33099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lstStyle/>
          <a:p>
            <a:r>
              <a:rPr lang="en-US"/>
              <a:t>Aviation organizations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4224130"/>
          </a:xfrm>
        </p:spPr>
        <p:txBody>
          <a:bodyPr>
            <a:normAutofit/>
          </a:bodyPr>
          <a:lstStyle/>
          <a:p>
            <a:pPr algn="l"/>
            <a:r>
              <a:rPr lang="en-JM" sz="2800" dirty="0"/>
              <a:t>The organizations directly involved in United States and international air carrier transportation and general aviation activity have an important influence on airport development as well as aircraft operations. These organizations and their functions can be classified into four groups, namely, federal agencies, state agencies, international government agencies, and industry or trade organizations.</a:t>
            </a:r>
            <a:endParaRPr lang="en-JM" sz="2500" dirty="0"/>
          </a:p>
        </p:txBody>
      </p:sp>
    </p:spTree>
    <p:extLst>
      <p:ext uri="{BB962C8B-B14F-4D97-AF65-F5344CB8AC3E}">
        <p14:creationId xmlns:p14="http://schemas.microsoft.com/office/powerpoint/2010/main" val="321699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D4C1-4A9C-41F6-ADEC-F47FA48573C0}"/>
              </a:ext>
            </a:extLst>
          </p:cNvPr>
          <p:cNvSpPr>
            <a:spLocks noGrp="1"/>
          </p:cNvSpPr>
          <p:nvPr>
            <p:ph type="ctrTitle"/>
          </p:nvPr>
        </p:nvSpPr>
        <p:spPr/>
        <p:txBody>
          <a:bodyPr/>
          <a:lstStyle/>
          <a:p>
            <a:endParaRPr lang="en-JM"/>
          </a:p>
        </p:txBody>
      </p:sp>
      <p:sp>
        <p:nvSpPr>
          <p:cNvPr id="3" name="Subtitle 2">
            <a:extLst>
              <a:ext uri="{FF2B5EF4-FFF2-40B4-BE49-F238E27FC236}">
                <a16:creationId xmlns:a16="http://schemas.microsoft.com/office/drawing/2014/main" id="{5C9135D5-AA4A-4BDA-BB40-22D7B17A1FA7}"/>
              </a:ext>
            </a:extLst>
          </p:cNvPr>
          <p:cNvSpPr>
            <a:spLocks noGrp="1"/>
          </p:cNvSpPr>
          <p:nvPr>
            <p:ph type="subTitle" idx="1"/>
          </p:nvPr>
        </p:nvSpPr>
        <p:spPr/>
        <p:txBody>
          <a:bodyPr/>
          <a:lstStyle/>
          <a:p>
            <a:endParaRPr lang="en-JM"/>
          </a:p>
        </p:txBody>
      </p:sp>
    </p:spTree>
    <p:extLst>
      <p:ext uri="{BB962C8B-B14F-4D97-AF65-F5344CB8AC3E}">
        <p14:creationId xmlns:p14="http://schemas.microsoft.com/office/powerpoint/2010/main" val="3976078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otalTime>58</TotalTime>
  <Words>99</Words>
  <Application>Microsoft Office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Century Gothic</vt:lpstr>
      <vt:lpstr>Mesh</vt:lpstr>
      <vt:lpstr>Unit 6 managing aviation services</vt:lpstr>
      <vt:lpstr>Learning outcome 2</vt:lpstr>
      <vt:lpstr>p4</vt:lpstr>
      <vt:lpstr>Aviation organizations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managing aviation services</dc:title>
  <dc:creator>Chris-ann Hunter</dc:creator>
  <cp:lastModifiedBy>Chris-ann Hunter</cp:lastModifiedBy>
  <cp:revision>3</cp:revision>
  <dcterms:created xsi:type="dcterms:W3CDTF">2019-01-29T21:31:28Z</dcterms:created>
  <dcterms:modified xsi:type="dcterms:W3CDTF">2019-01-29T22:30:20Z</dcterms:modified>
</cp:coreProperties>
</file>