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handoutMasterIdLst>
    <p:handoutMasterId r:id="rId41"/>
  </p:handoutMasterIdLst>
  <p:sldIdLst>
    <p:sldId id="261" r:id="rId2"/>
    <p:sldId id="257" r:id="rId3"/>
    <p:sldId id="262" r:id="rId4"/>
    <p:sldId id="267" r:id="rId5"/>
    <p:sldId id="524" r:id="rId6"/>
    <p:sldId id="525" r:id="rId7"/>
    <p:sldId id="526" r:id="rId8"/>
    <p:sldId id="520" r:id="rId9"/>
    <p:sldId id="527" r:id="rId10"/>
    <p:sldId id="528" r:id="rId11"/>
    <p:sldId id="529" r:id="rId12"/>
    <p:sldId id="530" r:id="rId13"/>
    <p:sldId id="531" r:id="rId14"/>
    <p:sldId id="521" r:id="rId15"/>
    <p:sldId id="532" r:id="rId16"/>
    <p:sldId id="533" r:id="rId17"/>
    <p:sldId id="534" r:id="rId18"/>
    <p:sldId id="535" r:id="rId19"/>
    <p:sldId id="553" r:id="rId20"/>
    <p:sldId id="538" r:id="rId21"/>
    <p:sldId id="522" r:id="rId22"/>
    <p:sldId id="539" r:id="rId23"/>
    <p:sldId id="540" r:id="rId24"/>
    <p:sldId id="541" r:id="rId25"/>
    <p:sldId id="542" r:id="rId26"/>
    <p:sldId id="544" r:id="rId27"/>
    <p:sldId id="545" r:id="rId28"/>
    <p:sldId id="523" r:id="rId29"/>
    <p:sldId id="546" r:id="rId30"/>
    <p:sldId id="547" r:id="rId31"/>
    <p:sldId id="554" r:id="rId32"/>
    <p:sldId id="548" r:id="rId33"/>
    <p:sldId id="549" r:id="rId34"/>
    <p:sldId id="550" r:id="rId35"/>
    <p:sldId id="551" r:id="rId36"/>
    <p:sldId id="552" r:id="rId37"/>
    <p:sldId id="477" r:id="rId38"/>
    <p:sldId id="537" r:id="rId3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06" autoAdjust="0"/>
  </p:normalViewPr>
  <p:slideViewPr>
    <p:cSldViewPr snapToGrid="0">
      <p:cViewPr varScale="1">
        <p:scale>
          <a:sx n="114" d="100"/>
          <a:sy n="114" d="100"/>
        </p:scale>
        <p:origin x="414" y="120"/>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9041DB8-B66F-4DC8-A96E-33677E0F90FF}" type="datetimeFigureOut">
              <a:rPr lang="en-US" smtClean="0"/>
              <a:t>3/15/2019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B49C4A-65AC-492D-9701-81B46C3AD0E4}" type="datetimeFigureOut">
              <a:rPr lang="en-US" smtClean="0"/>
              <a:t>3/15/2019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2869989-EB00-4EE7-BCB5-25BDC5BB29F8}" type="slidenum">
              <a:rPr lang="en-US" smtClean="0"/>
              <a:t>37</a:t>
            </a:fld>
            <a:endParaRPr lang="en-US"/>
          </a:p>
        </p:txBody>
      </p:sp>
    </p:spTree>
    <p:extLst>
      <p:ext uri="{BB962C8B-B14F-4D97-AF65-F5344CB8AC3E}">
        <p14:creationId xmlns:p14="http://schemas.microsoft.com/office/powerpoint/2010/main" val="4113425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2869989-EB00-4EE7-BCB5-25BDC5BB29F8}" type="slidenum">
              <a:rPr lang="en-US" smtClean="0"/>
              <a:t>38</a:t>
            </a:fld>
            <a:endParaRPr lang="en-US"/>
          </a:p>
        </p:txBody>
      </p:sp>
    </p:spTree>
    <p:extLst>
      <p:ext uri="{BB962C8B-B14F-4D97-AF65-F5344CB8AC3E}">
        <p14:creationId xmlns:p14="http://schemas.microsoft.com/office/powerpoint/2010/main" val="3213409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791B04F-A350-4477-B8BC-71C210B9F8DE}" type="datetime1">
              <a:rPr lang="en-US" smtClean="0"/>
              <a:t>3/15/2019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23E8561-4E3E-4467-AD8A-49CD5BDF3010}" type="datetime1">
              <a:rPr lang="en-US" smtClean="0"/>
              <a:t>3/15/2019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7370EDB-51C9-4AD2-93D9-77B009FE713E}" type="datetime1">
              <a:rPr lang="en-US" smtClean="0"/>
              <a:t>3/15/2019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89C221D1-4CAE-40E0-BDBA-9CB84B48E897}" type="datetime1">
              <a:rPr lang="en-US" smtClean="0"/>
              <a:t>3/15/2019</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802DB73B-BB37-4F0F-87D9-6869D68EDF25}" type="datetime1">
              <a:rPr lang="en-US" smtClean="0"/>
              <a:t>3/15/2019</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1E2D13C-DF5A-487C-B440-B0887F0FA2CB}" type="datetime1">
              <a:rPr lang="en-US" smtClean="0"/>
              <a:t>3/15/2019</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1FD4B5B6-4EC5-42E6-98AD-B40ABE7C9779}" type="datetime1">
              <a:rPr lang="en-US" smtClean="0"/>
              <a:t>3/15/2019</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76188FB1-2A71-4DF2-8B37-EE070DB31F44}" type="datetime1">
              <a:rPr lang="en-US" smtClean="0"/>
              <a:t>3/15/2019</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B3BEA6B-BA2C-4CCD-BD3F-599BCA5A990B}" type="datetime1">
              <a:rPr lang="en-US" smtClean="0"/>
              <a:t>3/15/2019</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UNIT 7: BUSINESS LAW</a:t>
            </a:r>
          </a:p>
        </p:txBody>
      </p:sp>
      <p:sp>
        <p:nvSpPr>
          <p:cNvPr id="3" name="Subtitle 2"/>
          <p:cNvSpPr>
            <a:spLocks noGrp="1"/>
          </p:cNvSpPr>
          <p:nvPr>
            <p:ph type="subTitle" idx="1"/>
          </p:nvPr>
        </p:nvSpPr>
        <p:spPr/>
        <p:txBody>
          <a:bodyPr>
            <a:normAutofit/>
          </a:bodyPr>
          <a:lstStyle/>
          <a:p>
            <a:r>
              <a:rPr lang="en-US" dirty="0"/>
              <a:t>UNIT CODE: H/617/0736</a:t>
            </a:r>
          </a:p>
          <a:p>
            <a:endParaRPr lang="en-US" dirty="0"/>
          </a:p>
        </p:txBody>
      </p:sp>
      <p:pic>
        <p:nvPicPr>
          <p:cNvPr id="4" name="Picture 3"/>
          <p:cNvPicPr>
            <a:picLocks noChangeAspect="1"/>
          </p:cNvPicPr>
          <p:nvPr/>
        </p:nvPicPr>
        <p:blipFill>
          <a:blip r:embed="rId2"/>
          <a:stretch>
            <a:fillRect/>
          </a:stretch>
        </p:blipFill>
        <p:spPr>
          <a:xfrm>
            <a:off x="4508285" y="1565962"/>
            <a:ext cx="2466975" cy="1847850"/>
          </a:xfrm>
          <a:prstGeom prst="rect">
            <a:avLst/>
          </a:prstGeom>
        </p:spPr>
      </p:pic>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APPOINTMENT OF DIRECTORS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a:t>Non-executive directors are appointed using a letter of appointment (LOA). This is a contract setting out the terms of the appointment.</a:t>
            </a:r>
          </a:p>
          <a:p>
            <a:r>
              <a:rPr lang="en-JM" sz="3200" dirty="0"/>
              <a:t>Executive directors are appointed using a type of contract of employment appointment (a Service Agreement), which covers their employment status, office as director and the relationship between these.</a:t>
            </a:r>
          </a:p>
        </p:txBody>
      </p:sp>
      <p:sp>
        <p:nvSpPr>
          <p:cNvPr id="7" name="Slide Number Placeholder 6"/>
          <p:cNvSpPr>
            <a:spLocks noGrp="1"/>
          </p:cNvSpPr>
          <p:nvPr>
            <p:ph type="sldNum" sz="quarter" idx="12"/>
          </p:nvPr>
        </p:nvSpPr>
        <p:spPr/>
        <p:txBody>
          <a:bodyPr/>
          <a:lstStyle/>
          <a:p>
            <a:fld id="{E31375A4-56A4-47D6-9801-1991572033F7}" type="slidenum">
              <a:rPr lang="en-US" smtClean="0"/>
              <a:t>10</a:t>
            </a:fld>
            <a:endParaRPr lang="en-US"/>
          </a:p>
        </p:txBody>
      </p:sp>
    </p:spTree>
    <p:extLst>
      <p:ext uri="{BB962C8B-B14F-4D97-AF65-F5344CB8AC3E}">
        <p14:creationId xmlns:p14="http://schemas.microsoft.com/office/powerpoint/2010/main" val="463370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APPOINTMENT OF DIRECTORS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In general, the Board can decide the terms of the appointment. However, the law or a company’s Articles will take priority over the LOA or Service Agreement if there is a contradiction.</a:t>
            </a:r>
          </a:p>
          <a:p>
            <a:r>
              <a:rPr lang="en-JM" sz="3200" dirty="0"/>
              <a:t>Appointment of a director must be notified to Companies Office. </a:t>
            </a:r>
          </a:p>
        </p:txBody>
      </p:sp>
      <p:sp>
        <p:nvSpPr>
          <p:cNvPr id="7" name="Slide Number Placeholder 6"/>
          <p:cNvSpPr>
            <a:spLocks noGrp="1"/>
          </p:cNvSpPr>
          <p:nvPr>
            <p:ph type="sldNum" sz="quarter" idx="12"/>
          </p:nvPr>
        </p:nvSpPr>
        <p:spPr/>
        <p:txBody>
          <a:bodyPr/>
          <a:lstStyle/>
          <a:p>
            <a:fld id="{E31375A4-56A4-47D6-9801-1991572033F7}" type="slidenum">
              <a:rPr lang="en-US" smtClean="0"/>
              <a:t>11</a:t>
            </a:fld>
            <a:endParaRPr lang="en-US"/>
          </a:p>
        </p:txBody>
      </p:sp>
    </p:spTree>
    <p:extLst>
      <p:ext uri="{BB962C8B-B14F-4D97-AF65-F5344CB8AC3E}">
        <p14:creationId xmlns:p14="http://schemas.microsoft.com/office/powerpoint/2010/main" val="7004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APPOINTMENT OF DIRECTORS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a:t>Board structure can differ slightly in international settings. In some countries in the E. U. and Asia, corporate governance is split into two tiers: an executive board and a supervisory board. The executive board consists of insiders elected by employees and shareholders and is headed by the CEO or Managing Director. </a:t>
            </a:r>
          </a:p>
        </p:txBody>
      </p:sp>
      <p:sp>
        <p:nvSpPr>
          <p:cNvPr id="7" name="Slide Number Placeholder 6"/>
          <p:cNvSpPr>
            <a:spLocks noGrp="1"/>
          </p:cNvSpPr>
          <p:nvPr>
            <p:ph type="sldNum" sz="quarter" idx="12"/>
          </p:nvPr>
        </p:nvSpPr>
        <p:spPr/>
        <p:txBody>
          <a:bodyPr/>
          <a:lstStyle/>
          <a:p>
            <a:fld id="{E31375A4-56A4-47D6-9801-1991572033F7}" type="slidenum">
              <a:rPr lang="en-US" smtClean="0"/>
              <a:t>12</a:t>
            </a:fld>
            <a:endParaRPr lang="en-US"/>
          </a:p>
        </p:txBody>
      </p:sp>
    </p:spTree>
    <p:extLst>
      <p:ext uri="{BB962C8B-B14F-4D97-AF65-F5344CB8AC3E}">
        <p14:creationId xmlns:p14="http://schemas.microsoft.com/office/powerpoint/2010/main" val="2785261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APPOINTMENT OF DIRECTORS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a:t>This board is in charge of the daily business operations of the company. The supervisory board is chaired by someone other than the presiding executive officer and concerns itself with issues closer.</a:t>
            </a:r>
          </a:p>
          <a:p>
            <a:endParaRPr lang="en-JM" sz="3200" dirty="0"/>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13</a:t>
            </a:fld>
            <a:endParaRPr lang="en-US"/>
          </a:p>
        </p:txBody>
      </p:sp>
    </p:spTree>
    <p:extLst>
      <p:ext uri="{BB962C8B-B14F-4D97-AF65-F5344CB8AC3E}">
        <p14:creationId xmlns:p14="http://schemas.microsoft.com/office/powerpoint/2010/main" val="199890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COMPANY  SECRETARY</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a:t>In many countries, including Jamaica, companies have traditionally been required by law to appoint a company secretary. Despite the title, the role is not a secretarial or clerical one in the usual sense. The company secretary in today's corporate environment is a senior officer with wide-ranging responsibilities who plays a critical role in the company's organisational structure.</a:t>
            </a:r>
          </a:p>
        </p:txBody>
      </p:sp>
      <p:sp>
        <p:nvSpPr>
          <p:cNvPr id="7" name="Slide Number Placeholder 6"/>
          <p:cNvSpPr>
            <a:spLocks noGrp="1"/>
          </p:cNvSpPr>
          <p:nvPr>
            <p:ph type="sldNum" sz="quarter" idx="12"/>
          </p:nvPr>
        </p:nvSpPr>
        <p:spPr/>
        <p:txBody>
          <a:bodyPr/>
          <a:lstStyle/>
          <a:p>
            <a:fld id="{E31375A4-56A4-47D6-9801-1991572033F7}" type="slidenum">
              <a:rPr lang="en-US" smtClean="0"/>
              <a:t>14</a:t>
            </a:fld>
            <a:endParaRPr lang="en-US"/>
          </a:p>
        </p:txBody>
      </p:sp>
    </p:spTree>
    <p:extLst>
      <p:ext uri="{BB962C8B-B14F-4D97-AF65-F5344CB8AC3E}">
        <p14:creationId xmlns:p14="http://schemas.microsoft.com/office/powerpoint/2010/main" val="922493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COMPANY  SECRETARY</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a:t>A key responsibility of the company secretary is monitoring and ensuring the company's compliance with relevant legal and regulatory requirements. The individual would also need to provide advice and support to the directors of the company in order to assist them in discharging their fiduciary duties and to assist in the efficient functioning of the company. </a:t>
            </a:r>
          </a:p>
        </p:txBody>
      </p:sp>
      <p:sp>
        <p:nvSpPr>
          <p:cNvPr id="7" name="Slide Number Placeholder 6"/>
          <p:cNvSpPr>
            <a:spLocks noGrp="1"/>
          </p:cNvSpPr>
          <p:nvPr>
            <p:ph type="sldNum" sz="quarter" idx="12"/>
          </p:nvPr>
        </p:nvSpPr>
        <p:spPr/>
        <p:txBody>
          <a:bodyPr/>
          <a:lstStyle/>
          <a:p>
            <a:fld id="{E31375A4-56A4-47D6-9801-1991572033F7}" type="slidenum">
              <a:rPr lang="en-US" smtClean="0"/>
              <a:t>15</a:t>
            </a:fld>
            <a:endParaRPr lang="en-US"/>
          </a:p>
        </p:txBody>
      </p:sp>
    </p:spTree>
    <p:extLst>
      <p:ext uri="{BB962C8B-B14F-4D97-AF65-F5344CB8AC3E}">
        <p14:creationId xmlns:p14="http://schemas.microsoft.com/office/powerpoint/2010/main" val="390200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COMPANY  SECRETARY</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a:t>In carrying out these responsibilities, the company secretary would need to ensure that he or she remains up-to-date on relevant legal and regulatory changes that may affect the company. In addition to the above, the company secretary has other extensive duties and responsibilities including:</a:t>
            </a:r>
          </a:p>
        </p:txBody>
      </p:sp>
      <p:sp>
        <p:nvSpPr>
          <p:cNvPr id="7" name="Slide Number Placeholder 6"/>
          <p:cNvSpPr>
            <a:spLocks noGrp="1"/>
          </p:cNvSpPr>
          <p:nvPr>
            <p:ph type="sldNum" sz="quarter" idx="12"/>
          </p:nvPr>
        </p:nvSpPr>
        <p:spPr/>
        <p:txBody>
          <a:bodyPr/>
          <a:lstStyle/>
          <a:p>
            <a:fld id="{E31375A4-56A4-47D6-9801-1991572033F7}" type="slidenum">
              <a:rPr lang="en-US" smtClean="0"/>
              <a:t>16</a:t>
            </a:fld>
            <a:endParaRPr lang="en-US"/>
          </a:p>
        </p:txBody>
      </p:sp>
    </p:spTree>
    <p:extLst>
      <p:ext uri="{BB962C8B-B14F-4D97-AF65-F5344CB8AC3E}">
        <p14:creationId xmlns:p14="http://schemas.microsoft.com/office/powerpoint/2010/main" val="1610390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COMPANY  SECRETARY</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a:t>Ensuring compliance with the Companies Act 2004, which imposes numerous obligations on companies regarding the conduct of their affairs with sanctions for breaches;</a:t>
            </a:r>
          </a:p>
          <a:p>
            <a:r>
              <a:rPr lang="en-JM" sz="3200" dirty="0"/>
              <a:t>Organising board and board committee meetings including the formulation of meeting agendas and distributing board papers and other documents required for the meeting in a timely manner;</a:t>
            </a:r>
          </a:p>
        </p:txBody>
      </p:sp>
      <p:sp>
        <p:nvSpPr>
          <p:cNvPr id="7" name="Slide Number Placeholder 6"/>
          <p:cNvSpPr>
            <a:spLocks noGrp="1"/>
          </p:cNvSpPr>
          <p:nvPr>
            <p:ph type="sldNum" sz="quarter" idx="12"/>
          </p:nvPr>
        </p:nvSpPr>
        <p:spPr/>
        <p:txBody>
          <a:bodyPr/>
          <a:lstStyle/>
          <a:p>
            <a:fld id="{E31375A4-56A4-47D6-9801-1991572033F7}" type="slidenum">
              <a:rPr lang="en-US" smtClean="0"/>
              <a:t>17</a:t>
            </a:fld>
            <a:endParaRPr lang="en-US"/>
          </a:p>
        </p:txBody>
      </p:sp>
    </p:spTree>
    <p:extLst>
      <p:ext uri="{BB962C8B-B14F-4D97-AF65-F5344CB8AC3E}">
        <p14:creationId xmlns:p14="http://schemas.microsoft.com/office/powerpoint/2010/main" val="3255622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COMPANY  SECRETARY</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In more recent times the provision of advice on corporate governance issues has become an important responsibility for company secretaries as sound corporate governance is increasingly being seen as critical to board and company performance. </a:t>
            </a:r>
          </a:p>
        </p:txBody>
      </p:sp>
      <p:sp>
        <p:nvSpPr>
          <p:cNvPr id="7" name="Slide Number Placeholder 6"/>
          <p:cNvSpPr>
            <a:spLocks noGrp="1"/>
          </p:cNvSpPr>
          <p:nvPr>
            <p:ph type="sldNum" sz="quarter" idx="12"/>
          </p:nvPr>
        </p:nvSpPr>
        <p:spPr/>
        <p:txBody>
          <a:bodyPr/>
          <a:lstStyle/>
          <a:p>
            <a:fld id="{E31375A4-56A4-47D6-9801-1991572033F7}" type="slidenum">
              <a:rPr lang="en-US" smtClean="0"/>
              <a:t>18</a:t>
            </a:fld>
            <a:endParaRPr lang="en-US"/>
          </a:p>
        </p:txBody>
      </p:sp>
    </p:spTree>
    <p:extLst>
      <p:ext uri="{BB962C8B-B14F-4D97-AF65-F5344CB8AC3E}">
        <p14:creationId xmlns:p14="http://schemas.microsoft.com/office/powerpoint/2010/main" val="1579494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COMPANY  SECRETARY</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1569660"/>
          </a:xfrm>
          <a:prstGeom prst="rect">
            <a:avLst/>
          </a:prstGeom>
        </p:spPr>
        <p:txBody>
          <a:bodyPr wrap="square">
            <a:spAutoFit/>
          </a:bodyPr>
          <a:lstStyle/>
          <a:p>
            <a:r>
              <a:rPr lang="en-JM" sz="3200" dirty="0"/>
              <a:t>As a result, today's company secretary would need to continually review developments in corporate governance best practices.</a:t>
            </a:r>
          </a:p>
        </p:txBody>
      </p:sp>
      <p:sp>
        <p:nvSpPr>
          <p:cNvPr id="7" name="Slide Number Placeholder 6"/>
          <p:cNvSpPr>
            <a:spLocks noGrp="1"/>
          </p:cNvSpPr>
          <p:nvPr>
            <p:ph type="sldNum" sz="quarter" idx="12"/>
          </p:nvPr>
        </p:nvSpPr>
        <p:spPr/>
        <p:txBody>
          <a:bodyPr/>
          <a:lstStyle/>
          <a:p>
            <a:fld id="{E31375A4-56A4-47D6-9801-1991572033F7}" type="slidenum">
              <a:rPr lang="en-US" smtClean="0"/>
              <a:t>19</a:t>
            </a:fld>
            <a:endParaRPr lang="en-US"/>
          </a:p>
        </p:txBody>
      </p:sp>
    </p:spTree>
    <p:extLst>
      <p:ext uri="{BB962C8B-B14F-4D97-AF65-F5344CB8AC3E}">
        <p14:creationId xmlns:p14="http://schemas.microsoft.com/office/powerpoint/2010/main" val="388106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UNIT 7: BUSINESS LAW</a:t>
            </a:r>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a:p>
            <a:pPr algn="ctr"/>
            <a:r>
              <a:rPr lang="en-US" dirty="0"/>
              <a:t>LO 3: EXAMINE THE FORMATION OF DIFFERENT TYPES OF BUSINESS ORGANISATION</a:t>
            </a:r>
          </a:p>
          <a:p>
            <a:endParaRPr lang="en-US" dirty="0"/>
          </a:p>
          <a:p>
            <a:endParaRPr lang="en-US" dirty="0"/>
          </a:p>
          <a:p>
            <a:endParaRPr lang="en-US" dirty="0"/>
          </a:p>
          <a:p>
            <a:endParaRPr lang="en-US" dirty="0"/>
          </a:p>
          <a:p>
            <a:endParaRPr lang="en-US" dirty="0"/>
          </a:p>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COMPANY  SECRETARY</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062103"/>
          </a:xfrm>
          <a:prstGeom prst="rect">
            <a:avLst/>
          </a:prstGeom>
        </p:spPr>
        <p:txBody>
          <a:bodyPr wrap="square">
            <a:spAutoFit/>
          </a:bodyPr>
          <a:lstStyle/>
          <a:p>
            <a:r>
              <a:rPr lang="en-JM" sz="3200" dirty="0"/>
              <a:t>As a result, today's company secretary would need to continually review developments in corporate governance best practices.</a:t>
            </a:r>
          </a:p>
          <a:p>
            <a:endParaRPr lang="en-JM" sz="3200" b="1" dirty="0"/>
          </a:p>
        </p:txBody>
      </p:sp>
      <p:sp>
        <p:nvSpPr>
          <p:cNvPr id="7" name="Slide Number Placeholder 6"/>
          <p:cNvSpPr>
            <a:spLocks noGrp="1"/>
          </p:cNvSpPr>
          <p:nvPr>
            <p:ph type="sldNum" sz="quarter" idx="12"/>
          </p:nvPr>
        </p:nvSpPr>
        <p:spPr/>
        <p:txBody>
          <a:bodyPr/>
          <a:lstStyle/>
          <a:p>
            <a:fld id="{E31375A4-56A4-47D6-9801-1991572033F7}" type="slidenum">
              <a:rPr lang="en-US" smtClean="0"/>
              <a:t>20</a:t>
            </a:fld>
            <a:endParaRPr lang="en-US"/>
          </a:p>
        </p:txBody>
      </p:sp>
    </p:spTree>
    <p:extLst>
      <p:ext uri="{BB962C8B-B14F-4D97-AF65-F5344CB8AC3E}">
        <p14:creationId xmlns:p14="http://schemas.microsoft.com/office/powerpoint/2010/main" val="2478355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AUDITOR</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524315"/>
          </a:xfrm>
          <a:prstGeom prst="rect">
            <a:avLst/>
          </a:prstGeom>
        </p:spPr>
        <p:txBody>
          <a:bodyPr wrap="square">
            <a:spAutoFit/>
          </a:bodyPr>
          <a:lstStyle/>
          <a:p>
            <a:r>
              <a:rPr lang="en-JM" sz="3200" dirty="0"/>
              <a:t>An auditor, is given certain powers in order to perform his duties, without which it may not be possible for him to perform his duties honestly and thereby, he might be held liable for any loss which the company might suffer. In the case of the</a:t>
            </a:r>
          </a:p>
          <a:p>
            <a:r>
              <a:rPr lang="en-JM" sz="3200" dirty="0"/>
              <a:t>auditor of a sole proprietorship business or a partnership firm, the power and duties depend upon the agreement which is entered in between him and the organization. </a:t>
            </a:r>
          </a:p>
        </p:txBody>
      </p:sp>
      <p:sp>
        <p:nvSpPr>
          <p:cNvPr id="7" name="Slide Number Placeholder 6"/>
          <p:cNvSpPr>
            <a:spLocks noGrp="1"/>
          </p:cNvSpPr>
          <p:nvPr>
            <p:ph type="sldNum" sz="quarter" idx="12"/>
          </p:nvPr>
        </p:nvSpPr>
        <p:spPr/>
        <p:txBody>
          <a:bodyPr/>
          <a:lstStyle/>
          <a:p>
            <a:fld id="{E31375A4-56A4-47D6-9801-1991572033F7}" type="slidenum">
              <a:rPr lang="en-US" smtClean="0"/>
              <a:t>21</a:t>
            </a:fld>
            <a:endParaRPr lang="en-US"/>
          </a:p>
        </p:txBody>
      </p:sp>
    </p:spTree>
    <p:extLst>
      <p:ext uri="{BB962C8B-B14F-4D97-AF65-F5344CB8AC3E}">
        <p14:creationId xmlns:p14="http://schemas.microsoft.com/office/powerpoint/2010/main" val="1335299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AUDITOR</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a:t>But in the case of the auditors of  large  Companies, the Companies Act has laid down</a:t>
            </a:r>
          </a:p>
          <a:p>
            <a:r>
              <a:rPr lang="en-JM" sz="3200" dirty="0"/>
              <a:t>the powers and duties of an auditor. Although there is no direct mention of specific powers of a company auditor in the Companies Act, the auditor enjoys certain powers in the course of performance of his duties. </a:t>
            </a:r>
          </a:p>
        </p:txBody>
      </p:sp>
      <p:sp>
        <p:nvSpPr>
          <p:cNvPr id="7" name="Slide Number Placeholder 6"/>
          <p:cNvSpPr>
            <a:spLocks noGrp="1"/>
          </p:cNvSpPr>
          <p:nvPr>
            <p:ph type="sldNum" sz="quarter" idx="12"/>
          </p:nvPr>
        </p:nvSpPr>
        <p:spPr/>
        <p:txBody>
          <a:bodyPr/>
          <a:lstStyle/>
          <a:p>
            <a:fld id="{E31375A4-56A4-47D6-9801-1991572033F7}" type="slidenum">
              <a:rPr lang="en-US" smtClean="0"/>
              <a:t>22</a:t>
            </a:fld>
            <a:endParaRPr lang="en-US"/>
          </a:p>
        </p:txBody>
      </p:sp>
    </p:spTree>
    <p:extLst>
      <p:ext uri="{BB962C8B-B14F-4D97-AF65-F5344CB8AC3E}">
        <p14:creationId xmlns:p14="http://schemas.microsoft.com/office/powerpoint/2010/main" val="2812850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AUDITOR</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For example, the auditor has a right to receive notices and attend general meeting this is an instance of right. Again, the auditor has a right to obtain information and explanation from the officers of the company in the course of his audit work this right is the nature of powers.</a:t>
            </a:r>
          </a:p>
        </p:txBody>
      </p:sp>
      <p:sp>
        <p:nvSpPr>
          <p:cNvPr id="7" name="Slide Number Placeholder 6"/>
          <p:cNvSpPr>
            <a:spLocks noGrp="1"/>
          </p:cNvSpPr>
          <p:nvPr>
            <p:ph type="sldNum" sz="quarter" idx="12"/>
          </p:nvPr>
        </p:nvSpPr>
        <p:spPr/>
        <p:txBody>
          <a:bodyPr/>
          <a:lstStyle/>
          <a:p>
            <a:fld id="{E31375A4-56A4-47D6-9801-1991572033F7}" type="slidenum">
              <a:rPr lang="en-US" smtClean="0"/>
              <a:t>23</a:t>
            </a:fld>
            <a:endParaRPr lang="en-US"/>
          </a:p>
        </p:txBody>
      </p:sp>
    </p:spTree>
    <p:extLst>
      <p:ext uri="{BB962C8B-B14F-4D97-AF65-F5344CB8AC3E}">
        <p14:creationId xmlns:p14="http://schemas.microsoft.com/office/powerpoint/2010/main" val="3250131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AUDITOR</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An auditor is an independent professional</a:t>
            </a:r>
          </a:p>
          <a:p>
            <a:r>
              <a:rPr lang="en-JM" sz="3200" dirty="0"/>
              <a:t>person qualified to perform an audit. In accounting, an auditor is someone who is</a:t>
            </a:r>
          </a:p>
          <a:p>
            <a:r>
              <a:rPr lang="en-JM" sz="3200" dirty="0"/>
              <a:t>responsible for evaluating the validity and reliability of a company or organization’s</a:t>
            </a:r>
          </a:p>
          <a:p>
            <a:r>
              <a:rPr lang="en-JM" sz="3200" dirty="0"/>
              <a:t>financial statements. </a:t>
            </a:r>
          </a:p>
        </p:txBody>
      </p:sp>
      <p:sp>
        <p:nvSpPr>
          <p:cNvPr id="7" name="Slide Number Placeholder 6"/>
          <p:cNvSpPr>
            <a:spLocks noGrp="1"/>
          </p:cNvSpPr>
          <p:nvPr>
            <p:ph type="sldNum" sz="quarter" idx="12"/>
          </p:nvPr>
        </p:nvSpPr>
        <p:spPr/>
        <p:txBody>
          <a:bodyPr/>
          <a:lstStyle/>
          <a:p>
            <a:fld id="{E31375A4-56A4-47D6-9801-1991572033F7}" type="slidenum">
              <a:rPr lang="en-US" smtClean="0"/>
              <a:t>24</a:t>
            </a:fld>
            <a:endParaRPr lang="en-US"/>
          </a:p>
        </p:txBody>
      </p:sp>
    </p:spTree>
    <p:extLst>
      <p:ext uri="{BB962C8B-B14F-4D97-AF65-F5344CB8AC3E}">
        <p14:creationId xmlns:p14="http://schemas.microsoft.com/office/powerpoint/2010/main" val="3370244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AUDITOR</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The term is sometimes synonymous with “comptroller”. In </a:t>
            </a:r>
            <a:r>
              <a:rPr lang="en-JM" sz="3200" dirty="0" err="1"/>
              <a:t>latin</a:t>
            </a:r>
            <a:r>
              <a:rPr lang="en-JM" sz="3200" dirty="0"/>
              <a:t> language the word is ‘</a:t>
            </a:r>
            <a:r>
              <a:rPr lang="en-JM" sz="3200" dirty="0" err="1"/>
              <a:t>audire</a:t>
            </a:r>
            <a:r>
              <a:rPr lang="en-JM" sz="3200" dirty="0"/>
              <a:t>’ which means ‘to hear’. The word ‘audit’ has derived from ‘</a:t>
            </a:r>
            <a:r>
              <a:rPr lang="en-JM" sz="3200" dirty="0" err="1"/>
              <a:t>audire</a:t>
            </a:r>
            <a:r>
              <a:rPr lang="en-JM" sz="3200" dirty="0"/>
              <a:t>’ and the person appointed to examine the accounts came to be known as the</a:t>
            </a:r>
          </a:p>
          <a:p>
            <a:r>
              <a:rPr lang="en-JM" sz="3200" dirty="0"/>
              <a:t>auditor.</a:t>
            </a:r>
          </a:p>
        </p:txBody>
      </p:sp>
      <p:sp>
        <p:nvSpPr>
          <p:cNvPr id="7" name="Slide Number Placeholder 6"/>
          <p:cNvSpPr>
            <a:spLocks noGrp="1"/>
          </p:cNvSpPr>
          <p:nvPr>
            <p:ph type="sldNum" sz="quarter" idx="12"/>
          </p:nvPr>
        </p:nvSpPr>
        <p:spPr/>
        <p:txBody>
          <a:bodyPr/>
          <a:lstStyle/>
          <a:p>
            <a:fld id="{E31375A4-56A4-47D6-9801-1991572033F7}" type="slidenum">
              <a:rPr lang="en-US" smtClean="0"/>
              <a:t>25</a:t>
            </a:fld>
            <a:endParaRPr lang="en-US"/>
          </a:p>
        </p:txBody>
      </p:sp>
    </p:spTree>
    <p:extLst>
      <p:ext uri="{BB962C8B-B14F-4D97-AF65-F5344CB8AC3E}">
        <p14:creationId xmlns:p14="http://schemas.microsoft.com/office/powerpoint/2010/main" val="202095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AUDITOR</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a:t>Auditor will have access to books of accounts and</a:t>
            </a:r>
          </a:p>
          <a:p>
            <a:r>
              <a:rPr lang="en-JM" sz="3200" dirty="0"/>
              <a:t>vouchers, not only to those kept at registered office of the company but also to those</a:t>
            </a:r>
          </a:p>
          <a:p>
            <a:r>
              <a:rPr lang="en-JM" sz="3200" dirty="0"/>
              <a:t>kept at any other place. Such access shall be available at all times. </a:t>
            </a:r>
          </a:p>
        </p:txBody>
      </p:sp>
      <p:sp>
        <p:nvSpPr>
          <p:cNvPr id="7" name="Slide Number Placeholder 6"/>
          <p:cNvSpPr>
            <a:spLocks noGrp="1"/>
          </p:cNvSpPr>
          <p:nvPr>
            <p:ph type="sldNum" sz="quarter" idx="12"/>
          </p:nvPr>
        </p:nvSpPr>
        <p:spPr/>
        <p:txBody>
          <a:bodyPr/>
          <a:lstStyle/>
          <a:p>
            <a:fld id="{E31375A4-56A4-47D6-9801-1991572033F7}" type="slidenum">
              <a:rPr lang="en-US" smtClean="0"/>
              <a:t>26</a:t>
            </a:fld>
            <a:endParaRPr lang="en-US"/>
          </a:p>
        </p:txBody>
      </p:sp>
    </p:spTree>
    <p:extLst>
      <p:ext uri="{BB962C8B-B14F-4D97-AF65-F5344CB8AC3E}">
        <p14:creationId xmlns:p14="http://schemas.microsoft.com/office/powerpoint/2010/main" val="1167583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AUDITOR</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Also, auditor of a holding company shall have access to the books of all of its subsidiary companies for the purpose of consolidation of financial statements of holding company and its</a:t>
            </a:r>
          </a:p>
          <a:p>
            <a:r>
              <a:rPr lang="en-JM" sz="3200" dirty="0"/>
              <a:t>subsidiaries. </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27</a:t>
            </a:fld>
            <a:endParaRPr lang="en-US"/>
          </a:p>
        </p:txBody>
      </p:sp>
    </p:spTree>
    <p:extLst>
      <p:ext uri="{BB962C8B-B14F-4D97-AF65-F5344CB8AC3E}">
        <p14:creationId xmlns:p14="http://schemas.microsoft.com/office/powerpoint/2010/main" val="3015163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THE ROLE OF SHAREHOLDERS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a:t>The directors and not the shareholders are responsible for the management of the corporation. However, under the corporate statutes, certain matters are considered so fundamental that they require the approval of the shareholders. Under the Canada Business Corporations Act these matters include:</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28</a:t>
            </a:fld>
            <a:endParaRPr lang="en-US"/>
          </a:p>
        </p:txBody>
      </p:sp>
    </p:spTree>
    <p:extLst>
      <p:ext uri="{BB962C8B-B14F-4D97-AF65-F5344CB8AC3E}">
        <p14:creationId xmlns:p14="http://schemas.microsoft.com/office/powerpoint/2010/main" val="306154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THE ROLE OF SHAREHOLDERS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endParaRPr lang="en-JM" sz="2800" dirty="0"/>
          </a:p>
          <a:p>
            <a:r>
              <a:rPr lang="en-JM" sz="2800" dirty="0"/>
              <a:t>Effecting certain amalgamations or reorganizations;</a:t>
            </a:r>
          </a:p>
          <a:p>
            <a:r>
              <a:rPr lang="en-JM" sz="2800" dirty="0"/>
              <a:t>Selling all or substantially all of the corporation's assets;</a:t>
            </a:r>
          </a:p>
          <a:p>
            <a:r>
              <a:rPr lang="en-JM" sz="2800" dirty="0"/>
              <a:t>Adding or removing any restrictions on the business that the corporation may carry on;</a:t>
            </a:r>
          </a:p>
          <a:p>
            <a:r>
              <a:rPr lang="en-JM" sz="2800" dirty="0"/>
              <a:t>Changing the corporation's share capital;</a:t>
            </a:r>
          </a:p>
          <a:p>
            <a:r>
              <a:rPr lang="en-JM" sz="2800" dirty="0"/>
              <a:t>Increasing or decreasing the number of directors or the minimum or maximum numbers of directors;</a:t>
            </a:r>
          </a:p>
        </p:txBody>
      </p:sp>
      <p:sp>
        <p:nvSpPr>
          <p:cNvPr id="7" name="Slide Number Placeholder 6"/>
          <p:cNvSpPr>
            <a:spLocks noGrp="1"/>
          </p:cNvSpPr>
          <p:nvPr>
            <p:ph type="sldNum" sz="quarter" idx="12"/>
          </p:nvPr>
        </p:nvSpPr>
        <p:spPr/>
        <p:txBody>
          <a:bodyPr/>
          <a:lstStyle/>
          <a:p>
            <a:fld id="{E31375A4-56A4-47D6-9801-1991572033F7}" type="slidenum">
              <a:rPr lang="en-US" smtClean="0"/>
              <a:t>29</a:t>
            </a:fld>
            <a:endParaRPr lang="en-US"/>
          </a:p>
        </p:txBody>
      </p:sp>
    </p:spTree>
    <p:extLst>
      <p:ext uri="{BB962C8B-B14F-4D97-AF65-F5344CB8AC3E}">
        <p14:creationId xmlns:p14="http://schemas.microsoft.com/office/powerpoint/2010/main" val="2688375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UNIT 7:  BUSINESS LAW</a:t>
            </a:r>
          </a:p>
        </p:txBody>
      </p:sp>
      <p:sp>
        <p:nvSpPr>
          <p:cNvPr id="3" name="Content Placeholder 2"/>
          <p:cNvSpPr>
            <a:spLocks noGrp="1"/>
          </p:cNvSpPr>
          <p:nvPr>
            <p:ph idx="1"/>
          </p:nvPr>
        </p:nvSpPr>
        <p:spPr/>
        <p:txBody>
          <a:bodyPr>
            <a:normAutofit/>
          </a:bodyPr>
          <a:lstStyle/>
          <a:p>
            <a:endParaRPr lang="en-JM" dirty="0"/>
          </a:p>
          <a:p>
            <a:endParaRPr lang="en-JM" dirty="0"/>
          </a:p>
          <a:p>
            <a:pPr algn="ctr"/>
            <a:r>
              <a:rPr lang="en-JM" dirty="0"/>
              <a:t>D2: CRITICALLY REVIEW AND EVALUATE TYPES OF BUSINESS ORGANISATIONS </a:t>
            </a:r>
          </a:p>
        </p:txBody>
      </p:sp>
      <p:sp>
        <p:nvSpPr>
          <p:cNvPr id="7" name="Slide Number Placeholder 6"/>
          <p:cNvSpPr>
            <a:spLocks noGrp="1"/>
          </p:cNvSpPr>
          <p:nvPr>
            <p:ph type="sldNum" sz="quarter" idx="12"/>
          </p:nvPr>
        </p:nvSpPr>
        <p:spPr/>
        <p:txBody>
          <a:bodyPr/>
          <a:lstStyle/>
          <a:p>
            <a:fld id="{E31375A4-56A4-47D6-9801-1991572033F7}" type="slidenum">
              <a:rPr lang="en-US" smtClean="0"/>
              <a:t>3</a:t>
            </a:fld>
            <a:endParaRPr lang="en-US"/>
          </a:p>
        </p:txBody>
      </p:sp>
    </p:spTree>
    <p:extLst>
      <p:ext uri="{BB962C8B-B14F-4D97-AF65-F5344CB8AC3E}">
        <p14:creationId xmlns:p14="http://schemas.microsoft.com/office/powerpoint/2010/main" val="147601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THE ROLE OF SHAREHOLDERS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endParaRPr lang="en-JM" sz="3200" dirty="0"/>
          </a:p>
          <a:p>
            <a:r>
              <a:rPr lang="en-JM" sz="3200" dirty="0"/>
              <a:t>Confirming by-laws; </a:t>
            </a:r>
          </a:p>
          <a:p>
            <a:r>
              <a:rPr lang="en-JM" sz="3200" dirty="0"/>
              <a:t>Adding or changing restrictions on the issue, transfer or ownership of shares.</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30</a:t>
            </a:fld>
            <a:endParaRPr lang="en-US"/>
          </a:p>
        </p:txBody>
      </p:sp>
    </p:spTree>
    <p:extLst>
      <p:ext uri="{BB962C8B-B14F-4D97-AF65-F5344CB8AC3E}">
        <p14:creationId xmlns:p14="http://schemas.microsoft.com/office/powerpoint/2010/main" val="4004765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THE ROLE OF SHAREHOLDERS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endParaRPr lang="en-JM" sz="3200" dirty="0"/>
          </a:p>
          <a:p>
            <a:r>
              <a:rPr lang="en-JM" sz="3200" dirty="0"/>
              <a:t>If a fundamental change affects holders of certain series of classes of shares differently than others, the change must also be approved by a majority of the series or class of shares whose existing rights may be affected by the change, whether or not the shares otherwise carry voting rights.</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31</a:t>
            </a:fld>
            <a:endParaRPr lang="en-US"/>
          </a:p>
        </p:txBody>
      </p:sp>
    </p:spTree>
    <p:extLst>
      <p:ext uri="{BB962C8B-B14F-4D97-AF65-F5344CB8AC3E}">
        <p14:creationId xmlns:p14="http://schemas.microsoft.com/office/powerpoint/2010/main" val="16521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THE ROLE OF SHAREHOLDERS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a:t>As noted above, public corporations must also comply with the requirements of the provincial securities commissions and the stock exchanges which impose requirements for shareholder approval.</a:t>
            </a:r>
          </a:p>
        </p:txBody>
      </p:sp>
      <p:sp>
        <p:nvSpPr>
          <p:cNvPr id="7" name="Slide Number Placeholder 6"/>
          <p:cNvSpPr>
            <a:spLocks noGrp="1"/>
          </p:cNvSpPr>
          <p:nvPr>
            <p:ph type="sldNum" sz="quarter" idx="12"/>
          </p:nvPr>
        </p:nvSpPr>
        <p:spPr/>
        <p:txBody>
          <a:bodyPr/>
          <a:lstStyle/>
          <a:p>
            <a:fld id="{E31375A4-56A4-47D6-9801-1991572033F7}" type="slidenum">
              <a:rPr lang="en-US" smtClean="0"/>
              <a:t>32</a:t>
            </a:fld>
            <a:endParaRPr lang="en-US"/>
          </a:p>
        </p:txBody>
      </p:sp>
    </p:spTree>
    <p:extLst>
      <p:ext uri="{BB962C8B-B14F-4D97-AF65-F5344CB8AC3E}">
        <p14:creationId xmlns:p14="http://schemas.microsoft.com/office/powerpoint/2010/main" val="73625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THE ROLE OF SHAREHOLDERS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a:t>Finally, there may be issues which the directors determine should be put to the shareholders as a matter of good corporate governance, whether or not they are legally required to do so. The issue of whether shareholder approval was necessary to put a shareholder rights plan in place was commonly debated when shareholder rights plans first came into use in Canada. </a:t>
            </a:r>
          </a:p>
        </p:txBody>
      </p:sp>
      <p:sp>
        <p:nvSpPr>
          <p:cNvPr id="7" name="Slide Number Placeholder 6"/>
          <p:cNvSpPr>
            <a:spLocks noGrp="1"/>
          </p:cNvSpPr>
          <p:nvPr>
            <p:ph type="sldNum" sz="quarter" idx="12"/>
          </p:nvPr>
        </p:nvSpPr>
        <p:spPr/>
        <p:txBody>
          <a:bodyPr/>
          <a:lstStyle/>
          <a:p>
            <a:fld id="{E31375A4-56A4-47D6-9801-1991572033F7}" type="slidenum">
              <a:rPr lang="en-US" smtClean="0"/>
              <a:t>33</a:t>
            </a:fld>
            <a:endParaRPr lang="en-US"/>
          </a:p>
        </p:txBody>
      </p:sp>
    </p:spTree>
    <p:extLst>
      <p:ext uri="{BB962C8B-B14F-4D97-AF65-F5344CB8AC3E}">
        <p14:creationId xmlns:p14="http://schemas.microsoft.com/office/powerpoint/2010/main" val="725351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THE ROLE OF SHAREHOLDERS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a:t>A number of boards of directors determined that the advice of the shareholders through a shareholders' vote was essential well before the view of the regulators to the same effect was known. Similar considerations will certainly arise in the future in the context of other decisions facing public companies.</a:t>
            </a:r>
          </a:p>
        </p:txBody>
      </p:sp>
      <p:sp>
        <p:nvSpPr>
          <p:cNvPr id="7" name="Slide Number Placeholder 6"/>
          <p:cNvSpPr>
            <a:spLocks noGrp="1"/>
          </p:cNvSpPr>
          <p:nvPr>
            <p:ph type="sldNum" sz="quarter" idx="12"/>
          </p:nvPr>
        </p:nvSpPr>
        <p:spPr/>
        <p:txBody>
          <a:bodyPr/>
          <a:lstStyle/>
          <a:p>
            <a:fld id="{E31375A4-56A4-47D6-9801-1991572033F7}" type="slidenum">
              <a:rPr lang="en-US" smtClean="0"/>
              <a:t>34</a:t>
            </a:fld>
            <a:endParaRPr lang="en-US"/>
          </a:p>
        </p:txBody>
      </p:sp>
    </p:spTree>
    <p:extLst>
      <p:ext uri="{BB962C8B-B14F-4D97-AF65-F5344CB8AC3E}">
        <p14:creationId xmlns:p14="http://schemas.microsoft.com/office/powerpoint/2010/main" val="687228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REVISION QUESTIONS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908762"/>
          </a:xfrm>
          <a:prstGeom prst="rect">
            <a:avLst/>
          </a:prstGeom>
        </p:spPr>
        <p:txBody>
          <a:bodyPr wrap="square">
            <a:spAutoFit/>
          </a:bodyPr>
          <a:lstStyle/>
          <a:p>
            <a:r>
              <a:rPr lang="en-JM" sz="2400" dirty="0"/>
              <a:t>1.Paul is about to attend his first ever annual general meeting of Walters Pharmacy  plc. The documentation for the meeting</a:t>
            </a:r>
          </a:p>
          <a:p>
            <a:r>
              <a:rPr lang="en-JM" sz="2400" dirty="0"/>
              <a:t>mentions various people, but Paul is not sure what their exact roles are within a public limited company. Nor is he</a:t>
            </a:r>
          </a:p>
          <a:p>
            <a:r>
              <a:rPr lang="en-JM" sz="2400" dirty="0"/>
              <a:t>clear about the procedures for voting.</a:t>
            </a:r>
          </a:p>
          <a:p>
            <a:r>
              <a:rPr lang="en-JM" sz="2400" dirty="0"/>
              <a:t>Required</a:t>
            </a:r>
          </a:p>
          <a:p>
            <a:r>
              <a:rPr lang="en-JM" sz="2400" dirty="0"/>
              <a:t>Briefly explain to Paul the role and powers of the following:</a:t>
            </a:r>
          </a:p>
          <a:p>
            <a:pPr marL="457200" indent="-457200">
              <a:buAutoNum type="alphaLcParenBoth"/>
            </a:pPr>
            <a:r>
              <a:rPr lang="en-JM" sz="2400" dirty="0"/>
              <a:t>Chairman of the Board </a:t>
            </a:r>
          </a:p>
          <a:p>
            <a:pPr marL="457200" indent="-457200">
              <a:buAutoNum type="alphaLcParenBoth"/>
            </a:pPr>
            <a:r>
              <a:rPr lang="en-JM" sz="2400" dirty="0"/>
              <a:t>Managing Director </a:t>
            </a:r>
          </a:p>
          <a:p>
            <a:endParaRPr lang="en-JM" sz="3200" b="1" dirty="0"/>
          </a:p>
        </p:txBody>
      </p:sp>
      <p:sp>
        <p:nvSpPr>
          <p:cNvPr id="7" name="Slide Number Placeholder 6"/>
          <p:cNvSpPr>
            <a:spLocks noGrp="1"/>
          </p:cNvSpPr>
          <p:nvPr>
            <p:ph type="sldNum" sz="quarter" idx="12"/>
          </p:nvPr>
        </p:nvSpPr>
        <p:spPr/>
        <p:txBody>
          <a:bodyPr/>
          <a:lstStyle/>
          <a:p>
            <a:fld id="{E31375A4-56A4-47D6-9801-1991572033F7}" type="slidenum">
              <a:rPr lang="en-US" smtClean="0"/>
              <a:t>35</a:t>
            </a:fld>
            <a:endParaRPr lang="en-US"/>
          </a:p>
        </p:txBody>
      </p:sp>
    </p:spTree>
    <p:extLst>
      <p:ext uri="{BB962C8B-B14F-4D97-AF65-F5344CB8AC3E}">
        <p14:creationId xmlns:p14="http://schemas.microsoft.com/office/powerpoint/2010/main" val="413357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REVISION QUESTIONS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2400" dirty="0"/>
              <a:t>2.Explain the rules relating to the appointment, duties and powers of a company secretary in a public limited company.</a:t>
            </a:r>
          </a:p>
          <a:p>
            <a:r>
              <a:rPr lang="en-JM" sz="2400" dirty="0"/>
              <a:t>3. In the context of corporate governance explain the role of the external company auditors, paying particular regard to</a:t>
            </a:r>
          </a:p>
          <a:p>
            <a:r>
              <a:rPr lang="en-JM" sz="2400" dirty="0"/>
              <a:t>the following issues:</a:t>
            </a:r>
          </a:p>
          <a:p>
            <a:r>
              <a:rPr lang="en-JM" sz="2400" dirty="0"/>
              <a:t>(a) Their qualifications</a:t>
            </a:r>
          </a:p>
          <a:p>
            <a:r>
              <a:rPr lang="en-JM" sz="2400" dirty="0"/>
              <a:t>(b) Their powers</a:t>
            </a:r>
          </a:p>
          <a:p>
            <a:r>
              <a:rPr lang="en-JM" sz="2400" dirty="0"/>
              <a:t>(c) Their duties </a:t>
            </a:r>
          </a:p>
        </p:txBody>
      </p:sp>
      <p:sp>
        <p:nvSpPr>
          <p:cNvPr id="7" name="Slide Number Placeholder 6"/>
          <p:cNvSpPr>
            <a:spLocks noGrp="1"/>
          </p:cNvSpPr>
          <p:nvPr>
            <p:ph type="sldNum" sz="quarter" idx="12"/>
          </p:nvPr>
        </p:nvSpPr>
        <p:spPr/>
        <p:txBody>
          <a:bodyPr/>
          <a:lstStyle/>
          <a:p>
            <a:fld id="{E31375A4-56A4-47D6-9801-1991572033F7}" type="slidenum">
              <a:rPr lang="en-US" smtClean="0"/>
              <a:t>36</a:t>
            </a:fld>
            <a:endParaRPr lang="en-US"/>
          </a:p>
        </p:txBody>
      </p:sp>
    </p:spTree>
    <p:extLst>
      <p:ext uri="{BB962C8B-B14F-4D97-AF65-F5344CB8AC3E}">
        <p14:creationId xmlns:p14="http://schemas.microsoft.com/office/powerpoint/2010/main" val="3719876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10981038" cy="3724096"/>
          </a:xfrm>
          <a:prstGeom prst="rect">
            <a:avLst/>
          </a:prstGeom>
        </p:spPr>
        <p:txBody>
          <a:bodyPr wrap="square">
            <a:spAutoFit/>
          </a:bodyPr>
          <a:lstStyle/>
          <a:p>
            <a:r>
              <a:rPr lang="en-JM" sz="2000" b="1" dirty="0" err="1"/>
              <a:t>Encyclopedia</a:t>
            </a:r>
            <a:r>
              <a:rPr lang="en-JM" sz="2000" b="1" dirty="0"/>
              <a:t> Britannica. (2019). Business organization - Management and control of companies. [online] Available at: https://www.britannica.com/topic/business-organization/Management-and-control-of-companies [Accessed 14 Mar. 2019].</a:t>
            </a:r>
          </a:p>
          <a:p>
            <a:endParaRPr lang="en-JM" sz="1600" b="1" dirty="0"/>
          </a:p>
          <a:p>
            <a:r>
              <a:rPr lang="en-JM" sz="1600" b="1" dirty="0"/>
              <a:t>Google.com. (2019). appointment of directors in company law - Google Search. [online] Available at: https://www.google.com/</a:t>
            </a:r>
            <a:r>
              <a:rPr lang="en-JM" sz="1600" b="1" dirty="0" err="1"/>
              <a:t>search?rlz</a:t>
            </a:r>
            <a:r>
              <a:rPr lang="en-JM" sz="1600" b="1" dirty="0"/>
              <a:t>=1C1GCEU_enJM821JM821&amp;biw=1893&amp;bih=854&amp;ei=k7aKXO-qBuX45gKM-aCwDA&amp;q=</a:t>
            </a:r>
            <a:r>
              <a:rPr lang="en-JM" sz="1600" b="1" dirty="0" err="1"/>
              <a:t>appointment+of+directors+in+company+law&amp;oq</a:t>
            </a:r>
            <a:r>
              <a:rPr lang="en-JM" sz="1600" b="1" dirty="0"/>
              <a:t>=</a:t>
            </a:r>
            <a:r>
              <a:rPr lang="en-JM" sz="1600" b="1" dirty="0" err="1"/>
              <a:t>appointment+of+directors+PDF&amp;gs_l</a:t>
            </a:r>
            <a:r>
              <a:rPr lang="en-JM" sz="1600" b="1" dirty="0"/>
              <a:t>=psy-ab.1.0.0i71l8.0.0..4252...0.0..0.0.0.......0......gws-wiz.qnpvR63xn0w [Accessed 14 Mar. 2019].</a:t>
            </a:r>
          </a:p>
          <a:p>
            <a:endParaRPr lang="en-JM" sz="1600" b="1" dirty="0"/>
          </a:p>
          <a:p>
            <a:r>
              <a:rPr lang="en-JM" sz="1600" b="1" dirty="0"/>
              <a:t>Rocket Lawyer. (2019). Appointing and removing directors. [online] Available at: https://www.rocketlawyer.co.uk/article/appointing-and-removing-directors.rl [Accessed 14 Mar. 2019].</a:t>
            </a:r>
          </a:p>
          <a:p>
            <a:endParaRPr lang="en-JM" sz="1600" b="1" dirty="0"/>
          </a:p>
          <a:p>
            <a:r>
              <a:rPr lang="en-JM" sz="1600" b="1" dirty="0" err="1"/>
              <a:t>Investopedia</a:t>
            </a:r>
            <a:r>
              <a:rPr lang="en-JM" sz="1600" b="1" dirty="0"/>
              <a:t>. (2019). Board of Directors (B of D). [online] Available at: https://www.investopedia.com/terms/b/boardofdirectors.asp [Accessed 14 Mar. 2019].</a:t>
            </a:r>
          </a:p>
        </p:txBody>
      </p:sp>
      <p:sp>
        <p:nvSpPr>
          <p:cNvPr id="6" name="Slide Number Placeholder 5"/>
          <p:cNvSpPr>
            <a:spLocks noGrp="1"/>
          </p:cNvSpPr>
          <p:nvPr>
            <p:ph type="sldNum" sz="quarter" idx="12"/>
          </p:nvPr>
        </p:nvSpPr>
        <p:spPr/>
        <p:txBody>
          <a:bodyPr/>
          <a:lstStyle/>
          <a:p>
            <a:fld id="{E31375A4-56A4-47D6-9801-1991572033F7}" type="slidenum">
              <a:rPr lang="en-US" smtClean="0"/>
              <a:t>37</a:t>
            </a:fld>
            <a:endParaRPr lang="en-US"/>
          </a:p>
        </p:txBody>
      </p:sp>
    </p:spTree>
    <p:extLst>
      <p:ext uri="{BB962C8B-B14F-4D97-AF65-F5344CB8AC3E}">
        <p14:creationId xmlns:p14="http://schemas.microsoft.com/office/powerpoint/2010/main" val="2064780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10981038" cy="2800767"/>
          </a:xfrm>
          <a:prstGeom prst="rect">
            <a:avLst/>
          </a:prstGeom>
        </p:spPr>
        <p:txBody>
          <a:bodyPr wrap="square">
            <a:spAutoFit/>
          </a:bodyPr>
          <a:lstStyle/>
          <a:p>
            <a:r>
              <a:rPr lang="en-JM" sz="1600" b="1" dirty="0"/>
              <a:t>Jamaica-gleaner.com. (2019). Changing role of the company secretary. [online] Available at: http://jamaica-gleaner.com/gleaner/20111005/business/business95.html [Accessed 14 Mar. 2019].</a:t>
            </a:r>
          </a:p>
          <a:p>
            <a:endParaRPr lang="en-JM" sz="1600" b="1" dirty="0"/>
          </a:p>
          <a:p>
            <a:r>
              <a:rPr lang="en-JM" sz="1600" b="1" dirty="0" err="1"/>
              <a:t>Malakar</a:t>
            </a:r>
            <a:r>
              <a:rPr lang="en-JM" sz="1600" b="1" dirty="0"/>
              <a:t>, K. (2016). Power, Duties, Liabilities of Company Auditor under Companies Act 2013. International Research Journal of Interdisciplinary &amp; Multidisciplinary Studies (IRJIMS), 11(V11), p.50.</a:t>
            </a:r>
          </a:p>
          <a:p>
            <a:endParaRPr lang="en-JM" sz="1600" b="1" dirty="0"/>
          </a:p>
          <a:p>
            <a:r>
              <a:rPr lang="en-JM" sz="1600" b="1" dirty="0"/>
              <a:t>Venturechoice.com. (2019). Roles of Shareholders and Directors - learn what part shareholders and directors play in a company.. [online] Available at: http://www.venturechoice.com/articles/roles_of_shareholders_and_directors.htm [Accessed 15 Mar. 2019].</a:t>
            </a:r>
          </a:p>
          <a:p>
            <a:endParaRPr lang="en-JM" sz="1600" b="1" dirty="0"/>
          </a:p>
          <a:p>
            <a:endParaRPr lang="en-JM" sz="1600" b="1" dirty="0"/>
          </a:p>
        </p:txBody>
      </p:sp>
      <p:sp>
        <p:nvSpPr>
          <p:cNvPr id="6" name="Slide Number Placeholder 5"/>
          <p:cNvSpPr>
            <a:spLocks noGrp="1"/>
          </p:cNvSpPr>
          <p:nvPr>
            <p:ph type="sldNum" sz="quarter" idx="12"/>
          </p:nvPr>
        </p:nvSpPr>
        <p:spPr/>
        <p:txBody>
          <a:bodyPr/>
          <a:lstStyle/>
          <a:p>
            <a:fld id="{E31375A4-56A4-47D6-9801-1991572033F7}" type="slidenum">
              <a:rPr lang="en-US" smtClean="0"/>
              <a:t>38</a:t>
            </a:fld>
            <a:endParaRPr lang="en-US"/>
          </a:p>
        </p:txBody>
      </p:sp>
    </p:spTree>
    <p:extLst>
      <p:ext uri="{BB962C8B-B14F-4D97-AF65-F5344CB8AC3E}">
        <p14:creationId xmlns:p14="http://schemas.microsoft.com/office/powerpoint/2010/main" val="1996850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THE MANAGEMENT  OF A COMPANY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401205"/>
          </a:xfrm>
          <a:prstGeom prst="rect">
            <a:avLst/>
          </a:prstGeom>
        </p:spPr>
        <p:txBody>
          <a:bodyPr wrap="square">
            <a:spAutoFit/>
          </a:bodyPr>
          <a:lstStyle/>
          <a:p>
            <a:endParaRPr lang="en-JM" sz="2800" dirty="0"/>
          </a:p>
          <a:p>
            <a:r>
              <a:rPr lang="en-JM" sz="2800" dirty="0"/>
              <a:t>The management structure of companies or corporations can be a very complex situation. The simplest is that envisaged by English, Belgian, Italian, and Scandinavian law, by which the shareholders of the company periodically elect a board of directors who collectively manage the company’s affairs and reach decisions by a majority vote but also have the right to delegate any of their powers, or even the whole management of the company’s business, to one or more of their number. </a:t>
            </a:r>
          </a:p>
        </p:txBody>
      </p:sp>
      <p:sp>
        <p:nvSpPr>
          <p:cNvPr id="7" name="Slide Number Placeholder 6"/>
          <p:cNvSpPr>
            <a:spLocks noGrp="1"/>
          </p:cNvSpPr>
          <p:nvPr>
            <p:ph type="sldNum" sz="quarter" idx="12"/>
          </p:nvPr>
        </p:nvSpPr>
        <p:spPr/>
        <p:txBody>
          <a:bodyPr/>
          <a:lstStyle/>
          <a:p>
            <a:fld id="{E31375A4-56A4-47D6-9801-1991572033F7}" type="slidenum">
              <a:rPr lang="en-US" smtClean="0"/>
              <a:t>4</a:t>
            </a:fld>
            <a:endParaRPr lang="en-US"/>
          </a:p>
        </p:txBody>
      </p:sp>
    </p:spTree>
    <p:extLst>
      <p:ext uri="{BB962C8B-B14F-4D97-AF65-F5344CB8AC3E}">
        <p14:creationId xmlns:p14="http://schemas.microsoft.com/office/powerpoint/2010/main" val="45273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THE MANAGEMENT  OF A COMPANY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970318"/>
          </a:xfrm>
          <a:prstGeom prst="rect">
            <a:avLst/>
          </a:prstGeom>
        </p:spPr>
        <p:txBody>
          <a:bodyPr wrap="square">
            <a:spAutoFit/>
          </a:bodyPr>
          <a:lstStyle/>
          <a:p>
            <a:endParaRPr lang="en-JM" sz="2800" dirty="0"/>
          </a:p>
          <a:p>
            <a:r>
              <a:rPr lang="en-JM" sz="2800" dirty="0"/>
              <a:t>Under this regime it is common for a Managing Director to be appointed, often with one or more assistant Managing Directors, and for the Board of Directors to authorize them to enter into all transactions needed for carrying on the company’s business, subject only to the general supervision of the board and to its approval of particularly important measures, such as issuing shares or bonds or borrowing. </a:t>
            </a:r>
          </a:p>
        </p:txBody>
      </p:sp>
      <p:sp>
        <p:nvSpPr>
          <p:cNvPr id="7" name="Slide Number Placeholder 6"/>
          <p:cNvSpPr>
            <a:spLocks noGrp="1"/>
          </p:cNvSpPr>
          <p:nvPr>
            <p:ph type="sldNum" sz="quarter" idx="12"/>
          </p:nvPr>
        </p:nvSpPr>
        <p:spPr/>
        <p:txBody>
          <a:bodyPr/>
          <a:lstStyle/>
          <a:p>
            <a:fld id="{E31375A4-56A4-47D6-9801-1991572033F7}" type="slidenum">
              <a:rPr lang="en-US" smtClean="0"/>
              <a:t>5</a:t>
            </a:fld>
            <a:endParaRPr lang="en-US"/>
          </a:p>
        </p:txBody>
      </p:sp>
    </p:spTree>
    <p:extLst>
      <p:ext uri="{BB962C8B-B14F-4D97-AF65-F5344CB8AC3E}">
        <p14:creationId xmlns:p14="http://schemas.microsoft.com/office/powerpoint/2010/main" val="323557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THE MANAGEMENT  OF A COMPANY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endParaRPr lang="en-JM" sz="3200" dirty="0"/>
          </a:p>
          <a:p>
            <a:r>
              <a:rPr lang="en-JM" sz="3200" dirty="0"/>
              <a:t>The company  laws of most country states that  it is obligatory for the board of directors elected periodically by the shareholders to appoint certain executive officers, such as the president, vice president, treasurer, and secretary. </a:t>
            </a:r>
          </a:p>
        </p:txBody>
      </p:sp>
      <p:sp>
        <p:nvSpPr>
          <p:cNvPr id="7" name="Slide Number Placeholder 6"/>
          <p:cNvSpPr>
            <a:spLocks noGrp="1"/>
          </p:cNvSpPr>
          <p:nvPr>
            <p:ph type="sldNum" sz="quarter" idx="12"/>
          </p:nvPr>
        </p:nvSpPr>
        <p:spPr/>
        <p:txBody>
          <a:bodyPr/>
          <a:lstStyle/>
          <a:p>
            <a:fld id="{E31375A4-56A4-47D6-9801-1991572033F7}" type="slidenum">
              <a:rPr lang="en-US" smtClean="0"/>
              <a:t>6</a:t>
            </a:fld>
            <a:endParaRPr lang="en-US"/>
          </a:p>
        </p:txBody>
      </p:sp>
    </p:spTree>
    <p:extLst>
      <p:ext uri="{BB962C8B-B14F-4D97-AF65-F5344CB8AC3E}">
        <p14:creationId xmlns:p14="http://schemas.microsoft.com/office/powerpoint/2010/main" val="3550655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THE MANAGEMENT  OF A COMPANY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endParaRPr lang="en-JM" sz="2800" dirty="0"/>
          </a:p>
          <a:p>
            <a:r>
              <a:rPr lang="en-JM" sz="2800" dirty="0"/>
              <a:t>The latter two have no management powers and </a:t>
            </a:r>
            <a:r>
              <a:rPr lang="en-JM" sz="2800" dirty="0" err="1"/>
              <a:t>fulfill</a:t>
            </a:r>
            <a:r>
              <a:rPr lang="en-JM" sz="2800" dirty="0"/>
              <a:t> the administrative functions that in an English company are the concern of its secretary, but the president and in his absence the vice president have by law or by delegation from the board of directors the same full powers of day-to-day management as are exercised in practice by an English managing director.</a:t>
            </a:r>
          </a:p>
        </p:txBody>
      </p:sp>
      <p:sp>
        <p:nvSpPr>
          <p:cNvPr id="7" name="Slide Number Placeholder 6"/>
          <p:cNvSpPr>
            <a:spLocks noGrp="1"/>
          </p:cNvSpPr>
          <p:nvPr>
            <p:ph type="sldNum" sz="quarter" idx="12"/>
          </p:nvPr>
        </p:nvSpPr>
        <p:spPr/>
        <p:txBody>
          <a:bodyPr/>
          <a:lstStyle/>
          <a:p>
            <a:fld id="{E31375A4-56A4-47D6-9801-1991572033F7}" type="slidenum">
              <a:rPr lang="en-US" smtClean="0"/>
              <a:t>7</a:t>
            </a:fld>
            <a:endParaRPr lang="en-US"/>
          </a:p>
        </p:txBody>
      </p:sp>
    </p:spTree>
    <p:extLst>
      <p:ext uri="{BB962C8B-B14F-4D97-AF65-F5344CB8AC3E}">
        <p14:creationId xmlns:p14="http://schemas.microsoft.com/office/powerpoint/2010/main" val="176596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APPOINTMENT OF DIRECTORS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a:t>According to the Companies Act, only an individual can be appointed as a member of the board of directors. The appointment of directors is done by shareholders. A company or an association, a legal firm with artificial legal personality cannot be appointed as director. It has to be a real person.</a:t>
            </a:r>
          </a:p>
        </p:txBody>
      </p:sp>
      <p:sp>
        <p:nvSpPr>
          <p:cNvPr id="7" name="Slide Number Placeholder 6"/>
          <p:cNvSpPr>
            <a:spLocks noGrp="1"/>
          </p:cNvSpPr>
          <p:nvPr>
            <p:ph type="sldNum" sz="quarter" idx="12"/>
          </p:nvPr>
        </p:nvSpPr>
        <p:spPr/>
        <p:txBody>
          <a:bodyPr/>
          <a:lstStyle/>
          <a:p>
            <a:fld id="{E31375A4-56A4-47D6-9801-1991572033F7}" type="slidenum">
              <a:rPr lang="en-US" smtClean="0"/>
              <a:t>8</a:t>
            </a:fld>
            <a:endParaRPr lang="en-US"/>
          </a:p>
        </p:txBody>
      </p:sp>
    </p:spTree>
    <p:extLst>
      <p:ext uri="{BB962C8B-B14F-4D97-AF65-F5344CB8AC3E}">
        <p14:creationId xmlns:p14="http://schemas.microsoft.com/office/powerpoint/2010/main" val="1867647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APPOINTMENT OF DIRECTORS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600986"/>
          </a:xfrm>
          <a:prstGeom prst="rect">
            <a:avLst/>
          </a:prstGeom>
        </p:spPr>
        <p:txBody>
          <a:bodyPr wrap="square">
            <a:spAutoFit/>
          </a:bodyPr>
          <a:lstStyle/>
          <a:p>
            <a:r>
              <a:rPr lang="en-JM" sz="2800" dirty="0"/>
              <a:t>The rules for appointing a director are set both by law and by a company’s governing documents (the Articles). A company’s shareholders can appoint directors, the Board of Directors can normally also appoint directors but check whether the Articles say that they can do this and whether the shareholders must then confirm the appointment at a general meeting.</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9</a:t>
            </a:fld>
            <a:endParaRPr lang="en-US"/>
          </a:p>
        </p:txBody>
      </p:sp>
    </p:spTree>
    <p:extLst>
      <p:ext uri="{BB962C8B-B14F-4D97-AF65-F5344CB8AC3E}">
        <p14:creationId xmlns:p14="http://schemas.microsoft.com/office/powerpoint/2010/main" val="2045552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2348</TotalTime>
  <Words>2212</Words>
  <Application>Microsoft Office PowerPoint</Application>
  <PresentationFormat>Widescreen</PresentationFormat>
  <Paragraphs>205</Paragraphs>
  <Slides>38</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38</vt:i4>
      </vt:variant>
    </vt:vector>
  </HeadingPairs>
  <TitlesOfParts>
    <vt:vector size="40" baseType="lpstr">
      <vt:lpstr>Arial</vt:lpstr>
      <vt:lpstr>Diamond Grid 16x9</vt:lpstr>
      <vt:lpstr>UNIT 7: BUSINESS LAW</vt:lpstr>
      <vt:lpstr>UNIT 7: BUSINESS LAW</vt:lpstr>
      <vt:lpstr>UNIT 7:  BUSINESS LAW</vt:lpstr>
      <vt:lpstr>THE MANAGEMENT  OF A COMPANY </vt:lpstr>
      <vt:lpstr>THE MANAGEMENT  OF A COMPANY </vt:lpstr>
      <vt:lpstr>THE MANAGEMENT  OF A COMPANY </vt:lpstr>
      <vt:lpstr>THE MANAGEMENT  OF A COMPANY </vt:lpstr>
      <vt:lpstr>APPOINTMENT OF DIRECTORS  </vt:lpstr>
      <vt:lpstr>APPOINTMENT OF DIRECTORS  </vt:lpstr>
      <vt:lpstr>APPOINTMENT OF DIRECTORS  </vt:lpstr>
      <vt:lpstr>APPOINTMENT OF DIRECTORS  </vt:lpstr>
      <vt:lpstr>APPOINTMENT OF DIRECTORS  </vt:lpstr>
      <vt:lpstr>APPOINTMENT OF DIRECTORS  </vt:lpstr>
      <vt:lpstr>COMPANY  SECRETARY</vt:lpstr>
      <vt:lpstr>COMPANY  SECRETARY</vt:lpstr>
      <vt:lpstr>COMPANY  SECRETARY</vt:lpstr>
      <vt:lpstr>COMPANY  SECRETARY</vt:lpstr>
      <vt:lpstr>COMPANY  SECRETARY</vt:lpstr>
      <vt:lpstr>COMPANY  SECRETARY</vt:lpstr>
      <vt:lpstr>COMPANY  SECRETARY</vt:lpstr>
      <vt:lpstr>AUDITOR</vt:lpstr>
      <vt:lpstr>AUDITOR</vt:lpstr>
      <vt:lpstr>AUDITOR</vt:lpstr>
      <vt:lpstr>AUDITOR</vt:lpstr>
      <vt:lpstr>AUDITOR</vt:lpstr>
      <vt:lpstr>AUDITOR</vt:lpstr>
      <vt:lpstr>AUDITOR</vt:lpstr>
      <vt:lpstr>THE ROLE OF SHAREHOLDERS</vt:lpstr>
      <vt:lpstr>THE ROLE OF SHAREHOLDERS</vt:lpstr>
      <vt:lpstr>THE ROLE OF SHAREHOLDERS</vt:lpstr>
      <vt:lpstr>THE ROLE OF SHAREHOLDERS</vt:lpstr>
      <vt:lpstr>THE ROLE OF SHAREHOLDERS</vt:lpstr>
      <vt:lpstr>THE ROLE OF SHAREHOLDERS</vt:lpstr>
      <vt:lpstr>THE ROLE OF SHAREHOLDERS</vt:lpstr>
      <vt:lpstr>REVISION QUESTIONS</vt:lpstr>
      <vt:lpstr>REVISION QUESTIONS</vt:lpstr>
      <vt:lpstr>REFERENCES</vt:lpstr>
      <vt:lpstr>REFERENCES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BUSINESS LAW</dc:title>
  <dc:creator>Judith Robb-Walters</dc:creator>
  <cp:lastModifiedBy>Sheena James</cp:lastModifiedBy>
  <cp:revision>197</cp:revision>
  <cp:lastPrinted>2019-03-15T19:20:37Z</cp:lastPrinted>
  <dcterms:created xsi:type="dcterms:W3CDTF">2019-01-08T00:20:42Z</dcterms:created>
  <dcterms:modified xsi:type="dcterms:W3CDTF">2019-03-16T01:08:18Z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