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61" r:id="rId2"/>
    <p:sldId id="257" r:id="rId3"/>
    <p:sldId id="262" r:id="rId4"/>
    <p:sldId id="267" r:id="rId5"/>
    <p:sldId id="310" r:id="rId6"/>
    <p:sldId id="311" r:id="rId7"/>
    <p:sldId id="309" r:id="rId8"/>
    <p:sldId id="312" r:id="rId9"/>
    <p:sldId id="316" r:id="rId10"/>
    <p:sldId id="315" r:id="rId11"/>
    <p:sldId id="314" r:id="rId12"/>
    <p:sldId id="313" r:id="rId13"/>
    <p:sldId id="299" r:id="rId14"/>
    <p:sldId id="317" r:id="rId15"/>
    <p:sldId id="319" r:id="rId16"/>
    <p:sldId id="322" r:id="rId17"/>
    <p:sldId id="323" r:id="rId18"/>
    <p:sldId id="324" r:id="rId19"/>
    <p:sldId id="300" r:id="rId20"/>
    <p:sldId id="318" r:id="rId21"/>
    <p:sldId id="320" r:id="rId22"/>
    <p:sldId id="326" r:id="rId23"/>
    <p:sldId id="327" r:id="rId24"/>
    <p:sldId id="307" r:id="rId25"/>
    <p:sldId id="329" r:id="rId26"/>
    <p:sldId id="288" r:id="rId27"/>
    <p:sldId id="328"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napToGrid="0">
      <p:cViewPr varScale="1">
        <p:scale>
          <a:sx n="97" d="100"/>
          <a:sy n="97" d="100"/>
        </p:scale>
        <p:origin x="246" y="19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041DB8-B66F-4DC8-A96E-33677E0F90FF}" type="datetimeFigureOut">
              <a:rPr lang="en-US" smtClean="0"/>
              <a:t>1/21/2019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B49C4A-65AC-492D-9701-81B46C3AD0E4}" type="datetimeFigureOut">
              <a:rPr lang="en-US" smtClean="0"/>
              <a:t>1/21/2019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26</a:t>
            </a:fld>
            <a:endParaRPr lang="en-US"/>
          </a:p>
        </p:txBody>
      </p:sp>
    </p:spTree>
    <p:extLst>
      <p:ext uri="{BB962C8B-B14F-4D97-AF65-F5344CB8AC3E}">
        <p14:creationId xmlns:p14="http://schemas.microsoft.com/office/powerpoint/2010/main" val="1627094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27</a:t>
            </a:fld>
            <a:endParaRPr lang="en-US"/>
          </a:p>
        </p:txBody>
      </p:sp>
    </p:spTree>
    <p:extLst>
      <p:ext uri="{BB962C8B-B14F-4D97-AF65-F5344CB8AC3E}">
        <p14:creationId xmlns:p14="http://schemas.microsoft.com/office/powerpoint/2010/main" val="380119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791B04F-A350-4477-B8BC-71C210B9F8DE}" type="datetime1">
              <a:rPr lang="en-US" smtClean="0"/>
              <a:t>1/21/2019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23E8561-4E3E-4467-AD8A-49CD5BDF3010}" type="datetime1">
              <a:rPr lang="en-US" smtClean="0"/>
              <a:t>1/21/2019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7370EDB-51C9-4AD2-93D9-77B009FE713E}" type="datetime1">
              <a:rPr lang="en-US" smtClean="0"/>
              <a:t>1/21/2019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9C221D1-4CAE-40E0-BDBA-9CB84B48E897}" type="datetime1">
              <a:rPr lang="en-US" smtClean="0"/>
              <a:t>1/21/2019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02DB73B-BB37-4F0F-87D9-6869D68EDF25}" type="datetime1">
              <a:rPr lang="en-US" smtClean="0"/>
              <a:t>1/21/2019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1E2D13C-DF5A-487C-B440-B0887F0FA2CB}" type="datetime1">
              <a:rPr lang="en-US" smtClean="0"/>
              <a:t>1/21/2019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1FD4B5B6-4EC5-42E6-98AD-B40ABE7C9779}" type="datetime1">
              <a:rPr lang="en-US" smtClean="0"/>
              <a:t>1/21/2019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76188FB1-2A71-4DF2-8B37-EE070DB31F44}" type="datetime1">
              <a:rPr lang="en-US" smtClean="0"/>
              <a:t>1/21/2019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B3BEA6B-BA2C-4CCD-BD3F-599BCA5A990B}" type="datetime1">
              <a:rPr lang="en-US" smtClean="0"/>
              <a:t>1/21/2019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UNIT 7: BUSINESS LAW</a:t>
            </a:r>
            <a:endParaRPr lang="en-US" sz="6000" dirty="0"/>
          </a:p>
        </p:txBody>
      </p:sp>
      <p:sp>
        <p:nvSpPr>
          <p:cNvPr id="3" name="Subtitle 2"/>
          <p:cNvSpPr>
            <a:spLocks noGrp="1"/>
          </p:cNvSpPr>
          <p:nvPr>
            <p:ph type="subTitle" idx="1"/>
          </p:nvPr>
        </p:nvSpPr>
        <p:spPr/>
        <p:txBody>
          <a:bodyPr>
            <a:normAutofit/>
          </a:bodyPr>
          <a:lstStyle/>
          <a:p>
            <a:r>
              <a:rPr lang="en-US" dirty="0" smtClean="0"/>
              <a:t>UNIT CODE: H/617/0736</a:t>
            </a:r>
          </a:p>
          <a:p>
            <a:endParaRPr lang="en-US" dirty="0"/>
          </a:p>
        </p:txBody>
      </p:sp>
      <p:pic>
        <p:nvPicPr>
          <p:cNvPr id="4" name="Picture 3"/>
          <p:cNvPicPr>
            <a:picLocks noChangeAspect="1"/>
          </p:cNvPicPr>
          <p:nvPr/>
        </p:nvPicPr>
        <p:blipFill>
          <a:blip r:embed="rId2"/>
          <a:stretch>
            <a:fillRect/>
          </a:stretch>
        </p:blipFill>
        <p:spPr>
          <a:xfrm>
            <a:off x="4508285" y="1565962"/>
            <a:ext cx="2466975" cy="1847850"/>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COURT STRUCTURES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8699157" cy="2739211"/>
          </a:xfrm>
          <a:prstGeom prst="rect">
            <a:avLst/>
          </a:prstGeom>
        </p:spPr>
        <p:txBody>
          <a:bodyPr wrap="square">
            <a:spAutoFit/>
          </a:bodyPr>
          <a:lstStyle/>
          <a:p>
            <a:endParaRPr lang="en-JM" sz="3200" dirty="0" smtClean="0"/>
          </a:p>
          <a:p>
            <a:pPr marL="457200" indent="-457200">
              <a:buFont typeface="Wingdings" panose="05000000000000000000" pitchFamily="2" charset="2"/>
              <a:buChar char="ü"/>
            </a:pPr>
            <a:r>
              <a:rPr lang="en-JM" sz="2800" dirty="0" smtClean="0"/>
              <a:t>At </a:t>
            </a:r>
            <a:r>
              <a:rPr lang="en-JM" sz="2800" dirty="0"/>
              <a:t>the parish level, the Resident Magistrates’ Courts deal with less serious civil and criminal offences. The Resident Magistrate of a parish is also the Coroner and conducts preliminary inquiries into criminal matters.</a:t>
            </a:r>
          </a:p>
        </p:txBody>
      </p:sp>
      <p:sp>
        <p:nvSpPr>
          <p:cNvPr id="7" name="Slide Number Placeholder 6"/>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96504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COURT STRUCTURES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844871" cy="3600986"/>
          </a:xfrm>
          <a:prstGeom prst="rect">
            <a:avLst/>
          </a:prstGeom>
        </p:spPr>
        <p:txBody>
          <a:bodyPr wrap="square">
            <a:spAutoFit/>
          </a:bodyPr>
          <a:lstStyle/>
          <a:p>
            <a:endParaRPr lang="en-JM" sz="3200" dirty="0" smtClean="0"/>
          </a:p>
          <a:p>
            <a:pPr marL="457200" indent="-457200">
              <a:buFont typeface="Wingdings" panose="05000000000000000000" pitchFamily="2" charset="2"/>
              <a:buChar char="ü"/>
            </a:pPr>
            <a:r>
              <a:rPr lang="en-JM" sz="2800" dirty="0"/>
              <a:t>The next tier of court is the Parish Court.  This court is an inferior court of record and, as is the case with the Justices of the Peace jurisdiction, is governed entirely by statute.  Parish Court Judges have the jurisdiction to try cases summarily as well as on indictment. The level of sanction, in terms of fines and imprisonment, are lower than that which may be imposed in the </a:t>
            </a:r>
            <a:r>
              <a:rPr lang="en-JM" sz="2800" dirty="0" smtClean="0"/>
              <a:t>Supreme Court.</a:t>
            </a:r>
            <a:endParaRPr lang="en-JM" sz="2800" dirty="0"/>
          </a:p>
        </p:txBody>
      </p:sp>
      <p:sp>
        <p:nvSpPr>
          <p:cNvPr id="7" name="Slide Number Placeholder 6"/>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3072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COURT STRUCTURES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12</a:t>
            </a:fld>
            <a:endParaRPr lang="en-US"/>
          </a:p>
        </p:txBody>
      </p:sp>
      <p:sp>
        <p:nvSpPr>
          <p:cNvPr id="4" name="Rectangle 3"/>
          <p:cNvSpPr/>
          <p:nvPr/>
        </p:nvSpPr>
        <p:spPr>
          <a:xfrm>
            <a:off x="1120345" y="2828836"/>
            <a:ext cx="10008319" cy="2862322"/>
          </a:xfrm>
          <a:prstGeom prst="rect">
            <a:avLst/>
          </a:prstGeom>
        </p:spPr>
        <p:txBody>
          <a:bodyPr wrap="square">
            <a:spAutoFit/>
          </a:bodyPr>
          <a:lstStyle/>
          <a:p>
            <a:pPr marL="571500" indent="-571500">
              <a:buFont typeface="Wingdings" panose="05000000000000000000" pitchFamily="2" charset="2"/>
              <a:buChar char="ü"/>
            </a:pPr>
            <a:r>
              <a:rPr lang="en-JM" sz="3600" dirty="0"/>
              <a:t>T</a:t>
            </a:r>
            <a:r>
              <a:rPr lang="en-JM" sz="3600" dirty="0" smtClean="0"/>
              <a:t>here </a:t>
            </a:r>
            <a:r>
              <a:rPr lang="en-JM" sz="3600" dirty="0"/>
              <a:t>are four special courts – Traffic Court, Gun Court, Family Court and Revenue Court. There are also Petty Sessions courts that deal with minor offences and are presided over by Justices of the Peace.</a:t>
            </a:r>
          </a:p>
        </p:txBody>
      </p:sp>
    </p:spTree>
    <p:extLst>
      <p:ext uri="{BB962C8B-B14F-4D97-AF65-F5344CB8AC3E}">
        <p14:creationId xmlns:p14="http://schemas.microsoft.com/office/powerpoint/2010/main" val="278564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CIVIL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358184" cy="3046988"/>
          </a:xfrm>
          <a:prstGeom prst="rect">
            <a:avLst/>
          </a:prstGeom>
        </p:spPr>
        <p:txBody>
          <a:bodyPr wrap="square">
            <a:spAutoFit/>
          </a:bodyPr>
          <a:lstStyle/>
          <a:p>
            <a:r>
              <a:rPr lang="en-JM" sz="3200" dirty="0"/>
              <a:t>Civil law and criminal law serve different purposes in the </a:t>
            </a:r>
            <a:r>
              <a:rPr lang="en-JM" sz="3200" dirty="0" smtClean="0"/>
              <a:t>Jamaican legal </a:t>
            </a:r>
            <a:r>
              <a:rPr lang="en-JM" sz="3200" dirty="0"/>
              <a:t>system. The primary purpose of civil law is to resolve disputes and provide compensation for someone injured by someone else’s acts or </a:t>
            </a:r>
            <a:r>
              <a:rPr lang="en-JM" sz="3200" dirty="0" smtClean="0"/>
              <a:t>behaviour. In </a:t>
            </a:r>
            <a:r>
              <a:rPr lang="en-JM" sz="3200" dirty="0"/>
              <a:t>civil law, it is the injured person who brings the lawsuit.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145424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CIVIL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358184" cy="4031873"/>
          </a:xfrm>
          <a:prstGeom prst="rect">
            <a:avLst/>
          </a:prstGeom>
        </p:spPr>
        <p:txBody>
          <a:bodyPr wrap="square">
            <a:spAutoFit/>
          </a:bodyPr>
          <a:lstStyle/>
          <a:p>
            <a:r>
              <a:rPr lang="en-JM" sz="3200" dirty="0" smtClean="0"/>
              <a:t>Civil </a:t>
            </a:r>
            <a:r>
              <a:rPr lang="en-JM" sz="3200" dirty="0"/>
              <a:t>law cases are concerned only with private law. In some instances, a person may be entitled to file a complaint, trusting the legal system to punish the wrongdoer with prosecution, while bringing a civil lawsuit to receive compensation for the damages done by the wrongdoer. </a:t>
            </a:r>
            <a:r>
              <a:rPr lang="en-JM" sz="3200" dirty="0" smtClean="0"/>
              <a:t>In civil </a:t>
            </a:r>
            <a:r>
              <a:rPr lang="en-JM" sz="3200" dirty="0"/>
              <a:t>and </a:t>
            </a:r>
            <a:r>
              <a:rPr lang="en-JM" sz="3200" dirty="0" smtClean="0"/>
              <a:t>law it is </a:t>
            </a:r>
            <a:r>
              <a:rPr lang="en-JM" sz="3200" dirty="0"/>
              <a:t>the standards of proof required to reach a verdict.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355471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CIVIL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358184" cy="2554545"/>
          </a:xfrm>
          <a:prstGeom prst="rect">
            <a:avLst/>
          </a:prstGeom>
        </p:spPr>
        <p:txBody>
          <a:bodyPr wrap="square">
            <a:spAutoFit/>
          </a:bodyPr>
          <a:lstStyle/>
          <a:p>
            <a:r>
              <a:rPr lang="en-JM" sz="3200" dirty="0" smtClean="0"/>
              <a:t>A </a:t>
            </a:r>
            <a:r>
              <a:rPr lang="en-JM" sz="3200" dirty="0"/>
              <a:t>plaintiff need </a:t>
            </a:r>
            <a:r>
              <a:rPr lang="en-JM" sz="3200" dirty="0" smtClean="0"/>
              <a:t> to only </a:t>
            </a:r>
            <a:r>
              <a:rPr lang="en-JM" sz="3200" dirty="0"/>
              <a:t>prove </a:t>
            </a:r>
            <a:r>
              <a:rPr lang="en-JM" sz="3200" dirty="0" smtClean="0"/>
              <a:t>that his </a:t>
            </a:r>
            <a:r>
              <a:rPr lang="en-JM" sz="3200" dirty="0"/>
              <a:t>civil law case by a “preponderance of evidence.” This standard requires </a:t>
            </a:r>
            <a:r>
              <a:rPr lang="en-JM" sz="3200" dirty="0" smtClean="0"/>
              <a:t>the </a:t>
            </a:r>
            <a:r>
              <a:rPr lang="en-JM" sz="3200" dirty="0"/>
              <a:t>plaintiff convince the court that, based on the evidence presented at trial, it is “more likely than not” that the plaintiff’s allegation is true.</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15</a:t>
            </a:fld>
            <a:endParaRPr lang="en-US"/>
          </a:p>
        </p:txBody>
      </p:sp>
    </p:spTree>
    <p:extLst>
      <p:ext uri="{BB962C8B-B14F-4D97-AF65-F5344CB8AC3E}">
        <p14:creationId xmlns:p14="http://schemas.microsoft.com/office/powerpoint/2010/main" val="212703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CIVIL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16</a:t>
            </a:fld>
            <a:endParaRPr lang="en-US"/>
          </a:p>
        </p:txBody>
      </p:sp>
      <p:pic>
        <p:nvPicPr>
          <p:cNvPr id="4" name="Picture 3"/>
          <p:cNvPicPr>
            <a:picLocks noChangeAspect="1"/>
          </p:cNvPicPr>
          <p:nvPr/>
        </p:nvPicPr>
        <p:blipFill>
          <a:blip r:embed="rId2"/>
          <a:stretch>
            <a:fillRect/>
          </a:stretch>
        </p:blipFill>
        <p:spPr>
          <a:xfrm>
            <a:off x="1120346" y="1814946"/>
            <a:ext cx="9623854" cy="3810000"/>
          </a:xfrm>
          <a:prstGeom prst="rect">
            <a:avLst/>
          </a:prstGeom>
        </p:spPr>
      </p:pic>
    </p:spTree>
    <p:extLst>
      <p:ext uri="{BB962C8B-B14F-4D97-AF65-F5344CB8AC3E}">
        <p14:creationId xmlns:p14="http://schemas.microsoft.com/office/powerpoint/2010/main" val="2940233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CIVIL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17</a:t>
            </a:fld>
            <a:endParaRPr lang="en-US"/>
          </a:p>
        </p:txBody>
      </p:sp>
      <p:sp>
        <p:nvSpPr>
          <p:cNvPr id="5" name="Rectangle 4"/>
          <p:cNvSpPr/>
          <p:nvPr/>
        </p:nvSpPr>
        <p:spPr>
          <a:xfrm>
            <a:off x="633845" y="197346"/>
            <a:ext cx="10950348" cy="5755422"/>
          </a:xfrm>
          <a:prstGeom prst="rect">
            <a:avLst/>
          </a:prstGeom>
        </p:spPr>
        <p:txBody>
          <a:bodyPr wrap="square">
            <a:spAutoFit/>
          </a:bodyPr>
          <a:lstStyle/>
          <a:p>
            <a:endParaRPr lang="en-JM" dirty="0" smtClean="0"/>
          </a:p>
          <a:p>
            <a:endParaRPr lang="en-JM" dirty="0"/>
          </a:p>
          <a:p>
            <a:endParaRPr lang="en-JM" dirty="0" smtClean="0"/>
          </a:p>
          <a:p>
            <a:endParaRPr lang="en-JM" dirty="0"/>
          </a:p>
          <a:p>
            <a:r>
              <a:rPr lang="en-JM" sz="2400" b="1" dirty="0"/>
              <a:t>Civil Case Example</a:t>
            </a:r>
            <a:endParaRPr lang="en-JM" sz="2400" b="1" dirty="0" smtClean="0"/>
          </a:p>
          <a:p>
            <a:r>
              <a:rPr lang="en-JM" sz="1600" b="1" dirty="0" smtClean="0"/>
              <a:t>[</a:t>
            </a:r>
            <a:r>
              <a:rPr lang="en-JM" sz="1600" b="1" dirty="0"/>
              <a:t>2018] JMSC. Civ.112</a:t>
            </a:r>
          </a:p>
          <a:p>
            <a:r>
              <a:rPr lang="en-JM" sz="1600" b="1" dirty="0"/>
              <a:t>IN THE SUPREME COURT OF JUDICATURE OF JAMAICA</a:t>
            </a:r>
          </a:p>
          <a:p>
            <a:r>
              <a:rPr lang="en-JM" sz="1600" b="1" dirty="0"/>
              <a:t>IN THE CIVIL DIVISION</a:t>
            </a:r>
          </a:p>
          <a:p>
            <a:r>
              <a:rPr lang="en-JM" sz="1600" b="1" dirty="0"/>
              <a:t>CLAIM NO. 2011HCV05274</a:t>
            </a:r>
          </a:p>
          <a:p>
            <a:r>
              <a:rPr lang="en-JM" sz="1600" b="1" dirty="0"/>
              <a:t>BETWEEN RYAN ANSLIP CLAIMANT</a:t>
            </a:r>
          </a:p>
          <a:p>
            <a:r>
              <a:rPr lang="en-JM" sz="1600" b="1" dirty="0"/>
              <a:t>AND NORTH EAST REGIONAL HEALTH AUTHORITY DEFENDANT</a:t>
            </a:r>
          </a:p>
          <a:p>
            <a:r>
              <a:rPr lang="en-JM" sz="1600" b="1" dirty="0"/>
              <a:t>IN OPEN COURT</a:t>
            </a:r>
          </a:p>
          <a:p>
            <a:r>
              <a:rPr lang="en-JM" sz="1600" b="1" dirty="0"/>
              <a:t>Mr. Andrew </a:t>
            </a:r>
            <a:r>
              <a:rPr lang="en-JM" sz="1600" b="1" dirty="0" smtClean="0"/>
              <a:t>Irving                                                      for </a:t>
            </a:r>
            <a:r>
              <a:rPr lang="en-JM" sz="1600" b="1" dirty="0"/>
              <a:t>the Claimant</a:t>
            </a:r>
          </a:p>
          <a:p>
            <a:r>
              <a:rPr lang="en-JM" sz="1600" b="1" dirty="0"/>
              <a:t>Ms. Carla Thomas </a:t>
            </a:r>
            <a:r>
              <a:rPr lang="en-JM" sz="1600" b="1" dirty="0" smtClean="0"/>
              <a:t>                                                   for </a:t>
            </a:r>
            <a:r>
              <a:rPr lang="en-JM" sz="1600" b="1" dirty="0"/>
              <a:t>the Defendant, </a:t>
            </a:r>
            <a:endParaRPr lang="en-JM" sz="1600" b="1" dirty="0" smtClean="0"/>
          </a:p>
          <a:p>
            <a:r>
              <a:rPr lang="en-JM" sz="1600" b="1" dirty="0"/>
              <a:t> </a:t>
            </a:r>
            <a:r>
              <a:rPr lang="en-JM" sz="1600" b="1" dirty="0" smtClean="0"/>
              <a:t>                                                                                        instructed </a:t>
            </a:r>
            <a:r>
              <a:rPr lang="en-JM" sz="1600" b="1" dirty="0"/>
              <a:t>by the Director of State Proceedings</a:t>
            </a:r>
          </a:p>
          <a:p>
            <a:r>
              <a:rPr lang="en-JM" sz="1600" dirty="0"/>
              <a:t>Heard: February 5, 6 and 16, March 2 and July 31, 2018</a:t>
            </a:r>
          </a:p>
          <a:p>
            <a:r>
              <a:rPr lang="en-JM" sz="1600" dirty="0"/>
              <a:t>Employment - Dismissal – Fixed Term Contract providing for dismissal and for</a:t>
            </a:r>
          </a:p>
          <a:p>
            <a:r>
              <a:rPr lang="en-JM" sz="1600" dirty="0"/>
              <a:t>termination of engagement with notice or salary in lieu of notice - Claimant's</a:t>
            </a:r>
          </a:p>
          <a:p>
            <a:r>
              <a:rPr lang="en-JM" sz="1600" dirty="0"/>
              <a:t>employment terminated without notice – Salary in lieu of notice and additional</a:t>
            </a:r>
          </a:p>
          <a:p>
            <a:r>
              <a:rPr lang="en-JM" sz="1600" dirty="0"/>
              <a:t>payments given – Whether Claimant dismissed for cause</a:t>
            </a:r>
          </a:p>
          <a:p>
            <a:r>
              <a:rPr lang="en-JM" sz="1600" dirty="0"/>
              <a:t>No evidence presented in support of Defence - Whether court obliged to accept</a:t>
            </a:r>
          </a:p>
          <a:p>
            <a:r>
              <a:rPr lang="en-JM" sz="1600" dirty="0"/>
              <a:t>Claimant’s account.</a:t>
            </a:r>
          </a:p>
        </p:txBody>
      </p:sp>
    </p:spTree>
    <p:extLst>
      <p:ext uri="{BB962C8B-B14F-4D97-AF65-F5344CB8AC3E}">
        <p14:creationId xmlns:p14="http://schemas.microsoft.com/office/powerpoint/2010/main" val="343449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CIVIL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18</a:t>
            </a:fld>
            <a:endParaRPr lang="en-US"/>
          </a:p>
        </p:txBody>
      </p:sp>
      <p:sp>
        <p:nvSpPr>
          <p:cNvPr id="5" name="Rectangle 4"/>
          <p:cNvSpPr/>
          <p:nvPr/>
        </p:nvSpPr>
        <p:spPr>
          <a:xfrm>
            <a:off x="633845" y="197346"/>
            <a:ext cx="10950348" cy="6001643"/>
          </a:xfrm>
          <a:prstGeom prst="rect">
            <a:avLst/>
          </a:prstGeom>
        </p:spPr>
        <p:txBody>
          <a:bodyPr wrap="square">
            <a:spAutoFit/>
          </a:bodyPr>
          <a:lstStyle/>
          <a:p>
            <a:endParaRPr lang="en-JM" dirty="0" smtClean="0"/>
          </a:p>
          <a:p>
            <a:endParaRPr lang="en-JM" dirty="0"/>
          </a:p>
          <a:p>
            <a:endParaRPr lang="en-JM" dirty="0" smtClean="0"/>
          </a:p>
          <a:p>
            <a:endParaRPr lang="en-JM" dirty="0"/>
          </a:p>
          <a:p>
            <a:r>
              <a:rPr lang="en-JM" sz="2400" b="1" dirty="0"/>
              <a:t>Civil Case Example</a:t>
            </a:r>
            <a:endParaRPr lang="en-JM" sz="2400" b="1" dirty="0" smtClean="0"/>
          </a:p>
          <a:p>
            <a:endParaRPr lang="en-JM" sz="1600" b="1" dirty="0" smtClean="0"/>
          </a:p>
          <a:p>
            <a:endParaRPr lang="en-JM" sz="1600" b="1" dirty="0"/>
          </a:p>
          <a:p>
            <a:endParaRPr lang="en-JM" sz="1600" b="1" dirty="0" smtClean="0"/>
          </a:p>
          <a:p>
            <a:endParaRPr lang="en-JM" sz="1600" b="1" dirty="0"/>
          </a:p>
          <a:p>
            <a:endParaRPr lang="en-JM" sz="1600" b="1" dirty="0" smtClean="0"/>
          </a:p>
          <a:p>
            <a:r>
              <a:rPr lang="en-JM" sz="1600" b="1" dirty="0" smtClean="0"/>
              <a:t>Disposition</a:t>
            </a:r>
            <a:endParaRPr lang="en-JM" sz="1600" b="1" dirty="0"/>
          </a:p>
          <a:p>
            <a:endParaRPr lang="en-JM" sz="1600" b="1" dirty="0" smtClean="0"/>
          </a:p>
          <a:p>
            <a:r>
              <a:rPr lang="en-JM" sz="1600" b="1" dirty="0" smtClean="0"/>
              <a:t>[79</a:t>
            </a:r>
            <a:r>
              <a:rPr lang="en-JM" sz="1600" b="1" dirty="0"/>
              <a:t>] Judgment for the Claimant.</a:t>
            </a:r>
          </a:p>
          <a:p>
            <a:endParaRPr lang="en-JM" sz="1600" b="1" dirty="0"/>
          </a:p>
          <a:p>
            <a:r>
              <a:rPr lang="en-JM" sz="1600" b="1" dirty="0" smtClean="0"/>
              <a:t>[</a:t>
            </a:r>
            <a:r>
              <a:rPr lang="en-JM" sz="1600" b="1" dirty="0"/>
              <a:t>80] The Defendant shall pay to the Claimant damages representing salary and other</a:t>
            </a:r>
          </a:p>
          <a:p>
            <a:r>
              <a:rPr lang="en-JM" sz="1600" b="1" dirty="0"/>
              <a:t>entitlements for the unexpired portion of his contract of $ 7,577,445.76..............</a:t>
            </a:r>
          </a:p>
          <a:p>
            <a:r>
              <a:rPr lang="en-JM" sz="1600" b="1" dirty="0"/>
              <a:t>(net any applicable taxes) </a:t>
            </a:r>
            <a:endParaRPr lang="en-JM" sz="1600" b="1" dirty="0" smtClean="0"/>
          </a:p>
          <a:p>
            <a:endParaRPr lang="en-JM" sz="1600" b="1" dirty="0"/>
          </a:p>
          <a:p>
            <a:r>
              <a:rPr lang="en-JM" sz="1600" b="1" dirty="0" smtClean="0"/>
              <a:t>(</a:t>
            </a:r>
            <a:r>
              <a:rPr lang="en-JM" sz="1600" b="1" dirty="0"/>
              <a:t>Details to be settled by Counsel)</a:t>
            </a:r>
          </a:p>
          <a:p>
            <a:endParaRPr lang="en-JM" sz="1600" b="1" dirty="0" smtClean="0"/>
          </a:p>
          <a:p>
            <a:r>
              <a:rPr lang="en-JM" sz="1600" b="1" dirty="0" smtClean="0"/>
              <a:t>Costs </a:t>
            </a:r>
            <a:r>
              <a:rPr lang="en-JM" sz="1600" b="1" dirty="0"/>
              <a:t>to the claimant to be taxed if not agreed</a:t>
            </a:r>
            <a:r>
              <a:rPr lang="en-JM" sz="1600" b="1" dirty="0" smtClean="0"/>
              <a:t>.</a:t>
            </a:r>
          </a:p>
          <a:p>
            <a:endParaRPr lang="en-US" sz="1600" b="1" dirty="0"/>
          </a:p>
          <a:p>
            <a:r>
              <a:rPr lang="en-US" sz="1600" b="1" i="1" dirty="0" smtClean="0"/>
              <a:t>Source: </a:t>
            </a:r>
            <a:r>
              <a:rPr lang="en-JM" sz="1600" b="1" i="1" dirty="0"/>
              <a:t>Supremecourt.gov.jm. (2019). </a:t>
            </a:r>
            <a:endParaRPr lang="en-JM" sz="1600" i="1" dirty="0"/>
          </a:p>
        </p:txBody>
      </p:sp>
    </p:spTree>
    <p:extLst>
      <p:ext uri="{BB962C8B-B14F-4D97-AF65-F5344CB8AC3E}">
        <p14:creationId xmlns:p14="http://schemas.microsoft.com/office/powerpoint/2010/main" val="1587813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CRIMINAL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457038" cy="2554545"/>
          </a:xfrm>
          <a:prstGeom prst="rect">
            <a:avLst/>
          </a:prstGeom>
        </p:spPr>
        <p:txBody>
          <a:bodyPr wrap="square">
            <a:spAutoFit/>
          </a:bodyPr>
          <a:lstStyle/>
          <a:p>
            <a:endParaRPr lang="en-JM" sz="3200" dirty="0" smtClean="0"/>
          </a:p>
          <a:p>
            <a:r>
              <a:rPr lang="en-JM" sz="3200" dirty="0" smtClean="0"/>
              <a:t>The </a:t>
            </a:r>
            <a:r>
              <a:rPr lang="en-JM" sz="3200" dirty="0"/>
              <a:t>primary purpose of criminal law is to prevent undesirable </a:t>
            </a:r>
            <a:r>
              <a:rPr lang="en-JM" sz="3200" dirty="0" smtClean="0"/>
              <a:t>behaviour </a:t>
            </a:r>
            <a:r>
              <a:rPr lang="en-JM" sz="3200" dirty="0"/>
              <a:t>and punish those who commit an act deemed undesirable by society. </a:t>
            </a:r>
            <a:r>
              <a:rPr lang="en-JM" sz="3200" dirty="0" smtClean="0"/>
              <a:t>In </a:t>
            </a:r>
            <a:r>
              <a:rPr lang="en-JM" sz="3200" dirty="0"/>
              <a:t>criminal law, it is the government that files charges.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19</a:t>
            </a:fld>
            <a:endParaRPr lang="en-US"/>
          </a:p>
        </p:txBody>
      </p:sp>
    </p:spTree>
    <p:extLst>
      <p:ext uri="{BB962C8B-B14F-4D97-AF65-F5344CB8AC3E}">
        <p14:creationId xmlns:p14="http://schemas.microsoft.com/office/powerpoint/2010/main" val="563302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UNIT 7: BUISNESS LAW</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pPr algn="ctr"/>
            <a:r>
              <a:rPr lang="en-US" dirty="0" smtClean="0"/>
              <a:t>LO1: EXPLAIN THE NATURE OF THE LEGAL SYSTEM</a:t>
            </a:r>
          </a:p>
          <a:p>
            <a:endParaRPr lang="en-US" dirty="0" smtClean="0"/>
          </a:p>
          <a:p>
            <a:endParaRPr lang="en-US" dirty="0"/>
          </a:p>
          <a:p>
            <a:endParaRPr lang="en-US" dirty="0" smtClean="0"/>
          </a:p>
          <a:p>
            <a:endParaRPr lang="en-US" dirty="0"/>
          </a:p>
          <a:p>
            <a:endParaRPr lang="en-US" dirty="0" smtClean="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CRIMINAL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457038" cy="3539430"/>
          </a:xfrm>
          <a:prstGeom prst="rect">
            <a:avLst/>
          </a:prstGeom>
        </p:spPr>
        <p:txBody>
          <a:bodyPr wrap="square">
            <a:spAutoFit/>
          </a:bodyPr>
          <a:lstStyle/>
          <a:p>
            <a:r>
              <a:rPr lang="en-JM" sz="3200" dirty="0" smtClean="0"/>
              <a:t>The </a:t>
            </a:r>
            <a:r>
              <a:rPr lang="en-JM" sz="3200" dirty="0"/>
              <a:t>injured person may file a complaint, but it is the </a:t>
            </a:r>
            <a:r>
              <a:rPr lang="en-JM" sz="3200" dirty="0" smtClean="0"/>
              <a:t>through the Director of Public Prosecution Office  (DPP) the decision is made whether </a:t>
            </a:r>
            <a:r>
              <a:rPr lang="en-JM" sz="3200" dirty="0"/>
              <a:t>criminal charges should be filed. A violation of criminal law is considered a crime against the state or federal government and is a violation of public law rather than private </a:t>
            </a:r>
            <a:r>
              <a:rPr lang="en-JM" sz="3200" dirty="0" smtClean="0"/>
              <a:t>law.</a:t>
            </a:r>
          </a:p>
        </p:txBody>
      </p:sp>
      <p:sp>
        <p:nvSpPr>
          <p:cNvPr id="7" name="Slide Number Placeholder 6"/>
          <p:cNvSpPr>
            <a:spLocks noGrp="1"/>
          </p:cNvSpPr>
          <p:nvPr>
            <p:ph type="sldNum" sz="quarter" idx="12"/>
          </p:nvPr>
        </p:nvSpPr>
        <p:spPr/>
        <p:txBody>
          <a:bodyPr/>
          <a:lstStyle/>
          <a:p>
            <a:fld id="{E31375A4-56A4-47D6-9801-1991572033F7}" type="slidenum">
              <a:rPr lang="en-US" smtClean="0"/>
              <a:t>20</a:t>
            </a:fld>
            <a:endParaRPr lang="en-US"/>
          </a:p>
        </p:txBody>
      </p:sp>
    </p:spTree>
    <p:extLst>
      <p:ext uri="{BB962C8B-B14F-4D97-AF65-F5344CB8AC3E}">
        <p14:creationId xmlns:p14="http://schemas.microsoft.com/office/powerpoint/2010/main" val="213657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CRIMINAL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457038" cy="3046988"/>
          </a:xfrm>
          <a:prstGeom prst="rect">
            <a:avLst/>
          </a:prstGeom>
        </p:spPr>
        <p:txBody>
          <a:bodyPr wrap="square">
            <a:spAutoFit/>
          </a:bodyPr>
          <a:lstStyle/>
          <a:p>
            <a:r>
              <a:rPr lang="en-JM" sz="3200" dirty="0" smtClean="0"/>
              <a:t>In criminal </a:t>
            </a:r>
            <a:r>
              <a:rPr lang="en-JM" sz="3200" dirty="0"/>
              <a:t>law </a:t>
            </a:r>
            <a:r>
              <a:rPr lang="en-JM" sz="3200" dirty="0" smtClean="0"/>
              <a:t>proceedings, the state </a:t>
            </a:r>
            <a:r>
              <a:rPr lang="en-JM" sz="3200" dirty="0"/>
              <a:t>must prove their case “beyond a reasonable doubt.” The reason for this higher standard is because a person’s freedom is at stake, and the fundamental belief that convicting an innocent person is worse than allowing a guilty person to go </a:t>
            </a:r>
            <a:r>
              <a:rPr lang="en-JM" sz="3200" dirty="0" smtClean="0"/>
              <a:t>free.</a:t>
            </a:r>
          </a:p>
        </p:txBody>
      </p:sp>
      <p:sp>
        <p:nvSpPr>
          <p:cNvPr id="7" name="Slide Number Placeholder 6"/>
          <p:cNvSpPr>
            <a:spLocks noGrp="1"/>
          </p:cNvSpPr>
          <p:nvPr>
            <p:ph type="sldNum" sz="quarter" idx="12"/>
          </p:nvPr>
        </p:nvSpPr>
        <p:spPr/>
        <p:txBody>
          <a:bodyPr/>
          <a:lstStyle/>
          <a:p>
            <a:fld id="{E31375A4-56A4-47D6-9801-1991572033F7}" type="slidenum">
              <a:rPr lang="en-US" smtClean="0"/>
              <a:t>21</a:t>
            </a:fld>
            <a:endParaRPr lang="en-US"/>
          </a:p>
        </p:txBody>
      </p:sp>
    </p:spTree>
    <p:extLst>
      <p:ext uri="{BB962C8B-B14F-4D97-AF65-F5344CB8AC3E}">
        <p14:creationId xmlns:p14="http://schemas.microsoft.com/office/powerpoint/2010/main" val="334894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CRIMINAL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457038" cy="3046988"/>
          </a:xfrm>
          <a:prstGeom prst="rect">
            <a:avLst/>
          </a:prstGeom>
        </p:spPr>
        <p:txBody>
          <a:bodyPr wrap="square">
            <a:spAutoFit/>
          </a:bodyPr>
          <a:lstStyle/>
          <a:p>
            <a:r>
              <a:rPr lang="en-JM" sz="3200" dirty="0"/>
              <a:t>In a criminal case the State is the prosecutor because it is the community as a whole which suffers as </a:t>
            </a:r>
            <a:r>
              <a:rPr lang="en-JM" sz="3200" dirty="0" smtClean="0"/>
              <a:t>a result </a:t>
            </a:r>
            <a:r>
              <a:rPr lang="en-JM" sz="3200" dirty="0"/>
              <a:t>of the law being broken. Persons guilty of crime may be punished by fines payable to the State</a:t>
            </a:r>
            <a:r>
              <a:rPr lang="en-JM" sz="3200" dirty="0" smtClean="0"/>
              <a:t>, imprisonment</a:t>
            </a:r>
            <a:r>
              <a:rPr lang="en-JM" sz="3200" dirty="0"/>
              <a:t>, or a community-based punishment</a:t>
            </a:r>
            <a:r>
              <a:rPr lang="en-JM" sz="3200" dirty="0" smtClean="0"/>
              <a:t>.</a:t>
            </a:r>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22</a:t>
            </a:fld>
            <a:endParaRPr lang="en-US"/>
          </a:p>
        </p:txBody>
      </p:sp>
    </p:spTree>
    <p:extLst>
      <p:ext uri="{BB962C8B-B14F-4D97-AF65-F5344CB8AC3E}">
        <p14:creationId xmlns:p14="http://schemas.microsoft.com/office/powerpoint/2010/main" val="71651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CRIMINAL LAW</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457038" cy="4031873"/>
          </a:xfrm>
          <a:prstGeom prst="rect">
            <a:avLst/>
          </a:prstGeom>
        </p:spPr>
        <p:txBody>
          <a:bodyPr wrap="square">
            <a:spAutoFit/>
          </a:bodyPr>
          <a:lstStyle/>
          <a:p>
            <a:r>
              <a:rPr lang="en-JM" sz="3200" dirty="0" smtClean="0"/>
              <a:t>Generally</a:t>
            </a:r>
            <a:r>
              <a:rPr lang="en-JM" sz="3200" dirty="0"/>
              <a:t>, the police take the initial decision to prosecute, but this is then reviewed by the Crown</a:t>
            </a:r>
          </a:p>
          <a:p>
            <a:r>
              <a:rPr lang="en-JM" sz="3200" dirty="0"/>
              <a:t>Prosecution Service. Some prosecutions are started by the Director of Public Prosecutions, who is </a:t>
            </a:r>
            <a:r>
              <a:rPr lang="en-JM" sz="3200" dirty="0" smtClean="0"/>
              <a:t>the head </a:t>
            </a:r>
            <a:r>
              <a:rPr lang="en-JM" sz="3200" dirty="0"/>
              <a:t>of the Crown Prosecution Service.</a:t>
            </a:r>
          </a:p>
          <a:p>
            <a:r>
              <a:rPr lang="en-JM" sz="3200" dirty="0"/>
              <a:t>In a criminal trial, the burden of proof to convict the accused rests with the prosecution, which must</a:t>
            </a:r>
          </a:p>
          <a:p>
            <a:r>
              <a:rPr lang="en-JM" sz="3200" dirty="0"/>
              <a:t>prove its case beyond reasonable doubt.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23</a:t>
            </a:fld>
            <a:endParaRPr lang="en-US"/>
          </a:p>
        </p:txBody>
      </p:sp>
    </p:spTree>
    <p:extLst>
      <p:ext uri="{BB962C8B-B14F-4D97-AF65-F5344CB8AC3E}">
        <p14:creationId xmlns:p14="http://schemas.microsoft.com/office/powerpoint/2010/main" val="35020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 QUESTIONS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24</a:t>
            </a:fld>
            <a:endParaRPr lang="en-US"/>
          </a:p>
        </p:txBody>
      </p:sp>
      <p:sp>
        <p:nvSpPr>
          <p:cNvPr id="4" name="Rectangle 3"/>
          <p:cNvSpPr/>
          <p:nvPr/>
        </p:nvSpPr>
        <p:spPr>
          <a:xfrm>
            <a:off x="831272" y="1490008"/>
            <a:ext cx="9590809" cy="4524315"/>
          </a:xfrm>
          <a:prstGeom prst="rect">
            <a:avLst/>
          </a:prstGeom>
        </p:spPr>
        <p:txBody>
          <a:bodyPr wrap="square">
            <a:spAutoFit/>
          </a:bodyPr>
          <a:lstStyle/>
          <a:p>
            <a:pPr fontAlgn="t"/>
            <a:endParaRPr lang="en-JM" dirty="0" smtClean="0">
              <a:solidFill>
                <a:srgbClr val="2D3639"/>
              </a:solidFill>
              <a:latin typeface="hurme_no2-webfont"/>
            </a:endParaRPr>
          </a:p>
          <a:p>
            <a:pPr marL="342900" indent="-342900" fontAlgn="t">
              <a:buAutoNum type="arabicPeriod"/>
            </a:pPr>
            <a:r>
              <a:rPr lang="en-JM" b="1" dirty="0" smtClean="0">
                <a:solidFill>
                  <a:srgbClr val="2D3639"/>
                </a:solidFill>
                <a:latin typeface="hurme_no2-webfont"/>
              </a:rPr>
              <a:t>A </a:t>
            </a:r>
            <a:r>
              <a:rPr lang="en-JM" b="1" dirty="0" smtClean="0">
                <a:solidFill>
                  <a:srgbClr val="2D3639"/>
                </a:solidFill>
                <a:latin typeface="hurme_no2-webfont"/>
              </a:rPr>
              <a:t>______ </a:t>
            </a:r>
            <a:r>
              <a:rPr lang="en-JM" dirty="0" smtClean="0">
                <a:solidFill>
                  <a:srgbClr val="2D3639"/>
                </a:solidFill>
                <a:latin typeface="hurme_no2-webfont"/>
              </a:rPr>
              <a:t>is </a:t>
            </a:r>
            <a:r>
              <a:rPr lang="en-JM" dirty="0">
                <a:solidFill>
                  <a:srgbClr val="2D3639"/>
                </a:solidFill>
                <a:latin typeface="hurme_no2-webfont"/>
              </a:rPr>
              <a:t>conduct prohibited by the law. </a:t>
            </a:r>
            <a:endParaRPr lang="en-JM" dirty="0" smtClean="0">
              <a:solidFill>
                <a:srgbClr val="2D3639"/>
              </a:solidFill>
              <a:latin typeface="hurme_no2-webfont"/>
            </a:endParaRPr>
          </a:p>
          <a:p>
            <a:pPr marL="342900" indent="-342900" fontAlgn="t">
              <a:buAutoNum type="arabicPeriod"/>
            </a:pPr>
            <a:endParaRPr lang="en-US" dirty="0">
              <a:solidFill>
                <a:srgbClr val="2D3639"/>
              </a:solidFill>
              <a:latin typeface="hurme_no2-webfont"/>
            </a:endParaRPr>
          </a:p>
          <a:p>
            <a:pPr marL="342900" indent="-342900" fontAlgn="t">
              <a:buAutoNum type="arabicPeriod"/>
            </a:pPr>
            <a:r>
              <a:rPr lang="en-JM" b="1" dirty="0" smtClean="0">
                <a:solidFill>
                  <a:srgbClr val="2D3639"/>
                </a:solidFill>
                <a:latin typeface="hurme_no2-webfont"/>
              </a:rPr>
              <a:t>___________</a:t>
            </a:r>
            <a:r>
              <a:rPr lang="en-JM" dirty="0" smtClean="0">
                <a:solidFill>
                  <a:srgbClr val="2D3639"/>
                </a:solidFill>
                <a:latin typeface="hurme_no2-webfont"/>
              </a:rPr>
              <a:t> </a:t>
            </a:r>
            <a:r>
              <a:rPr lang="en-JM" dirty="0">
                <a:solidFill>
                  <a:srgbClr val="2D3639"/>
                </a:solidFill>
                <a:latin typeface="hurme_no2-webfont"/>
              </a:rPr>
              <a:t>exists to regulate disputes over the rights and obligations of persons dealing with each other </a:t>
            </a:r>
            <a:r>
              <a:rPr lang="en-JM" dirty="0" smtClean="0">
                <a:solidFill>
                  <a:srgbClr val="2D3639"/>
                </a:solidFill>
                <a:latin typeface="hurme_no2-webfont"/>
              </a:rPr>
              <a:t>and seeks </a:t>
            </a:r>
            <a:r>
              <a:rPr lang="en-JM" dirty="0">
                <a:solidFill>
                  <a:srgbClr val="2D3639"/>
                </a:solidFill>
                <a:latin typeface="hurme_no2-webfont"/>
              </a:rPr>
              <a:t>to compensate injured parties.  </a:t>
            </a:r>
            <a:endParaRPr lang="en-JM" dirty="0" smtClean="0">
              <a:solidFill>
                <a:srgbClr val="2D3639"/>
              </a:solidFill>
              <a:latin typeface="hurme_no2-webfont"/>
            </a:endParaRPr>
          </a:p>
          <a:p>
            <a:pPr marL="342900" indent="-342900" fontAlgn="t">
              <a:buAutoNum type="arabicPeriod"/>
            </a:pPr>
            <a:endParaRPr lang="en-US" dirty="0">
              <a:solidFill>
                <a:srgbClr val="2D3639"/>
              </a:solidFill>
              <a:latin typeface="hurme_no2-webfont"/>
            </a:endParaRPr>
          </a:p>
          <a:p>
            <a:pPr marL="342900" indent="-342900" fontAlgn="t">
              <a:buAutoNum type="arabicPeriod"/>
            </a:pPr>
            <a:r>
              <a:rPr lang="en-JM" dirty="0">
                <a:solidFill>
                  <a:srgbClr val="455358"/>
                </a:solidFill>
                <a:latin typeface="hurme_no2-webfont"/>
              </a:rPr>
              <a:t>A broken leg caused to a pedestrian by a drunken driver is a single event which may give rise to:</a:t>
            </a:r>
          </a:p>
          <a:p>
            <a:pPr fontAlgn="t"/>
            <a:r>
              <a:rPr lang="en-JM" dirty="0">
                <a:solidFill>
                  <a:srgbClr val="455358"/>
                </a:solidFill>
                <a:latin typeface="hurme_no2-webfont"/>
              </a:rPr>
              <a:t>• </a:t>
            </a:r>
            <a:r>
              <a:rPr lang="en-JM" b="1" dirty="0" smtClean="0">
                <a:solidFill>
                  <a:srgbClr val="455358"/>
                </a:solidFill>
                <a:latin typeface="hurme_no2-webfont"/>
              </a:rPr>
              <a:t>Criminal/Civil </a:t>
            </a:r>
            <a:r>
              <a:rPr lang="en-JM" b="1" dirty="0">
                <a:solidFill>
                  <a:srgbClr val="455358"/>
                </a:solidFill>
                <a:latin typeface="hurme_no2-webfont"/>
              </a:rPr>
              <a:t>case</a:t>
            </a:r>
            <a:r>
              <a:rPr lang="en-JM" dirty="0">
                <a:solidFill>
                  <a:srgbClr val="455358"/>
                </a:solidFill>
                <a:latin typeface="hurme_no2-webfont"/>
              </a:rPr>
              <a:t> (prosecution by the State for the offence of driving with excess alcohol), and</a:t>
            </a:r>
          </a:p>
          <a:p>
            <a:pPr fontAlgn="t"/>
            <a:r>
              <a:rPr lang="en-JM" dirty="0">
                <a:solidFill>
                  <a:srgbClr val="455358"/>
                </a:solidFill>
                <a:latin typeface="hurme_no2-webfont"/>
              </a:rPr>
              <a:t>• </a:t>
            </a:r>
            <a:r>
              <a:rPr lang="en-JM" b="1" dirty="0" smtClean="0">
                <a:solidFill>
                  <a:srgbClr val="455358"/>
                </a:solidFill>
                <a:latin typeface="hurme_no2-webfont"/>
              </a:rPr>
              <a:t>Civil/Criminal </a:t>
            </a:r>
            <a:r>
              <a:rPr lang="en-JM" b="1" dirty="0">
                <a:solidFill>
                  <a:srgbClr val="455358"/>
                </a:solidFill>
                <a:latin typeface="hurme_no2-webfont"/>
              </a:rPr>
              <a:t>case </a:t>
            </a:r>
            <a:r>
              <a:rPr lang="en-JM" dirty="0">
                <a:solidFill>
                  <a:srgbClr val="455358"/>
                </a:solidFill>
                <a:latin typeface="hurme_no2-webfont"/>
              </a:rPr>
              <a:t>(the pedestrian sues for compensation for pain and suffering</a:t>
            </a:r>
            <a:r>
              <a:rPr lang="en-JM" dirty="0" smtClean="0">
                <a:solidFill>
                  <a:srgbClr val="455358"/>
                </a:solidFill>
                <a:latin typeface="hurme_no2-webfont"/>
              </a:rPr>
              <a:t>)</a:t>
            </a:r>
          </a:p>
          <a:p>
            <a:pPr fontAlgn="t"/>
            <a:endParaRPr lang="en-US" dirty="0">
              <a:solidFill>
                <a:srgbClr val="455358"/>
              </a:solidFill>
              <a:latin typeface="hurme_no2-webfont"/>
            </a:endParaRPr>
          </a:p>
          <a:p>
            <a:pPr fontAlgn="t"/>
            <a:r>
              <a:rPr lang="en-US" dirty="0" smtClean="0">
                <a:solidFill>
                  <a:srgbClr val="455358"/>
                </a:solidFill>
                <a:latin typeface="hurme_no2-webfont"/>
              </a:rPr>
              <a:t>4. </a:t>
            </a:r>
            <a:r>
              <a:rPr lang="en-JM" dirty="0" smtClean="0">
                <a:solidFill>
                  <a:srgbClr val="455358"/>
                </a:solidFill>
                <a:latin typeface="hurme_no2-webfont"/>
              </a:rPr>
              <a:t>In </a:t>
            </a:r>
            <a:r>
              <a:rPr lang="en-JM" dirty="0">
                <a:solidFill>
                  <a:srgbClr val="455358"/>
                </a:solidFill>
                <a:latin typeface="hurme_no2-webfont"/>
              </a:rPr>
              <a:t>criminal cases, the </a:t>
            </a:r>
            <a:r>
              <a:rPr lang="en-JM" dirty="0" smtClean="0">
                <a:solidFill>
                  <a:srgbClr val="455358"/>
                </a:solidFill>
                <a:latin typeface="hurme_no2-webfont"/>
              </a:rPr>
              <a:t>_____ </a:t>
            </a:r>
            <a:r>
              <a:rPr lang="en-JM" dirty="0">
                <a:solidFill>
                  <a:srgbClr val="455358"/>
                </a:solidFill>
                <a:latin typeface="hurme_no2-webfont"/>
              </a:rPr>
              <a:t>prosecutes the wrongdoer. </a:t>
            </a:r>
            <a:r>
              <a:rPr lang="en-JM" dirty="0" smtClean="0">
                <a:solidFill>
                  <a:srgbClr val="455358"/>
                </a:solidFill>
                <a:latin typeface="hurme_no2-webfont"/>
              </a:rPr>
              <a:t> </a:t>
            </a:r>
            <a:r>
              <a:rPr lang="en-US" dirty="0" smtClean="0">
                <a:solidFill>
                  <a:srgbClr val="455358"/>
                </a:solidFill>
                <a:latin typeface="hurme_no2-webfont"/>
              </a:rPr>
              <a:t>.</a:t>
            </a:r>
          </a:p>
          <a:p>
            <a:pPr fontAlgn="t"/>
            <a:endParaRPr lang="en-US" dirty="0">
              <a:solidFill>
                <a:srgbClr val="455358"/>
              </a:solidFill>
              <a:latin typeface="hurme_no2-webfont"/>
            </a:endParaRPr>
          </a:p>
          <a:p>
            <a:pPr fontAlgn="t"/>
            <a:r>
              <a:rPr lang="en-US" dirty="0" smtClean="0">
                <a:solidFill>
                  <a:srgbClr val="455358"/>
                </a:solidFill>
                <a:latin typeface="hurme_no2-webfont"/>
              </a:rPr>
              <a:t>5.</a:t>
            </a:r>
            <a:r>
              <a:rPr lang="en-JM" dirty="0">
                <a:solidFill>
                  <a:srgbClr val="455358"/>
                </a:solidFill>
                <a:latin typeface="hurme_no2-webfont"/>
              </a:rPr>
              <a:t> What is the standard of proof in civil proceedings? </a:t>
            </a:r>
          </a:p>
          <a:p>
            <a:pPr fontAlgn="t"/>
            <a:endParaRPr lang="en-JM" b="0" i="0" dirty="0">
              <a:solidFill>
                <a:srgbClr val="455358"/>
              </a:solidFill>
              <a:effectLst/>
              <a:latin typeface="hurme_no2-webfont"/>
            </a:endParaRPr>
          </a:p>
        </p:txBody>
      </p:sp>
    </p:spTree>
    <p:extLst>
      <p:ext uri="{BB962C8B-B14F-4D97-AF65-F5344CB8AC3E}">
        <p14:creationId xmlns:p14="http://schemas.microsoft.com/office/powerpoint/2010/main" val="414474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 QUESTIONS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25</a:t>
            </a:fld>
            <a:endParaRPr lang="en-US"/>
          </a:p>
        </p:txBody>
      </p:sp>
      <p:sp>
        <p:nvSpPr>
          <p:cNvPr id="4" name="Rectangle 3"/>
          <p:cNvSpPr/>
          <p:nvPr/>
        </p:nvSpPr>
        <p:spPr>
          <a:xfrm>
            <a:off x="831272" y="1490008"/>
            <a:ext cx="9590809" cy="2585323"/>
          </a:xfrm>
          <a:prstGeom prst="rect">
            <a:avLst/>
          </a:prstGeom>
        </p:spPr>
        <p:txBody>
          <a:bodyPr wrap="square">
            <a:spAutoFit/>
          </a:bodyPr>
          <a:lstStyle/>
          <a:p>
            <a:pPr fontAlgn="t"/>
            <a:endParaRPr lang="en-JM" dirty="0" smtClean="0">
              <a:solidFill>
                <a:srgbClr val="2D3639"/>
              </a:solidFill>
              <a:latin typeface="hurme_no2-webfont"/>
            </a:endParaRPr>
          </a:p>
          <a:p>
            <a:pPr fontAlgn="t"/>
            <a:r>
              <a:rPr lang="en-JM" b="1" dirty="0" smtClean="0">
                <a:solidFill>
                  <a:srgbClr val="2D3639"/>
                </a:solidFill>
                <a:latin typeface="hurme_no2-webfont"/>
              </a:rPr>
              <a:t>6. The  Caribbean Court </a:t>
            </a:r>
            <a:r>
              <a:rPr lang="en-JM" b="1" dirty="0" smtClean="0">
                <a:solidFill>
                  <a:srgbClr val="2D3639"/>
                </a:solidFill>
                <a:latin typeface="hurme_no2-webfont"/>
              </a:rPr>
              <a:t>of Justice has how many functions?</a:t>
            </a:r>
            <a:endParaRPr lang="en-JM" b="1" dirty="0">
              <a:solidFill>
                <a:srgbClr val="2D3639"/>
              </a:solidFill>
              <a:latin typeface="hurme_no2-webfont"/>
            </a:endParaRPr>
          </a:p>
          <a:p>
            <a:pPr fontAlgn="t"/>
            <a:endParaRPr lang="en-US" b="1" dirty="0" smtClean="0">
              <a:solidFill>
                <a:srgbClr val="2D3639"/>
              </a:solidFill>
              <a:latin typeface="hurme_no2-webfont"/>
            </a:endParaRPr>
          </a:p>
          <a:p>
            <a:pPr fontAlgn="t"/>
            <a:r>
              <a:rPr lang="en-US" b="1" dirty="0" smtClean="0">
                <a:solidFill>
                  <a:srgbClr val="2D3639"/>
                </a:solidFill>
                <a:latin typeface="hurme_no2-webfont"/>
              </a:rPr>
              <a:t>(b) Identify  and explain them.</a:t>
            </a:r>
          </a:p>
          <a:p>
            <a:pPr fontAlgn="t"/>
            <a:endParaRPr lang="en-US" b="1" dirty="0">
              <a:solidFill>
                <a:srgbClr val="2D3639"/>
              </a:solidFill>
              <a:latin typeface="hurme_no2-webfont"/>
            </a:endParaRPr>
          </a:p>
          <a:p>
            <a:pPr fontAlgn="t"/>
            <a:endParaRPr lang="en-US" b="1" dirty="0" smtClean="0">
              <a:solidFill>
                <a:srgbClr val="2D3639"/>
              </a:solidFill>
              <a:latin typeface="hurme_no2-webfont"/>
            </a:endParaRPr>
          </a:p>
          <a:p>
            <a:pPr fontAlgn="t"/>
            <a:r>
              <a:rPr lang="en-US" b="1" dirty="0" smtClean="0">
                <a:solidFill>
                  <a:srgbClr val="2D3639"/>
                </a:solidFill>
                <a:latin typeface="hurme_no2-webfont"/>
              </a:rPr>
              <a:t>7. In Jamaica </a:t>
            </a:r>
            <a:r>
              <a:rPr lang="en-US" b="1" smtClean="0">
                <a:solidFill>
                  <a:srgbClr val="2D3639"/>
                </a:solidFill>
                <a:latin typeface="hurme_no2-webfont"/>
              </a:rPr>
              <a:t>which court </a:t>
            </a:r>
            <a:r>
              <a:rPr lang="en-US" b="1" dirty="0" smtClean="0">
                <a:solidFill>
                  <a:srgbClr val="2D3639"/>
                </a:solidFill>
                <a:latin typeface="hurme_no2-webfont"/>
              </a:rPr>
              <a:t>is the highest </a:t>
            </a:r>
            <a:r>
              <a:rPr lang="en-US" b="1" smtClean="0">
                <a:solidFill>
                  <a:srgbClr val="2D3639"/>
                </a:solidFill>
                <a:latin typeface="hurme_no2-webfont"/>
              </a:rPr>
              <a:t>first instruction.</a:t>
            </a:r>
            <a:endParaRPr lang="en-JM" dirty="0" smtClean="0">
              <a:solidFill>
                <a:srgbClr val="2D3639"/>
              </a:solidFill>
              <a:latin typeface="hurme_no2-webfont"/>
            </a:endParaRPr>
          </a:p>
          <a:p>
            <a:pPr marL="342900" indent="-342900" fontAlgn="t">
              <a:buAutoNum type="arabicPeriod"/>
            </a:pPr>
            <a:endParaRPr lang="en-US" dirty="0">
              <a:solidFill>
                <a:srgbClr val="2D3639"/>
              </a:solidFill>
              <a:latin typeface="hurme_no2-webfont"/>
            </a:endParaRPr>
          </a:p>
          <a:p>
            <a:pPr fontAlgn="t"/>
            <a:endParaRPr lang="en-JM" b="0" i="0" dirty="0">
              <a:solidFill>
                <a:srgbClr val="455358"/>
              </a:solidFill>
              <a:effectLst/>
              <a:latin typeface="hurme_no2-webfont"/>
            </a:endParaRPr>
          </a:p>
        </p:txBody>
      </p:sp>
    </p:spTree>
    <p:extLst>
      <p:ext uri="{BB962C8B-B14F-4D97-AF65-F5344CB8AC3E}">
        <p14:creationId xmlns:p14="http://schemas.microsoft.com/office/powerpoint/2010/main" val="275028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981038" cy="4093428"/>
          </a:xfrm>
          <a:prstGeom prst="rect">
            <a:avLst/>
          </a:prstGeom>
        </p:spPr>
        <p:txBody>
          <a:bodyPr wrap="square">
            <a:spAutoFit/>
          </a:bodyPr>
          <a:lstStyle/>
          <a:p>
            <a:r>
              <a:rPr lang="en-JM" sz="2000" b="1" dirty="0"/>
              <a:t>Jamaica Information Service. (2019). The Judiciary - Jamaica Information Service. [online] Available at: https://jis.gov.jm/government/the-judiciary/ [Accessed 20 Jan. 2019</a:t>
            </a:r>
            <a:r>
              <a:rPr lang="en-JM" sz="2000" b="1" dirty="0" smtClean="0"/>
              <a:t>].</a:t>
            </a:r>
          </a:p>
          <a:p>
            <a:endParaRPr lang="en-US" sz="2000" b="1" dirty="0"/>
          </a:p>
          <a:p>
            <a:r>
              <a:rPr lang="en-JM" sz="2000" b="1" dirty="0" smtClean="0"/>
              <a:t>Supremecourt.gov.jm</a:t>
            </a:r>
            <a:r>
              <a:rPr lang="en-JM" sz="2000" b="1" dirty="0"/>
              <a:t>. (2019). The Court Structure and Hierarchy | The Supreme Court of Jamaica. [online] Available at: http://supremecourt.gov.jm/content/court-structure-and-hierarchy [Accessed 20 Jan. 2019</a:t>
            </a:r>
            <a:r>
              <a:rPr lang="en-JM" sz="2000" b="1" dirty="0" smtClean="0"/>
              <a:t>].</a:t>
            </a:r>
          </a:p>
          <a:p>
            <a:endParaRPr lang="en-US" sz="2000" b="1" dirty="0"/>
          </a:p>
          <a:p>
            <a:r>
              <a:rPr lang="en-JM" sz="2000" b="1" dirty="0"/>
              <a:t>Legal Dictionary. (2019). Civil Law - Definition, Examples, Types, Cases, and Systems. [online] Available at: https://legaldictionary.net/civil-law/ [Accessed 20 Jan. 2019</a:t>
            </a:r>
            <a:r>
              <a:rPr lang="en-JM" sz="2000" b="1" dirty="0" smtClean="0"/>
              <a:t>].</a:t>
            </a:r>
          </a:p>
          <a:p>
            <a:endParaRPr lang="en-US" sz="2000" b="1" dirty="0"/>
          </a:p>
          <a:p>
            <a:r>
              <a:rPr lang="en-JM" sz="2000" b="1" dirty="0"/>
              <a:t>Supremecourt.gov.jm. (2019). [online] Available at: http://supremecourt.gov.jm/sites/default/files/judgments/Anslip%2C%20Ryan%20v%20North%20East%20Regional%20Health%20Authority.pdf [Accessed 20 Jan. 2019].</a:t>
            </a:r>
            <a:endParaRPr lang="en-JM" sz="2000" b="1" dirty="0" smtClean="0"/>
          </a:p>
        </p:txBody>
      </p:sp>
      <p:sp>
        <p:nvSpPr>
          <p:cNvPr id="6" name="Slide Number Placeholder 5"/>
          <p:cNvSpPr>
            <a:spLocks noGrp="1"/>
          </p:cNvSpPr>
          <p:nvPr>
            <p:ph type="sldNum" sz="quarter" idx="12"/>
          </p:nvPr>
        </p:nvSpPr>
        <p:spPr/>
        <p:txBody>
          <a:bodyPr/>
          <a:lstStyle/>
          <a:p>
            <a:fld id="{E31375A4-56A4-47D6-9801-1991572033F7}" type="slidenum">
              <a:rPr lang="en-US" smtClean="0"/>
              <a:t>26</a:t>
            </a:fld>
            <a:endParaRPr lang="en-US"/>
          </a:p>
        </p:txBody>
      </p:sp>
    </p:spTree>
    <p:extLst>
      <p:ext uri="{BB962C8B-B14F-4D97-AF65-F5344CB8AC3E}">
        <p14:creationId xmlns:p14="http://schemas.microsoft.com/office/powerpoint/2010/main" val="259235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981038" cy="707886"/>
          </a:xfrm>
          <a:prstGeom prst="rect">
            <a:avLst/>
          </a:prstGeom>
        </p:spPr>
        <p:txBody>
          <a:bodyPr wrap="square">
            <a:spAutoFit/>
          </a:bodyPr>
          <a:lstStyle/>
          <a:p>
            <a:r>
              <a:rPr lang="en-JM" sz="2000" b="1" dirty="0"/>
              <a:t>BPP LEARNING MEDIA. (2017). </a:t>
            </a:r>
            <a:r>
              <a:rPr lang="en-JM" sz="2000" b="1" dirty="0" err="1"/>
              <a:t>Acca</a:t>
            </a:r>
            <a:r>
              <a:rPr lang="en-JM" sz="2000" b="1" dirty="0"/>
              <a:t> f4 corporate and business law (global</a:t>
            </a:r>
            <a:r>
              <a:rPr lang="en-JM" sz="2000" b="1"/>
              <a:t>). </a:t>
            </a:r>
            <a:r>
              <a:rPr lang="en-JM" sz="2000" b="1" smtClean="0"/>
              <a:t> </a:t>
            </a:r>
            <a:r>
              <a:rPr lang="en-JM" sz="2000" b="1" dirty="0"/>
              <a:t>BPP </a:t>
            </a:r>
            <a:r>
              <a:rPr lang="en-JM" sz="2000" b="1" dirty="0" smtClean="0"/>
              <a:t>LEARNING MEDIA</a:t>
            </a:r>
          </a:p>
        </p:txBody>
      </p:sp>
      <p:sp>
        <p:nvSpPr>
          <p:cNvPr id="6" name="Slide Number Placeholder 5"/>
          <p:cNvSpPr>
            <a:spLocks noGrp="1"/>
          </p:cNvSpPr>
          <p:nvPr>
            <p:ph type="sldNum" sz="quarter" idx="12"/>
          </p:nvPr>
        </p:nvSpPr>
        <p:spPr/>
        <p:txBody>
          <a:bodyPr/>
          <a:lstStyle/>
          <a:p>
            <a:fld id="{E31375A4-56A4-47D6-9801-1991572033F7}" type="slidenum">
              <a:rPr lang="en-US" smtClean="0"/>
              <a:t>27</a:t>
            </a:fld>
            <a:endParaRPr lang="en-US"/>
          </a:p>
        </p:txBody>
      </p:sp>
    </p:spTree>
    <p:extLst>
      <p:ext uri="{BB962C8B-B14F-4D97-AF65-F5344CB8AC3E}">
        <p14:creationId xmlns:p14="http://schemas.microsoft.com/office/powerpoint/2010/main" val="4230060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UNIT 7:  BUSINESS LAW</a:t>
            </a:r>
            <a:endParaRPr lang="en-US" sz="4400" dirty="0"/>
          </a:p>
        </p:txBody>
      </p:sp>
      <p:sp>
        <p:nvSpPr>
          <p:cNvPr id="3" name="Content Placeholder 2"/>
          <p:cNvSpPr>
            <a:spLocks noGrp="1"/>
          </p:cNvSpPr>
          <p:nvPr>
            <p:ph idx="1"/>
          </p:nvPr>
        </p:nvSpPr>
        <p:spPr/>
        <p:txBody>
          <a:bodyPr>
            <a:normAutofit/>
          </a:bodyPr>
          <a:lstStyle/>
          <a:p>
            <a:endParaRPr lang="en-JM" dirty="0" smtClean="0"/>
          </a:p>
          <a:p>
            <a:endParaRPr lang="en-JM" dirty="0"/>
          </a:p>
          <a:p>
            <a:pPr algn="ctr"/>
            <a:r>
              <a:rPr lang="en-JM" dirty="0" smtClean="0"/>
              <a:t>M 1: EVALUATE THE EFFECTIVENESS OF THE LEGAL SYSTEM IN TERMS OF RECENT REFORMS AND DEVELOPMENTS </a:t>
            </a:r>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COURT STRUCTURES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862322"/>
          </a:xfrm>
          <a:prstGeom prst="rect">
            <a:avLst/>
          </a:prstGeom>
        </p:spPr>
        <p:txBody>
          <a:bodyPr wrap="square">
            <a:spAutoFit/>
          </a:bodyPr>
          <a:lstStyle/>
          <a:p>
            <a:endParaRPr lang="en-JM" sz="3600" dirty="0" smtClean="0"/>
          </a:p>
          <a:p>
            <a:r>
              <a:rPr lang="en-JM" sz="3600" dirty="0" smtClean="0"/>
              <a:t>The </a:t>
            </a:r>
            <a:r>
              <a:rPr lang="en-JM" sz="3600" dirty="0"/>
              <a:t>legal system of Jamaica is based on British common-law. The administration of justice is carried out through a network of courts. </a:t>
            </a:r>
            <a:endParaRPr lang="en-JM" sz="36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COURT STRUCTURES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970318"/>
          </a:xfrm>
          <a:prstGeom prst="rect">
            <a:avLst/>
          </a:prstGeom>
        </p:spPr>
        <p:txBody>
          <a:bodyPr wrap="square">
            <a:spAutoFit/>
          </a:bodyPr>
          <a:lstStyle/>
          <a:p>
            <a:r>
              <a:rPr lang="en-JM" sz="3600" dirty="0" smtClean="0"/>
              <a:t>The </a:t>
            </a:r>
            <a:r>
              <a:rPr lang="en-JM" sz="3600" dirty="0"/>
              <a:t>courts of Jamaica are</a:t>
            </a:r>
            <a:r>
              <a:rPr lang="en-JM" sz="3600" dirty="0" smtClean="0"/>
              <a:t>:</a:t>
            </a:r>
          </a:p>
          <a:p>
            <a:endParaRPr lang="en-JM" sz="3600" dirty="0"/>
          </a:p>
          <a:p>
            <a:r>
              <a:rPr lang="en-JM" sz="3600" dirty="0" smtClean="0"/>
              <a:t>The </a:t>
            </a:r>
            <a:r>
              <a:rPr lang="en-JM" sz="3600" dirty="0"/>
              <a:t>Judicial Committee of the Privy Council, which is the final court of appeal, is based in London, England. It hears appeals on criminal and civil matters from the Jamaican Court of Appeal</a:t>
            </a:r>
            <a:r>
              <a:rPr lang="en-JM" sz="3600" dirty="0" smtClean="0"/>
              <a:t>.</a:t>
            </a:r>
            <a:endParaRPr lang="en-JM" sz="3600" dirty="0"/>
          </a:p>
        </p:txBody>
      </p:sp>
      <p:sp>
        <p:nvSpPr>
          <p:cNvPr id="7" name="Slide Number Placeholder 6"/>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2746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COURT STRUCTURES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4524315"/>
          </a:xfrm>
          <a:prstGeom prst="rect">
            <a:avLst/>
          </a:prstGeom>
        </p:spPr>
        <p:txBody>
          <a:bodyPr wrap="square">
            <a:spAutoFit/>
          </a:bodyPr>
          <a:lstStyle/>
          <a:p>
            <a:pPr marL="571500" indent="-571500">
              <a:buFont typeface="Wingdings" panose="05000000000000000000" pitchFamily="2" charset="2"/>
              <a:buChar char="ü"/>
            </a:pPr>
            <a:r>
              <a:rPr lang="en-JM" sz="3600" dirty="0" smtClean="0"/>
              <a:t>The </a:t>
            </a:r>
            <a:r>
              <a:rPr lang="en-JM" sz="3600" dirty="0"/>
              <a:t>Court of Appeal consists of the President of the Court of Appeal, the Chief Justice (who sits at the invitation of the President) and six judges of the Court of the Appeal. A person who is dissatisfied with a decision of one of the other courts, except Petty Sessions, can appeal to this court. Petty Sessions appeals are heard by a judge in chambers</a:t>
            </a:r>
            <a:r>
              <a:rPr lang="en-JM" sz="3600" dirty="0" smtClean="0"/>
              <a:t>.</a:t>
            </a:r>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3368201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COURT STRUCTURES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8699157" cy="3539430"/>
          </a:xfrm>
          <a:prstGeom prst="rect">
            <a:avLst/>
          </a:prstGeom>
        </p:spPr>
        <p:txBody>
          <a:bodyPr wrap="square">
            <a:spAutoFit/>
          </a:bodyPr>
          <a:lstStyle/>
          <a:p>
            <a:endParaRPr lang="en-JM" sz="3200" dirty="0" smtClean="0"/>
          </a:p>
          <a:p>
            <a:pPr marL="457200" indent="-457200">
              <a:buFont typeface="Wingdings" panose="05000000000000000000" pitchFamily="2" charset="2"/>
              <a:buChar char="ü"/>
            </a:pPr>
            <a:r>
              <a:rPr lang="en-JM" sz="2400" dirty="0"/>
              <a:t>The Caribbean Court of Justice (CCJ) is one of the primary institutions of the Caribbean Community (CARICOM). The CCJ has two core functions − to act as the final appellate court for the CARICOM member states and as an international court ruling on matters relating to the foreign policy coordination of the Revised Treaty of </a:t>
            </a:r>
            <a:r>
              <a:rPr lang="en-JM" sz="2400" dirty="0" err="1"/>
              <a:t>Chaguaramas</a:t>
            </a:r>
            <a:r>
              <a:rPr lang="en-JM" sz="2400" dirty="0"/>
              <a:t> (2001) that outlines terms of economic cooperation among CARICOM members</a:t>
            </a:r>
            <a:r>
              <a:rPr lang="en-JM" sz="2400" dirty="0" smtClean="0"/>
              <a:t>.</a:t>
            </a:r>
            <a:endParaRPr lang="en-JM" sz="1400" dirty="0"/>
          </a:p>
        </p:txBody>
      </p:sp>
      <p:sp>
        <p:nvSpPr>
          <p:cNvPr id="7" name="Slide Number Placeholder 6"/>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2612953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COURT STRUCTURES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8699157" cy="4401205"/>
          </a:xfrm>
          <a:prstGeom prst="rect">
            <a:avLst/>
          </a:prstGeom>
        </p:spPr>
        <p:txBody>
          <a:bodyPr wrap="square">
            <a:spAutoFit/>
          </a:bodyPr>
          <a:lstStyle/>
          <a:p>
            <a:endParaRPr lang="en-JM" sz="3200" dirty="0" smtClean="0"/>
          </a:p>
          <a:p>
            <a:pPr marL="457200" indent="-457200">
              <a:buFont typeface="Wingdings" panose="05000000000000000000" pitchFamily="2" charset="2"/>
              <a:buChar char="ü"/>
            </a:pPr>
            <a:r>
              <a:rPr lang="en-JM" sz="2800" dirty="0" smtClean="0"/>
              <a:t>The </a:t>
            </a:r>
            <a:r>
              <a:rPr lang="en-JM" sz="2800" dirty="0"/>
              <a:t>Supreme Court is the highest first instance court.  It is a superior court of record and has unlimited jurisdiction.  It has both inherent and statutory jurisdiction.  Courts of equivalent jurisdiction in other countries are sometimes called “High </a:t>
            </a:r>
            <a:r>
              <a:rPr lang="en-JM" sz="2800" dirty="0" smtClean="0"/>
              <a:t>Courts". The </a:t>
            </a:r>
            <a:r>
              <a:rPr lang="en-JM" sz="2800" dirty="0"/>
              <a:t>Supreme Court of Jamaica is responsible for hearing serious civil and criminal </a:t>
            </a:r>
            <a:r>
              <a:rPr lang="en-JM" sz="2800" dirty="0" smtClean="0"/>
              <a:t>matters.</a:t>
            </a:r>
          </a:p>
          <a:p>
            <a:endParaRPr lang="en-US" sz="2400" dirty="0"/>
          </a:p>
        </p:txBody>
      </p:sp>
      <p:sp>
        <p:nvSpPr>
          <p:cNvPr id="7" name="Slide Number Placeholder 6"/>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1612536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COURT STRUCTURES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8699157" cy="4462760"/>
          </a:xfrm>
          <a:prstGeom prst="rect">
            <a:avLst/>
          </a:prstGeom>
        </p:spPr>
        <p:txBody>
          <a:bodyPr wrap="square">
            <a:spAutoFit/>
          </a:bodyPr>
          <a:lstStyle/>
          <a:p>
            <a:endParaRPr lang="en-JM" sz="3200" dirty="0" smtClean="0"/>
          </a:p>
          <a:p>
            <a:pPr marL="457200" indent="-457200">
              <a:buFont typeface="Wingdings" panose="05000000000000000000" pitchFamily="2" charset="2"/>
              <a:buChar char="ü"/>
            </a:pPr>
            <a:r>
              <a:rPr lang="en-JM" sz="2800" dirty="0"/>
              <a:t>The Supreme Court has jurisdiction in Civil, Criminal, Family, Commercial, Succession and Admiralty cases. There are also specialised courts which also exercise superior jurisdiction which are presided over by Supreme Court Judges. These are the High and Circuit Court Divisions of the Gun Court and the Revenue </a:t>
            </a:r>
            <a:r>
              <a:rPr lang="en-JM" sz="2800" dirty="0" smtClean="0"/>
              <a:t>Court. Appeals </a:t>
            </a:r>
            <a:r>
              <a:rPr lang="en-JM" sz="2800" dirty="0"/>
              <a:t>from the Supreme Court are also made to the Court </a:t>
            </a:r>
            <a:r>
              <a:rPr lang="en-JM" sz="2800" dirty="0" smtClean="0"/>
              <a:t>of Appeal</a:t>
            </a:r>
            <a:endParaRPr lang="en-US" sz="2400" dirty="0"/>
          </a:p>
        </p:txBody>
      </p:sp>
      <p:sp>
        <p:nvSpPr>
          <p:cNvPr id="7" name="Slide Number Placeholder 6"/>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1929337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804</TotalTime>
  <Words>1544</Words>
  <Application>Microsoft Office PowerPoint</Application>
  <PresentationFormat>Widescreen</PresentationFormat>
  <Paragraphs>193</Paragraphs>
  <Slides>27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hurme_no2-webfont</vt:lpstr>
      <vt:lpstr>Wingdings</vt:lpstr>
      <vt:lpstr>Diamond Grid 16x9</vt:lpstr>
      <vt:lpstr>UNIT 7: BUSINESS LAW</vt:lpstr>
      <vt:lpstr>UNIT 7: BUISNESS LAW</vt:lpstr>
      <vt:lpstr>UNIT 7:  BUSINESS LAW</vt:lpstr>
      <vt:lpstr>COURT STRUCTURES</vt:lpstr>
      <vt:lpstr>COURT STRUCTURES</vt:lpstr>
      <vt:lpstr>COURT STRUCTURES</vt:lpstr>
      <vt:lpstr>COURT STRUCTURES</vt:lpstr>
      <vt:lpstr>COURT STRUCTURES</vt:lpstr>
      <vt:lpstr>COURT STRUCTURES</vt:lpstr>
      <vt:lpstr>COURT STRUCTURES</vt:lpstr>
      <vt:lpstr>COURT STRUCTURES</vt:lpstr>
      <vt:lpstr>COURT STRUCTURES</vt:lpstr>
      <vt:lpstr>CIVIL LAW</vt:lpstr>
      <vt:lpstr>CIVIL LAW</vt:lpstr>
      <vt:lpstr>CIVIL LAW</vt:lpstr>
      <vt:lpstr>CIVIL LAW</vt:lpstr>
      <vt:lpstr>CIVIL LAW</vt:lpstr>
      <vt:lpstr>CIVIL LAW</vt:lpstr>
      <vt:lpstr>CRIMINAL LAW</vt:lpstr>
      <vt:lpstr>CRIMINAL LAW</vt:lpstr>
      <vt:lpstr>CRIMINAL LAW</vt:lpstr>
      <vt:lpstr>CRIMINAL LAW</vt:lpstr>
      <vt:lpstr>CRIMINAL LAW</vt:lpstr>
      <vt:lpstr>REVIEW QUESTIONS</vt:lpstr>
      <vt:lpstr>REVIEW QUESTIONS</vt:lpstr>
      <vt:lpstr>REFERENCES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BUSINESS LAW</dc:title>
  <dc:creator>Judith Robb-Walters</dc:creator>
  <cp:lastModifiedBy>judith walters</cp:lastModifiedBy>
  <cp:revision>59</cp:revision>
  <cp:lastPrinted>2019-01-16T20:47:02Z</cp:lastPrinted>
  <dcterms:created xsi:type="dcterms:W3CDTF">2019-01-08T00:20:42Z</dcterms:created>
  <dcterms:modified xsi:type="dcterms:W3CDTF">2019-01-22T03:14:49Z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