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6"/>
  </p:notesMasterIdLst>
  <p:handoutMasterIdLst>
    <p:handoutMasterId r:id="rId47"/>
  </p:handoutMasterIdLst>
  <p:sldIdLst>
    <p:sldId id="261" r:id="rId2"/>
    <p:sldId id="257" r:id="rId3"/>
    <p:sldId id="262" r:id="rId4"/>
    <p:sldId id="267" r:id="rId5"/>
    <p:sldId id="331" r:id="rId6"/>
    <p:sldId id="330" r:id="rId7"/>
    <p:sldId id="334" r:id="rId8"/>
    <p:sldId id="310" r:id="rId9"/>
    <p:sldId id="335" r:id="rId10"/>
    <p:sldId id="336" r:id="rId11"/>
    <p:sldId id="337" r:id="rId12"/>
    <p:sldId id="338" r:id="rId13"/>
    <p:sldId id="339" r:id="rId14"/>
    <p:sldId id="311" r:id="rId15"/>
    <p:sldId id="340" r:id="rId16"/>
    <p:sldId id="341" r:id="rId17"/>
    <p:sldId id="342" r:id="rId18"/>
    <p:sldId id="343" r:id="rId19"/>
    <p:sldId id="344" r:id="rId20"/>
    <p:sldId id="345" r:id="rId21"/>
    <p:sldId id="346" r:id="rId22"/>
    <p:sldId id="347" r:id="rId23"/>
    <p:sldId id="348" r:id="rId24"/>
    <p:sldId id="349" r:id="rId25"/>
    <p:sldId id="350" r:id="rId26"/>
    <p:sldId id="352" r:id="rId27"/>
    <p:sldId id="353" r:id="rId28"/>
    <p:sldId id="355" r:id="rId29"/>
    <p:sldId id="356" r:id="rId30"/>
    <p:sldId id="357" r:id="rId31"/>
    <p:sldId id="358" r:id="rId32"/>
    <p:sldId id="359" r:id="rId33"/>
    <p:sldId id="333" r:id="rId34"/>
    <p:sldId id="361" r:id="rId35"/>
    <p:sldId id="362" r:id="rId36"/>
    <p:sldId id="363" r:id="rId37"/>
    <p:sldId id="365" r:id="rId38"/>
    <p:sldId id="366" r:id="rId39"/>
    <p:sldId id="370" r:id="rId40"/>
    <p:sldId id="367" r:id="rId41"/>
    <p:sldId id="368" r:id="rId42"/>
    <p:sldId id="364" r:id="rId43"/>
    <p:sldId id="288" r:id="rId44"/>
    <p:sldId id="360"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varScale="1">
        <p:scale>
          <a:sx n="116" d="100"/>
          <a:sy n="116" d="100"/>
        </p:scale>
        <p:origin x="336" y="13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041DB8-B66F-4DC8-A96E-33677E0F90FF}" type="datetimeFigureOut">
              <a:rPr lang="en-US" smtClean="0"/>
              <a:t>1/29/2019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B49C4A-65AC-492D-9701-81B46C3AD0E4}" type="datetimeFigureOut">
              <a:rPr lang="en-US" smtClean="0"/>
              <a:t>1/29/2019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43</a:t>
            </a:fld>
            <a:endParaRPr lang="en-US"/>
          </a:p>
        </p:txBody>
      </p:sp>
    </p:spTree>
    <p:extLst>
      <p:ext uri="{BB962C8B-B14F-4D97-AF65-F5344CB8AC3E}">
        <p14:creationId xmlns:p14="http://schemas.microsoft.com/office/powerpoint/2010/main" val="1627094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M"/>
          </a:p>
        </p:txBody>
      </p:sp>
      <p:sp>
        <p:nvSpPr>
          <p:cNvPr id="4" name="Slide Number Placeholder 3"/>
          <p:cNvSpPr>
            <a:spLocks noGrp="1"/>
          </p:cNvSpPr>
          <p:nvPr>
            <p:ph type="sldNum" sz="quarter" idx="10"/>
          </p:nvPr>
        </p:nvSpPr>
        <p:spPr/>
        <p:txBody>
          <a:bodyPr/>
          <a:lstStyle/>
          <a:p>
            <a:fld id="{82869989-EB00-4EE7-BCB5-25BDC5BB29F8}" type="slidenum">
              <a:rPr lang="en-US" smtClean="0"/>
              <a:t>44</a:t>
            </a:fld>
            <a:endParaRPr lang="en-US"/>
          </a:p>
        </p:txBody>
      </p:sp>
    </p:spTree>
    <p:extLst>
      <p:ext uri="{BB962C8B-B14F-4D97-AF65-F5344CB8AC3E}">
        <p14:creationId xmlns:p14="http://schemas.microsoft.com/office/powerpoint/2010/main" val="59293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791B04F-A350-4477-B8BC-71C210B9F8DE}" type="datetime1">
              <a:rPr lang="en-US" smtClean="0"/>
              <a:t>1/29/2019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23E8561-4E3E-4467-AD8A-49CD5BDF3010}" type="datetime1">
              <a:rPr lang="en-US" smtClean="0"/>
              <a:t>1/29/2019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7370EDB-51C9-4AD2-93D9-77B009FE713E}" type="datetime1">
              <a:rPr lang="en-US" smtClean="0"/>
              <a:t>1/29/2019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9C221D1-4CAE-40E0-BDBA-9CB84B48E897}" type="datetime1">
              <a:rPr lang="en-US" smtClean="0"/>
              <a:t>1/29/2019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02DB73B-BB37-4F0F-87D9-6869D68EDF25}" type="datetime1">
              <a:rPr lang="en-US" smtClean="0"/>
              <a:t>1/29/2019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1E2D13C-DF5A-487C-B440-B0887F0FA2CB}" type="datetime1">
              <a:rPr lang="en-US" smtClean="0"/>
              <a:t>1/29/2019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1FD4B5B6-4EC5-42E6-98AD-B40ABE7C9779}" type="datetime1">
              <a:rPr lang="en-US" smtClean="0"/>
              <a:t>1/29/2019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76188FB1-2A71-4DF2-8B37-EE070DB31F44}" type="datetime1">
              <a:rPr lang="en-US" smtClean="0"/>
              <a:t>1/29/2019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B3BEA6B-BA2C-4CCD-BD3F-599BCA5A990B}" type="datetime1">
              <a:rPr lang="en-US" smtClean="0"/>
              <a:t>1/29/2019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hyperlink" Target="https://contracts.uslegal.com/elements-of-a-contract/competenc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UNIT 7: BUSINESS LAW</a:t>
            </a:r>
            <a:endParaRPr lang="en-US" sz="6000" dirty="0"/>
          </a:p>
        </p:txBody>
      </p:sp>
      <p:sp>
        <p:nvSpPr>
          <p:cNvPr id="3" name="Subtitle 2"/>
          <p:cNvSpPr>
            <a:spLocks noGrp="1"/>
          </p:cNvSpPr>
          <p:nvPr>
            <p:ph type="subTitle" idx="1"/>
          </p:nvPr>
        </p:nvSpPr>
        <p:spPr/>
        <p:txBody>
          <a:bodyPr>
            <a:normAutofit/>
          </a:bodyPr>
          <a:lstStyle/>
          <a:p>
            <a:r>
              <a:rPr lang="en-US" dirty="0" smtClean="0"/>
              <a:t>UNIT CODE: H/617/0736</a:t>
            </a:r>
          </a:p>
          <a:p>
            <a:endParaRPr lang="en-US" dirty="0"/>
          </a:p>
        </p:txBody>
      </p:sp>
      <p:pic>
        <p:nvPicPr>
          <p:cNvPr id="4" name="Picture 3"/>
          <p:cNvPicPr>
            <a:picLocks noChangeAspect="1"/>
          </p:cNvPicPr>
          <p:nvPr/>
        </p:nvPicPr>
        <p:blipFill>
          <a:blip r:embed="rId2"/>
          <a:stretch>
            <a:fillRect/>
          </a:stretch>
        </p:blipFill>
        <p:spPr>
          <a:xfrm>
            <a:off x="4508285" y="1565962"/>
            <a:ext cx="2466975" cy="1847850"/>
          </a:xfrm>
          <a:prstGeom prst="rect">
            <a:avLst/>
          </a:prstGeom>
        </p:spPr>
      </p:pic>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862322"/>
          </a:xfrm>
          <a:prstGeom prst="rect">
            <a:avLst/>
          </a:prstGeom>
        </p:spPr>
        <p:txBody>
          <a:bodyPr wrap="square">
            <a:spAutoFit/>
          </a:bodyPr>
          <a:lstStyle/>
          <a:p>
            <a:r>
              <a:rPr lang="en-JM" sz="3600" dirty="0" smtClean="0"/>
              <a:t>Through </a:t>
            </a:r>
            <a:r>
              <a:rPr lang="en-JM" sz="3600" dirty="0"/>
              <a:t>case law a pattern has evolved of finding evidence </a:t>
            </a:r>
            <a:r>
              <a:rPr lang="en-JM" sz="3600" dirty="0" smtClean="0"/>
              <a:t>of agreement</a:t>
            </a:r>
            <a:r>
              <a:rPr lang="en-JM" sz="3600" dirty="0"/>
              <a:t>, and it is by requiring the parties to have communicated </a:t>
            </a:r>
            <a:r>
              <a:rPr lang="en-JM" sz="3600" dirty="0" smtClean="0"/>
              <a:t>in some </a:t>
            </a:r>
            <a:r>
              <a:rPr lang="en-JM" sz="3600" dirty="0"/>
              <a:t>way, one of them making an offer and the other making </a:t>
            </a:r>
            <a:r>
              <a:rPr lang="en-JM" sz="3600" dirty="0" smtClean="0"/>
              <a:t>an acceptance.</a:t>
            </a:r>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6404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416320"/>
          </a:xfrm>
          <a:prstGeom prst="rect">
            <a:avLst/>
          </a:prstGeom>
        </p:spPr>
        <p:txBody>
          <a:bodyPr wrap="square">
            <a:spAutoFit/>
          </a:bodyPr>
          <a:lstStyle/>
          <a:p>
            <a:r>
              <a:rPr lang="en-JM" sz="3600" dirty="0"/>
              <a:t>The formation of the contract is where the contractual journey begins; if no contract is formed, neither of the parties can be under </a:t>
            </a:r>
            <a:r>
              <a:rPr lang="en-JM" sz="3600" dirty="0" smtClean="0"/>
              <a:t>no obligations</a:t>
            </a:r>
            <a:r>
              <a:rPr lang="en-JM" sz="3600" dirty="0"/>
              <a:t>. Therefore, it is very important to have an understanding of each part of a contract’s formation</a:t>
            </a:r>
            <a:r>
              <a:rPr lang="en-JM" sz="36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531776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In order for a legally binding agreement to be formed, there are four basic </a:t>
            </a:r>
            <a:r>
              <a:rPr lang="en-JM" sz="3200" dirty="0" smtClean="0"/>
              <a:t>requirements </a:t>
            </a:r>
            <a:r>
              <a:rPr lang="en-JM" sz="3200" dirty="0"/>
              <a:t>to be met:</a:t>
            </a:r>
          </a:p>
          <a:p>
            <a:r>
              <a:rPr lang="en-JM" sz="3200" dirty="0" smtClean="0"/>
              <a:t>2.1 </a:t>
            </a:r>
            <a:r>
              <a:rPr lang="en-JM" sz="3200" dirty="0"/>
              <a:t>Offer</a:t>
            </a:r>
          </a:p>
          <a:p>
            <a:r>
              <a:rPr lang="en-JM" sz="3200" dirty="0"/>
              <a:t>2.2 Acceptance</a:t>
            </a:r>
          </a:p>
          <a:p>
            <a:r>
              <a:rPr lang="en-JM" sz="3200" dirty="0"/>
              <a:t>2.3 Certainty &amp; Intention to Create Legal Relations</a:t>
            </a:r>
          </a:p>
          <a:p>
            <a:r>
              <a:rPr lang="en-JM" sz="3200" dirty="0"/>
              <a:t>2.4 Consideration &amp; Promissory </a:t>
            </a:r>
            <a:r>
              <a:rPr lang="en-JM" sz="3200" dirty="0" smtClean="0"/>
              <a:t>Estoppel</a:t>
            </a:r>
          </a:p>
        </p:txBody>
      </p:sp>
      <p:sp>
        <p:nvSpPr>
          <p:cNvPr id="7" name="Slide Number Placeholder 6"/>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1360799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031873"/>
          </a:xfrm>
          <a:prstGeom prst="rect">
            <a:avLst/>
          </a:prstGeom>
        </p:spPr>
        <p:txBody>
          <a:bodyPr wrap="square">
            <a:spAutoFit/>
          </a:bodyPr>
          <a:lstStyle/>
          <a:p>
            <a:r>
              <a:rPr lang="en-JM" sz="3200" dirty="0"/>
              <a:t>These four sections operate together, but have distinct rules and you will need to understand each one to be able to understand the formation of a contract.</a:t>
            </a:r>
          </a:p>
          <a:p>
            <a:r>
              <a:rPr lang="en-JM" sz="3200" dirty="0" smtClean="0"/>
              <a:t>The </a:t>
            </a:r>
            <a:r>
              <a:rPr lang="en-JM" sz="3200" dirty="0"/>
              <a:t>initial offer and acceptance will form an agreement. This is not legally binding unless there is certainty, intention to create legal relations, and consideration.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2584192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416320"/>
          </a:xfrm>
          <a:prstGeom prst="rect">
            <a:avLst/>
          </a:prstGeom>
        </p:spPr>
        <p:txBody>
          <a:bodyPr wrap="square">
            <a:spAutoFit/>
          </a:bodyPr>
          <a:lstStyle/>
          <a:p>
            <a:r>
              <a:rPr lang="en-JM" sz="3600" dirty="0"/>
              <a:t>The requisite elements that must be established to demonstrate the formation of a legally binding contract </a:t>
            </a:r>
            <a:r>
              <a:rPr lang="en-JM" sz="3600" dirty="0" smtClean="0"/>
              <a:t>are</a:t>
            </a:r>
          </a:p>
          <a:p>
            <a:r>
              <a:rPr lang="en-JM" sz="3600" dirty="0" smtClean="0"/>
              <a:t>(</a:t>
            </a:r>
            <a:r>
              <a:rPr lang="en-JM" sz="3600" b="1" dirty="0"/>
              <a:t>1) offer; </a:t>
            </a:r>
            <a:endParaRPr lang="en-JM" sz="3600" b="1" dirty="0" smtClean="0"/>
          </a:p>
          <a:p>
            <a:r>
              <a:rPr lang="en-JM" sz="3600" b="1" dirty="0" smtClean="0"/>
              <a:t>(</a:t>
            </a:r>
            <a:r>
              <a:rPr lang="en-JM" sz="3600" b="1" dirty="0"/>
              <a:t>2) acceptance; </a:t>
            </a:r>
            <a:endParaRPr lang="en-JM" sz="3600" b="1" dirty="0" smtClean="0"/>
          </a:p>
          <a:p>
            <a:r>
              <a:rPr lang="en-JM" sz="3600" b="1" dirty="0" smtClean="0"/>
              <a:t>(</a:t>
            </a:r>
            <a:r>
              <a:rPr lang="en-JM" sz="3600" b="1" dirty="0"/>
              <a:t>3) consideration</a:t>
            </a:r>
            <a:r>
              <a:rPr lang="en-JM" sz="3600" dirty="0"/>
              <a:t>;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3368201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308324"/>
          </a:xfrm>
          <a:prstGeom prst="rect">
            <a:avLst/>
          </a:prstGeom>
        </p:spPr>
        <p:txBody>
          <a:bodyPr wrap="square">
            <a:spAutoFit/>
          </a:bodyPr>
          <a:lstStyle/>
          <a:p>
            <a:r>
              <a:rPr lang="en-JM" sz="3600" dirty="0" smtClean="0"/>
              <a:t>(</a:t>
            </a:r>
            <a:r>
              <a:rPr lang="en-JM" sz="3600" b="1" dirty="0"/>
              <a:t>4) mutuality of obligation; </a:t>
            </a:r>
            <a:endParaRPr lang="en-JM" sz="3600" b="1" dirty="0" smtClean="0"/>
          </a:p>
          <a:p>
            <a:r>
              <a:rPr lang="en-JM" sz="3600" b="1" dirty="0" smtClean="0"/>
              <a:t>(</a:t>
            </a:r>
            <a:r>
              <a:rPr lang="en-JM" sz="3600" b="1" dirty="0"/>
              <a:t>5) competency and capacity; </a:t>
            </a:r>
            <a:endParaRPr lang="en-JM" sz="3600" b="1" dirty="0" smtClean="0"/>
          </a:p>
          <a:p>
            <a:r>
              <a:rPr lang="en-JM" sz="3600" b="1" dirty="0" smtClean="0"/>
              <a:t>and</a:t>
            </a:r>
            <a:r>
              <a:rPr lang="en-JM" sz="3600" b="1" dirty="0"/>
              <a:t>, in certain circumstances, </a:t>
            </a:r>
            <a:endParaRPr lang="en-JM" sz="3600" b="1" dirty="0" smtClean="0"/>
          </a:p>
          <a:p>
            <a:r>
              <a:rPr lang="en-JM" sz="3600" b="1" dirty="0" smtClean="0"/>
              <a:t>(</a:t>
            </a:r>
            <a:r>
              <a:rPr lang="en-JM" sz="3600" b="1" dirty="0"/>
              <a:t>6) a written instrument</a:t>
            </a:r>
            <a:r>
              <a:rPr lang="en-JM" sz="3600" b="1"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15</a:t>
            </a:fld>
            <a:endParaRPr lang="en-US"/>
          </a:p>
        </p:txBody>
      </p:sp>
    </p:spTree>
    <p:extLst>
      <p:ext uri="{BB962C8B-B14F-4D97-AF65-F5344CB8AC3E}">
        <p14:creationId xmlns:p14="http://schemas.microsoft.com/office/powerpoint/2010/main" val="374627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862322"/>
          </a:xfrm>
          <a:prstGeom prst="rect">
            <a:avLst/>
          </a:prstGeom>
        </p:spPr>
        <p:txBody>
          <a:bodyPr wrap="square">
            <a:spAutoFit/>
          </a:bodyPr>
          <a:lstStyle/>
          <a:p>
            <a:r>
              <a:rPr lang="en-JM" sz="3600" dirty="0"/>
              <a:t>An offer can be defined as follows:</a:t>
            </a:r>
          </a:p>
          <a:p>
            <a:r>
              <a:rPr lang="en-JM" sz="3600" dirty="0"/>
              <a:t>An expression of willingness to contract on certain terms, made </a:t>
            </a:r>
            <a:r>
              <a:rPr lang="en-JM" sz="3600" dirty="0" smtClean="0"/>
              <a:t>with the </a:t>
            </a:r>
            <a:r>
              <a:rPr lang="en-JM" sz="3600" dirty="0"/>
              <a:t>intention that it shall become binding as soon as it is </a:t>
            </a:r>
            <a:r>
              <a:rPr lang="en-JM" sz="3600" dirty="0" smtClean="0"/>
              <a:t>accepted by </a:t>
            </a:r>
            <a:r>
              <a:rPr lang="en-JM" sz="3600" dirty="0"/>
              <a:t>the person to whom it is addressed</a:t>
            </a:r>
            <a:r>
              <a:rPr lang="en-JM" sz="3600" dirty="0" smtClean="0"/>
              <a:t>.</a:t>
            </a:r>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16</a:t>
            </a:fld>
            <a:endParaRPr lang="en-US"/>
          </a:p>
        </p:txBody>
      </p:sp>
    </p:spTree>
    <p:extLst>
      <p:ext uri="{BB962C8B-B14F-4D97-AF65-F5344CB8AC3E}">
        <p14:creationId xmlns:p14="http://schemas.microsoft.com/office/powerpoint/2010/main" val="1817701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031873"/>
          </a:xfrm>
          <a:prstGeom prst="rect">
            <a:avLst/>
          </a:prstGeom>
        </p:spPr>
        <p:txBody>
          <a:bodyPr wrap="square">
            <a:spAutoFit/>
          </a:bodyPr>
          <a:lstStyle/>
          <a:p>
            <a:r>
              <a:rPr lang="en-JM" sz="3200" dirty="0" smtClean="0"/>
              <a:t>Offers </a:t>
            </a:r>
            <a:r>
              <a:rPr lang="en-JM" sz="3200" dirty="0"/>
              <a:t>can be one of two types:</a:t>
            </a:r>
          </a:p>
          <a:p>
            <a:r>
              <a:rPr lang="en-JM" sz="3200" dirty="0"/>
              <a:t>• </a:t>
            </a:r>
            <a:r>
              <a:rPr lang="en-JM" sz="3200" b="1" dirty="0"/>
              <a:t>Specific</a:t>
            </a:r>
            <a:r>
              <a:rPr lang="en-JM" sz="3200" dirty="0"/>
              <a:t> – made to one person or group of people. Then only </a:t>
            </a:r>
            <a:r>
              <a:rPr lang="en-JM" sz="3200" dirty="0" smtClean="0"/>
              <a:t>that particular </a:t>
            </a:r>
            <a:r>
              <a:rPr lang="en-JM" sz="3200" dirty="0"/>
              <a:t>person or group of people can accept.</a:t>
            </a:r>
          </a:p>
          <a:p>
            <a:r>
              <a:rPr lang="en-JM" sz="3200" dirty="0"/>
              <a:t>• </a:t>
            </a:r>
            <a:r>
              <a:rPr lang="en-JM" sz="3200" b="1" dirty="0"/>
              <a:t>General</a:t>
            </a:r>
            <a:r>
              <a:rPr lang="en-JM" sz="3200" dirty="0"/>
              <a:t> – made to ‘the whole world’ (or people generally), </a:t>
            </a:r>
            <a:r>
              <a:rPr lang="en-JM" sz="3200" dirty="0" smtClean="0"/>
              <a:t>particularly seen </a:t>
            </a:r>
            <a:r>
              <a:rPr lang="en-JM" sz="3200" dirty="0"/>
              <a:t>in the cases of rewards and other public </a:t>
            </a:r>
            <a:r>
              <a:rPr lang="en-JM" sz="3200" dirty="0" smtClean="0"/>
              <a:t>advertisements. This can be seen in the case of </a:t>
            </a:r>
            <a:r>
              <a:rPr lang="en-JM" sz="3200" dirty="0" err="1" smtClean="0"/>
              <a:t>Carlill</a:t>
            </a:r>
            <a:r>
              <a:rPr lang="en-JM" sz="3200" dirty="0" smtClean="0"/>
              <a:t> </a:t>
            </a:r>
            <a:r>
              <a:rPr lang="en-JM" sz="3200" dirty="0" err="1" smtClean="0"/>
              <a:t>vs</a:t>
            </a:r>
            <a:r>
              <a:rPr lang="en-JM" sz="3200" dirty="0" smtClean="0"/>
              <a:t> </a:t>
            </a:r>
            <a:r>
              <a:rPr lang="en-JM" sz="3200" dirty="0" err="1" smtClean="0"/>
              <a:t>Smokeball</a:t>
            </a:r>
            <a:r>
              <a:rPr lang="en-JM" sz="3200" dirty="0" smtClean="0"/>
              <a:t> Co.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17</a:t>
            </a:fld>
            <a:endParaRPr lang="en-US"/>
          </a:p>
        </p:txBody>
      </p:sp>
    </p:spTree>
    <p:extLst>
      <p:ext uri="{BB962C8B-B14F-4D97-AF65-F5344CB8AC3E}">
        <p14:creationId xmlns:p14="http://schemas.microsoft.com/office/powerpoint/2010/main" val="2554395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970318"/>
          </a:xfrm>
          <a:prstGeom prst="rect">
            <a:avLst/>
          </a:prstGeom>
        </p:spPr>
        <p:txBody>
          <a:bodyPr wrap="square">
            <a:spAutoFit/>
          </a:bodyPr>
          <a:lstStyle/>
          <a:p>
            <a:r>
              <a:rPr lang="en-JM" sz="3600" dirty="0" err="1"/>
              <a:t>Carlill</a:t>
            </a:r>
            <a:r>
              <a:rPr lang="en-JM" sz="3600" dirty="0"/>
              <a:t> v Carbolic Smoke Ball Co 1893</a:t>
            </a:r>
          </a:p>
          <a:p>
            <a:r>
              <a:rPr lang="en-JM" sz="3600" dirty="0"/>
              <a:t>The facts: The manufacturers of a patent medicine published an advertisement by which they undertook </a:t>
            </a:r>
            <a:r>
              <a:rPr lang="en-JM" sz="3600" dirty="0" smtClean="0"/>
              <a:t>to pay </a:t>
            </a:r>
            <a:r>
              <a:rPr lang="en-JM" sz="3600" dirty="0"/>
              <a:t>'£100 reward ... to any person who contracts ... influenza ... after having used the smoke ball </a:t>
            </a:r>
            <a:r>
              <a:rPr lang="en-JM" sz="3600" dirty="0" smtClean="0"/>
              <a:t>three times </a:t>
            </a:r>
            <a:r>
              <a:rPr lang="en-JM" sz="3600" dirty="0"/>
              <a:t>daily for two weeks'.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18</a:t>
            </a:fld>
            <a:endParaRPr lang="en-US"/>
          </a:p>
        </p:txBody>
      </p:sp>
    </p:spTree>
    <p:extLst>
      <p:ext uri="{BB962C8B-B14F-4D97-AF65-F5344CB8AC3E}">
        <p14:creationId xmlns:p14="http://schemas.microsoft.com/office/powerpoint/2010/main" val="416037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416320"/>
          </a:xfrm>
          <a:prstGeom prst="rect">
            <a:avLst/>
          </a:prstGeom>
        </p:spPr>
        <p:txBody>
          <a:bodyPr wrap="square">
            <a:spAutoFit/>
          </a:bodyPr>
          <a:lstStyle/>
          <a:p>
            <a:r>
              <a:rPr lang="en-JM" sz="3600" dirty="0" smtClean="0"/>
              <a:t>The </a:t>
            </a:r>
            <a:r>
              <a:rPr lang="en-JM" sz="3600" dirty="0"/>
              <a:t>advertisement added that £1,000 had been deposited at a bank </a:t>
            </a:r>
            <a:r>
              <a:rPr lang="en-JM" sz="3600" dirty="0" smtClean="0"/>
              <a:t>'showing our </a:t>
            </a:r>
            <a:r>
              <a:rPr lang="en-JM" sz="3600" dirty="0"/>
              <a:t>sincerity in this matter'. The claimant read the advertisement, purchased the smoke ball and used it as</a:t>
            </a:r>
          </a:p>
          <a:p>
            <a:r>
              <a:rPr lang="en-JM" sz="3600" dirty="0"/>
              <a:t>directed. She contracted influenza and claimed her £100 reward.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19</a:t>
            </a:fld>
            <a:endParaRPr lang="en-US"/>
          </a:p>
        </p:txBody>
      </p:sp>
    </p:spTree>
    <p:extLst>
      <p:ext uri="{BB962C8B-B14F-4D97-AF65-F5344CB8AC3E}">
        <p14:creationId xmlns:p14="http://schemas.microsoft.com/office/powerpoint/2010/main" val="176256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UNIT 7: BUISNESS LAW</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endParaRPr lang="en-US" dirty="0" smtClean="0"/>
          </a:p>
          <a:p>
            <a:pPr algn="ctr"/>
            <a:r>
              <a:rPr lang="en-US" dirty="0" smtClean="0"/>
              <a:t>LO 2: ILLUSTRATE THE POTENTIAL IMPACT OF THE LAW ON A BUSINESS</a:t>
            </a:r>
          </a:p>
          <a:p>
            <a:endParaRPr lang="en-US" dirty="0" smtClean="0"/>
          </a:p>
          <a:p>
            <a:endParaRPr lang="en-US" dirty="0"/>
          </a:p>
          <a:p>
            <a:endParaRPr lang="en-US" dirty="0" smtClean="0"/>
          </a:p>
          <a:p>
            <a:endParaRPr lang="en-US" dirty="0"/>
          </a:p>
          <a:p>
            <a:endParaRPr lang="en-US" dirty="0" smtClean="0"/>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524315"/>
          </a:xfrm>
          <a:prstGeom prst="rect">
            <a:avLst/>
          </a:prstGeom>
        </p:spPr>
        <p:txBody>
          <a:bodyPr wrap="square">
            <a:spAutoFit/>
          </a:bodyPr>
          <a:lstStyle/>
          <a:p>
            <a:r>
              <a:rPr lang="en-JM" sz="3600" dirty="0" smtClean="0"/>
              <a:t>In </a:t>
            </a:r>
            <a:r>
              <a:rPr lang="en-JM" sz="3600" dirty="0"/>
              <a:t>their defence the </a:t>
            </a:r>
            <a:r>
              <a:rPr lang="en-JM" sz="3600" dirty="0" smtClean="0"/>
              <a:t> manufacturers</a:t>
            </a:r>
            <a:endParaRPr lang="en-JM" sz="3600" dirty="0"/>
          </a:p>
          <a:p>
            <a:r>
              <a:rPr lang="en-JM" sz="3600" dirty="0"/>
              <a:t>argued against this, saying:</a:t>
            </a:r>
          </a:p>
          <a:p>
            <a:r>
              <a:rPr lang="en-JM" sz="3600" dirty="0"/>
              <a:t>(a) The offer was so vague that it could not form the basis of a contract, as no time limit was specified.</a:t>
            </a:r>
          </a:p>
          <a:p>
            <a:r>
              <a:rPr lang="en-JM" sz="3600" dirty="0"/>
              <a:t>(b) It was not an offer which could be accepted since it was offered to the whole world.</a:t>
            </a:r>
          </a:p>
          <a:p>
            <a:r>
              <a:rPr lang="en-JM" sz="3600" dirty="0" smtClean="0"/>
              <a:t> </a:t>
            </a:r>
          </a:p>
        </p:txBody>
      </p:sp>
      <p:sp>
        <p:nvSpPr>
          <p:cNvPr id="7" name="Slide Number Placeholder 6"/>
          <p:cNvSpPr>
            <a:spLocks noGrp="1"/>
          </p:cNvSpPr>
          <p:nvPr>
            <p:ph type="sldNum" sz="quarter" idx="12"/>
          </p:nvPr>
        </p:nvSpPr>
        <p:spPr/>
        <p:txBody>
          <a:bodyPr/>
          <a:lstStyle/>
          <a:p>
            <a:fld id="{E31375A4-56A4-47D6-9801-1991572033F7}" type="slidenum">
              <a:rPr lang="en-US" smtClean="0"/>
              <a:t>20</a:t>
            </a:fld>
            <a:endParaRPr lang="en-US"/>
          </a:p>
        </p:txBody>
      </p:sp>
    </p:spTree>
    <p:extLst>
      <p:ext uri="{BB962C8B-B14F-4D97-AF65-F5344CB8AC3E}">
        <p14:creationId xmlns:p14="http://schemas.microsoft.com/office/powerpoint/2010/main" val="326669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862322"/>
          </a:xfrm>
          <a:prstGeom prst="rect">
            <a:avLst/>
          </a:prstGeom>
        </p:spPr>
        <p:txBody>
          <a:bodyPr wrap="square">
            <a:spAutoFit/>
          </a:bodyPr>
          <a:lstStyle/>
          <a:p>
            <a:r>
              <a:rPr lang="en-JM" sz="3600" b="1" dirty="0" smtClean="0"/>
              <a:t>Decision</a:t>
            </a:r>
            <a:r>
              <a:rPr lang="en-JM" sz="3600" b="1" dirty="0"/>
              <a:t>: </a:t>
            </a:r>
            <a:r>
              <a:rPr lang="en-JM" sz="3600" dirty="0"/>
              <a:t>The court disagreed.</a:t>
            </a:r>
          </a:p>
          <a:p>
            <a:r>
              <a:rPr lang="en-JM" sz="3600" dirty="0"/>
              <a:t>(a) The smoke ball must protect the user during the period of use – the offer was not vague.</a:t>
            </a:r>
          </a:p>
          <a:p>
            <a:r>
              <a:rPr lang="en-JM" sz="3600" dirty="0"/>
              <a:t>(b) Such an offer was possible, as it could be compared to reward cases.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21</a:t>
            </a:fld>
            <a:endParaRPr lang="en-US"/>
          </a:p>
        </p:txBody>
      </p:sp>
    </p:spTree>
    <p:extLst>
      <p:ext uri="{BB962C8B-B14F-4D97-AF65-F5344CB8AC3E}">
        <p14:creationId xmlns:p14="http://schemas.microsoft.com/office/powerpoint/2010/main" val="237429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416320"/>
          </a:xfrm>
          <a:prstGeom prst="rect">
            <a:avLst/>
          </a:prstGeom>
        </p:spPr>
        <p:txBody>
          <a:bodyPr wrap="square">
            <a:spAutoFit/>
          </a:bodyPr>
          <a:lstStyle/>
          <a:p>
            <a:r>
              <a:rPr lang="en-JM" sz="3600" dirty="0"/>
              <a:t>Acceptance may be defined as follows.</a:t>
            </a:r>
          </a:p>
          <a:p>
            <a:r>
              <a:rPr lang="en-JM" sz="3600" dirty="0" smtClean="0"/>
              <a:t>A </a:t>
            </a:r>
            <a:r>
              <a:rPr lang="en-JM" sz="3600" dirty="0"/>
              <a:t>positive act by a person to whom an offer has been made which, if unconditional, brings a </a:t>
            </a:r>
            <a:r>
              <a:rPr lang="en-JM" sz="3600" dirty="0" smtClean="0"/>
              <a:t>binding contract </a:t>
            </a:r>
            <a:r>
              <a:rPr lang="en-JM" sz="3600" dirty="0"/>
              <a:t>into effect</a:t>
            </a:r>
            <a:r>
              <a:rPr lang="en-JM" sz="3600" dirty="0" smtClean="0"/>
              <a:t>.</a:t>
            </a:r>
            <a:endParaRPr lang="en-JM" sz="3600" dirty="0"/>
          </a:p>
          <a:p>
            <a:r>
              <a:rPr lang="en-JM" sz="3600" dirty="0"/>
              <a:t>The contract comes into effect once the offeree has accepted the terms presented to them. </a:t>
            </a:r>
          </a:p>
        </p:txBody>
      </p:sp>
      <p:sp>
        <p:nvSpPr>
          <p:cNvPr id="7" name="Slide Number Placeholder 6"/>
          <p:cNvSpPr>
            <a:spLocks noGrp="1"/>
          </p:cNvSpPr>
          <p:nvPr>
            <p:ph type="sldNum" sz="quarter" idx="12"/>
          </p:nvPr>
        </p:nvSpPr>
        <p:spPr/>
        <p:txBody>
          <a:bodyPr/>
          <a:lstStyle/>
          <a:p>
            <a:fld id="{E31375A4-56A4-47D6-9801-1991572033F7}" type="slidenum">
              <a:rPr lang="en-US" smtClean="0"/>
              <a:t>22</a:t>
            </a:fld>
            <a:endParaRPr lang="en-US"/>
          </a:p>
        </p:txBody>
      </p:sp>
    </p:spTree>
    <p:extLst>
      <p:ext uri="{BB962C8B-B14F-4D97-AF65-F5344CB8AC3E}">
        <p14:creationId xmlns:p14="http://schemas.microsoft.com/office/powerpoint/2010/main" val="733359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416320"/>
          </a:xfrm>
          <a:prstGeom prst="rect">
            <a:avLst/>
          </a:prstGeom>
        </p:spPr>
        <p:txBody>
          <a:bodyPr wrap="square">
            <a:spAutoFit/>
          </a:bodyPr>
          <a:lstStyle/>
          <a:p>
            <a:r>
              <a:rPr lang="en-JM" sz="3600" dirty="0" smtClean="0"/>
              <a:t>This </a:t>
            </a:r>
            <a:r>
              <a:rPr lang="en-JM" sz="3600" dirty="0"/>
              <a:t>is </a:t>
            </a:r>
            <a:r>
              <a:rPr lang="en-JM" sz="3600" dirty="0" smtClean="0"/>
              <a:t>the point </a:t>
            </a:r>
            <a:r>
              <a:rPr lang="en-JM" sz="3600" dirty="0"/>
              <a:t>of no return; after acceptance, the offeror cannot withdraw their offer and both parties will be </a:t>
            </a:r>
            <a:r>
              <a:rPr lang="en-JM" sz="3600" dirty="0" smtClean="0"/>
              <a:t>bound by </a:t>
            </a:r>
            <a:r>
              <a:rPr lang="en-JM" sz="3600" dirty="0"/>
              <a:t>the terms that they have agreed.</a:t>
            </a:r>
          </a:p>
          <a:p>
            <a:r>
              <a:rPr lang="en-JM" sz="3600" dirty="0"/>
              <a:t>Acceptance may be by express words, by action or inferred from conduct. </a:t>
            </a:r>
          </a:p>
        </p:txBody>
      </p:sp>
      <p:sp>
        <p:nvSpPr>
          <p:cNvPr id="7" name="Slide Number Placeholder 6"/>
          <p:cNvSpPr>
            <a:spLocks noGrp="1"/>
          </p:cNvSpPr>
          <p:nvPr>
            <p:ph type="sldNum" sz="quarter" idx="12"/>
          </p:nvPr>
        </p:nvSpPr>
        <p:spPr/>
        <p:txBody>
          <a:bodyPr/>
          <a:lstStyle/>
          <a:p>
            <a:fld id="{E31375A4-56A4-47D6-9801-1991572033F7}" type="slidenum">
              <a:rPr lang="en-US" smtClean="0"/>
              <a:t>23</a:t>
            </a:fld>
            <a:endParaRPr lang="en-US"/>
          </a:p>
        </p:txBody>
      </p:sp>
    </p:spTree>
    <p:extLst>
      <p:ext uri="{BB962C8B-B14F-4D97-AF65-F5344CB8AC3E}">
        <p14:creationId xmlns:p14="http://schemas.microsoft.com/office/powerpoint/2010/main" val="407629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416320"/>
          </a:xfrm>
          <a:prstGeom prst="rect">
            <a:avLst/>
          </a:prstGeom>
        </p:spPr>
        <p:txBody>
          <a:bodyPr wrap="square">
            <a:spAutoFit/>
          </a:bodyPr>
          <a:lstStyle/>
          <a:p>
            <a:r>
              <a:rPr lang="en-JM" sz="3600" dirty="0" err="1"/>
              <a:t>Brogden</a:t>
            </a:r>
            <a:r>
              <a:rPr lang="en-JM" sz="3600" dirty="0"/>
              <a:t> v Metropolitan Railway Co 1877</a:t>
            </a:r>
          </a:p>
          <a:p>
            <a:r>
              <a:rPr lang="en-JM" sz="3600" dirty="0"/>
              <a:t>The facts: For many years the claimant supplied coal to the defendant. He suggested that they should </a:t>
            </a:r>
            <a:r>
              <a:rPr lang="en-JM" sz="3600" dirty="0" smtClean="0"/>
              <a:t>enter into </a:t>
            </a:r>
            <a:r>
              <a:rPr lang="en-JM" sz="3600" dirty="0"/>
              <a:t>a written agreement and the defendant's agent sent a draft to him for consideration.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24</a:t>
            </a:fld>
            <a:endParaRPr lang="en-US"/>
          </a:p>
        </p:txBody>
      </p:sp>
    </p:spTree>
    <p:extLst>
      <p:ext uri="{BB962C8B-B14F-4D97-AF65-F5344CB8AC3E}">
        <p14:creationId xmlns:p14="http://schemas.microsoft.com/office/powerpoint/2010/main" val="386006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970318"/>
          </a:xfrm>
          <a:prstGeom prst="rect">
            <a:avLst/>
          </a:prstGeom>
        </p:spPr>
        <p:txBody>
          <a:bodyPr wrap="square">
            <a:spAutoFit/>
          </a:bodyPr>
          <a:lstStyle/>
          <a:p>
            <a:r>
              <a:rPr lang="en-JM" sz="3600" dirty="0" smtClean="0"/>
              <a:t>The </a:t>
            </a:r>
            <a:r>
              <a:rPr lang="en-JM" sz="3600" dirty="0"/>
              <a:t>parties </a:t>
            </a:r>
            <a:r>
              <a:rPr lang="en-JM" sz="3600" dirty="0" smtClean="0"/>
              <a:t>applied to </a:t>
            </a:r>
            <a:r>
              <a:rPr lang="en-JM" sz="3600" dirty="0"/>
              <a:t>their dealings the terms of the draft agreement, but they never signed a final version. The claimant </a:t>
            </a:r>
            <a:r>
              <a:rPr lang="en-JM" sz="3600" dirty="0" smtClean="0"/>
              <a:t>later denied </a:t>
            </a:r>
            <a:r>
              <a:rPr lang="en-JM" sz="3600" dirty="0"/>
              <a:t>that there was any agreement between him and the defendant.</a:t>
            </a:r>
          </a:p>
          <a:p>
            <a:r>
              <a:rPr lang="en-JM" sz="3600" b="1" dirty="0"/>
              <a:t>Decision: </a:t>
            </a:r>
            <a:r>
              <a:rPr lang="en-JM" sz="3600" dirty="0"/>
              <a:t>The conduct of the parties was only explicable on the assumption that they both agreed to </a:t>
            </a:r>
            <a:r>
              <a:rPr lang="en-JM" sz="3600" dirty="0" smtClean="0"/>
              <a:t>the terms </a:t>
            </a:r>
            <a:r>
              <a:rPr lang="en-JM" sz="3600" dirty="0"/>
              <a:t>of the draft.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25</a:t>
            </a:fld>
            <a:endParaRPr lang="en-US"/>
          </a:p>
        </p:txBody>
      </p:sp>
    </p:spTree>
    <p:extLst>
      <p:ext uri="{BB962C8B-B14F-4D97-AF65-F5344CB8AC3E}">
        <p14:creationId xmlns:p14="http://schemas.microsoft.com/office/powerpoint/2010/main" val="1503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970318"/>
          </a:xfrm>
          <a:prstGeom prst="rect">
            <a:avLst/>
          </a:prstGeom>
        </p:spPr>
        <p:txBody>
          <a:bodyPr wrap="square">
            <a:spAutoFit/>
          </a:bodyPr>
          <a:lstStyle/>
          <a:p>
            <a:r>
              <a:rPr lang="en-JM" sz="3600" b="1" dirty="0"/>
              <a:t>Consideration</a:t>
            </a:r>
            <a:r>
              <a:rPr lang="en-JM" sz="3600" dirty="0"/>
              <a:t> has been defined as:</a:t>
            </a:r>
          </a:p>
          <a:p>
            <a:r>
              <a:rPr lang="en-JM" sz="3600" dirty="0" smtClean="0"/>
              <a:t>A </a:t>
            </a:r>
            <a:r>
              <a:rPr lang="en-JM" sz="3600" dirty="0"/>
              <a:t>valuable consideration in the sense of the law may consist either in some right, interest, profit or </a:t>
            </a:r>
            <a:r>
              <a:rPr lang="en-JM" sz="3600" dirty="0" smtClean="0"/>
              <a:t>benefit accruing </a:t>
            </a:r>
            <a:r>
              <a:rPr lang="en-JM" sz="3600" dirty="0"/>
              <a:t>to one party, or some forbearance, detriment, loss or responsibility given, suffered or </a:t>
            </a:r>
            <a:r>
              <a:rPr lang="en-JM" sz="3600" dirty="0" smtClean="0"/>
              <a:t>undertaken by </a:t>
            </a:r>
            <a:r>
              <a:rPr lang="en-JM" sz="3600" dirty="0"/>
              <a:t>the other</a:t>
            </a:r>
            <a:r>
              <a:rPr lang="en-JM" sz="3600" dirty="0" smtClean="0"/>
              <a:t>. </a:t>
            </a:r>
            <a:r>
              <a:rPr lang="en-JM" sz="3600" dirty="0"/>
              <a:t>From Currie v Misa </a:t>
            </a:r>
            <a:r>
              <a:rPr lang="en-JM" sz="3600" dirty="0" smtClean="0"/>
              <a:t>1875.</a:t>
            </a:r>
          </a:p>
        </p:txBody>
      </p:sp>
      <p:sp>
        <p:nvSpPr>
          <p:cNvPr id="7" name="Slide Number Placeholder 6"/>
          <p:cNvSpPr>
            <a:spLocks noGrp="1"/>
          </p:cNvSpPr>
          <p:nvPr>
            <p:ph type="sldNum" sz="quarter" idx="12"/>
          </p:nvPr>
        </p:nvSpPr>
        <p:spPr/>
        <p:txBody>
          <a:bodyPr/>
          <a:lstStyle/>
          <a:p>
            <a:fld id="{E31375A4-56A4-47D6-9801-1991572033F7}" type="slidenum">
              <a:rPr lang="en-US" smtClean="0"/>
              <a:t>26</a:t>
            </a:fld>
            <a:endParaRPr lang="en-US"/>
          </a:p>
        </p:txBody>
      </p:sp>
    </p:spTree>
    <p:extLst>
      <p:ext uri="{BB962C8B-B14F-4D97-AF65-F5344CB8AC3E}">
        <p14:creationId xmlns:p14="http://schemas.microsoft.com/office/powerpoint/2010/main" val="2194925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031873"/>
          </a:xfrm>
          <a:prstGeom prst="rect">
            <a:avLst/>
          </a:prstGeom>
        </p:spPr>
        <p:txBody>
          <a:bodyPr wrap="square">
            <a:spAutoFit/>
          </a:bodyPr>
          <a:lstStyle/>
          <a:p>
            <a:r>
              <a:rPr lang="en-JM" sz="3200" dirty="0"/>
              <a:t>Closely related to the concept of consideration is the </a:t>
            </a:r>
            <a:r>
              <a:rPr lang="en-JM" sz="3200" b="1" dirty="0"/>
              <a:t>mutuality of obligation </a:t>
            </a:r>
            <a:r>
              <a:rPr lang="en-JM" sz="3200" dirty="0"/>
              <a:t>doctrine. Under this doctrine, both parties must be bound to perform their obligations or the law will treat the agreement as if neither party is bound to perform. When an offeree and offeror exchange promises to perform, one party may not be given the absolute and unlimited right to cancel the contract.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27</a:t>
            </a:fld>
            <a:endParaRPr lang="en-US"/>
          </a:p>
        </p:txBody>
      </p:sp>
    </p:spTree>
    <p:extLst>
      <p:ext uri="{BB962C8B-B14F-4D97-AF65-F5344CB8AC3E}">
        <p14:creationId xmlns:p14="http://schemas.microsoft.com/office/powerpoint/2010/main" val="999331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031873"/>
          </a:xfrm>
          <a:prstGeom prst="rect">
            <a:avLst/>
          </a:prstGeom>
        </p:spPr>
        <p:txBody>
          <a:bodyPr wrap="square">
            <a:spAutoFit/>
          </a:bodyPr>
          <a:lstStyle/>
          <a:p>
            <a:r>
              <a:rPr lang="en-JM" sz="3200" dirty="0" smtClean="0"/>
              <a:t>Such </a:t>
            </a:r>
            <a:r>
              <a:rPr lang="en-JM" sz="3200" dirty="0"/>
              <a:t>arrangements attempt to allow one party to perform at </a:t>
            </a:r>
            <a:r>
              <a:rPr lang="en-JM" sz="3200" dirty="0" smtClean="0"/>
              <a:t>their </a:t>
            </a:r>
            <a:r>
              <a:rPr lang="en-JM" sz="3200" dirty="0"/>
              <a:t>leisure, while ostensibly not relieving the other party of </a:t>
            </a:r>
            <a:r>
              <a:rPr lang="en-JM" sz="3200" dirty="0" smtClean="0"/>
              <a:t>their obligations </a:t>
            </a:r>
            <a:r>
              <a:rPr lang="en-JM" sz="3200" dirty="0"/>
              <a:t>to perform. Most courts declare these one-side arrangements null for lack of mutuality of obligation. Some courts simply invalidate such contracts for lack of consideration, reasoning that a party who is given absolute power to cancel a contract suffers no legal detriment</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28</a:t>
            </a:fld>
            <a:endParaRPr lang="en-US"/>
          </a:p>
        </p:txBody>
      </p:sp>
    </p:spTree>
    <p:extLst>
      <p:ext uri="{BB962C8B-B14F-4D97-AF65-F5344CB8AC3E}">
        <p14:creationId xmlns:p14="http://schemas.microsoft.com/office/powerpoint/2010/main" val="2153546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046988"/>
          </a:xfrm>
          <a:prstGeom prst="rect">
            <a:avLst/>
          </a:prstGeom>
        </p:spPr>
        <p:txBody>
          <a:bodyPr wrap="square">
            <a:spAutoFit/>
          </a:bodyPr>
          <a:lstStyle/>
          <a:p>
            <a:r>
              <a:rPr lang="en-JM" sz="3200" dirty="0"/>
              <a:t>A natural person who enters a contract possesses complete legal </a:t>
            </a:r>
            <a:r>
              <a:rPr lang="en-JM" sz="3200" b="1" dirty="0"/>
              <a:t>capacity</a:t>
            </a:r>
            <a:r>
              <a:rPr lang="en-JM" sz="3200" dirty="0"/>
              <a:t> to be held liable for the duties he or she agrees to undertake, unless the person is a minor, mentally incapacitated, or intoxicated. A minor is defined as a person under the age of 18 or 21, depending on the jurisdiction.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29</a:t>
            </a:fld>
            <a:endParaRPr lang="en-US"/>
          </a:p>
        </p:txBody>
      </p:sp>
    </p:spTree>
    <p:extLst>
      <p:ext uri="{BB962C8B-B14F-4D97-AF65-F5344CB8AC3E}">
        <p14:creationId xmlns:p14="http://schemas.microsoft.com/office/powerpoint/2010/main" val="4021201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UNIT 7:  BUSINESS LAW</a:t>
            </a:r>
            <a:endParaRPr lang="en-US" sz="4400" dirty="0"/>
          </a:p>
        </p:txBody>
      </p:sp>
      <p:sp>
        <p:nvSpPr>
          <p:cNvPr id="3" name="Content Placeholder 2"/>
          <p:cNvSpPr>
            <a:spLocks noGrp="1"/>
          </p:cNvSpPr>
          <p:nvPr>
            <p:ph idx="1"/>
          </p:nvPr>
        </p:nvSpPr>
        <p:spPr/>
        <p:txBody>
          <a:bodyPr>
            <a:normAutofit/>
          </a:bodyPr>
          <a:lstStyle/>
          <a:p>
            <a:endParaRPr lang="en-JM" dirty="0" smtClean="0"/>
          </a:p>
          <a:p>
            <a:endParaRPr lang="en-JM" dirty="0"/>
          </a:p>
          <a:p>
            <a:pPr algn="ctr"/>
            <a:r>
              <a:rPr lang="en-JM" dirty="0" smtClean="0"/>
              <a:t>P 3: USING SPECIFIC  EXAMPLES ILLUSTRATE  HOW COMPANY,EMPLOYMENT AND CONTRACT  LAW HAS A POTETIAL IMPACT UPON BUSINESS</a:t>
            </a:r>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1476019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046988"/>
          </a:xfrm>
          <a:prstGeom prst="rect">
            <a:avLst/>
          </a:prstGeom>
        </p:spPr>
        <p:txBody>
          <a:bodyPr wrap="square">
            <a:spAutoFit/>
          </a:bodyPr>
          <a:lstStyle/>
          <a:p>
            <a:r>
              <a:rPr lang="en-JM" sz="3200" dirty="0" smtClean="0"/>
              <a:t>A </a:t>
            </a:r>
            <a:r>
              <a:rPr lang="en-JM" sz="3200" dirty="0"/>
              <a:t>contract made by a minor is voidable at the minor’s discretion, meaning that the contract is valid and enforceable until the minor takes some affirmative act to disavow the contract. Minors who choose to disavow their contracts entered may not be held liable for breach.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30</a:t>
            </a:fld>
            <a:endParaRPr lang="en-US"/>
          </a:p>
        </p:txBody>
      </p:sp>
    </p:spTree>
    <p:extLst>
      <p:ext uri="{BB962C8B-B14F-4D97-AF65-F5344CB8AC3E}">
        <p14:creationId xmlns:p14="http://schemas.microsoft.com/office/powerpoint/2010/main" val="1684627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062103"/>
          </a:xfrm>
          <a:prstGeom prst="rect">
            <a:avLst/>
          </a:prstGeom>
        </p:spPr>
        <p:txBody>
          <a:bodyPr wrap="square">
            <a:spAutoFit/>
          </a:bodyPr>
          <a:lstStyle/>
          <a:p>
            <a:r>
              <a:rPr lang="en-JM" sz="3200" dirty="0" smtClean="0"/>
              <a:t>The </a:t>
            </a:r>
            <a:r>
              <a:rPr lang="en-JM" sz="3200" dirty="0"/>
              <a:t>law assumes that minors are too immature, naïve, or inexperienced to negotiate on equal terms with adults, and thus courts protect them from being held accountable for unwisely entering contracts of any kind</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31</a:t>
            </a:fld>
            <a:endParaRPr lang="en-US"/>
          </a:p>
        </p:txBody>
      </p:sp>
    </p:spTree>
    <p:extLst>
      <p:ext uri="{BB962C8B-B14F-4D97-AF65-F5344CB8AC3E}">
        <p14:creationId xmlns:p14="http://schemas.microsoft.com/office/powerpoint/2010/main" val="3331524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ELEMENTS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062103"/>
          </a:xfrm>
          <a:prstGeom prst="rect">
            <a:avLst/>
          </a:prstGeom>
        </p:spPr>
        <p:txBody>
          <a:bodyPr wrap="square">
            <a:spAutoFit/>
          </a:bodyPr>
          <a:lstStyle/>
          <a:p>
            <a:r>
              <a:rPr lang="en-JM" sz="3200" dirty="0"/>
              <a:t>Anything </a:t>
            </a:r>
            <a:r>
              <a:rPr lang="en-JM" sz="3200" b="1" dirty="0"/>
              <a:t>expressed in writing</a:t>
            </a:r>
            <a:r>
              <a:rPr lang="en-JM" sz="3200" dirty="0"/>
              <a:t>; a contract or agreement contained in the writing. Many statutes are required to be expressed in writing in order for them to take effect</a:t>
            </a:r>
            <a:r>
              <a:rPr lang="en-JM" sz="32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32</a:t>
            </a:fld>
            <a:endParaRPr lang="en-US"/>
          </a:p>
        </p:txBody>
      </p:sp>
    </p:spTree>
    <p:extLst>
      <p:ext uri="{BB962C8B-B14F-4D97-AF65-F5344CB8AC3E}">
        <p14:creationId xmlns:p14="http://schemas.microsoft.com/office/powerpoint/2010/main" val="539978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TERMS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524315"/>
          </a:xfrm>
          <a:prstGeom prst="rect">
            <a:avLst/>
          </a:prstGeom>
        </p:spPr>
        <p:txBody>
          <a:bodyPr wrap="square">
            <a:spAutoFit/>
          </a:bodyPr>
          <a:lstStyle/>
          <a:p>
            <a:r>
              <a:rPr lang="en-JM" sz="3200" dirty="0"/>
              <a:t>Statements made by the parties may be classified as terms or representations. Different remedies </a:t>
            </a:r>
            <a:r>
              <a:rPr lang="en-JM" sz="3200" dirty="0" smtClean="0"/>
              <a:t>attach to </a:t>
            </a:r>
            <a:r>
              <a:rPr lang="en-JM" sz="3200" dirty="0"/>
              <a:t>breach of a term and to </a:t>
            </a:r>
            <a:r>
              <a:rPr lang="en-JM" sz="3200" dirty="0" smtClean="0"/>
              <a:t>misrepresentation respectively.</a:t>
            </a:r>
          </a:p>
          <a:p>
            <a:r>
              <a:rPr lang="en-JM" sz="3200" dirty="0"/>
              <a:t>A representation is something which induces the formation of a contract but which does not become a</a:t>
            </a:r>
          </a:p>
          <a:p>
            <a:r>
              <a:rPr lang="en-JM" sz="3200" dirty="0"/>
              <a:t>term of the contract. The importance of the distinction is that different remedies are available depending</a:t>
            </a:r>
          </a:p>
          <a:p>
            <a:r>
              <a:rPr lang="en-JM" sz="3200" dirty="0"/>
              <a:t>on whether a term is broken or a representation turns out to be untrue</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33</a:t>
            </a:fld>
            <a:endParaRPr lang="en-US"/>
          </a:p>
        </p:txBody>
      </p:sp>
    </p:spTree>
    <p:extLst>
      <p:ext uri="{BB962C8B-B14F-4D97-AF65-F5344CB8AC3E}">
        <p14:creationId xmlns:p14="http://schemas.microsoft.com/office/powerpoint/2010/main" val="172308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TERMS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046988"/>
          </a:xfrm>
          <a:prstGeom prst="rect">
            <a:avLst/>
          </a:prstGeom>
        </p:spPr>
        <p:txBody>
          <a:bodyPr wrap="square">
            <a:spAutoFit/>
          </a:bodyPr>
          <a:lstStyle/>
          <a:p>
            <a:r>
              <a:rPr lang="en-JM" sz="3200" dirty="0"/>
              <a:t>As a general rule, the parties to a contract may include in the agreement whatever terms they choose. This</a:t>
            </a:r>
          </a:p>
          <a:p>
            <a:r>
              <a:rPr lang="en-JM" sz="3200" dirty="0"/>
              <a:t>is the principle of freedom of contract. Terms clearly included in the contract are express terms. The law</a:t>
            </a:r>
          </a:p>
          <a:p>
            <a:r>
              <a:rPr lang="en-JM" sz="3200" dirty="0"/>
              <a:t>may complement or replace terms by implying terms into a </a:t>
            </a:r>
            <a:r>
              <a:rPr lang="en-JM" sz="3200" dirty="0" smtClean="0"/>
              <a:t>contract.</a:t>
            </a:r>
          </a:p>
        </p:txBody>
      </p:sp>
      <p:sp>
        <p:nvSpPr>
          <p:cNvPr id="7" name="Slide Number Placeholder 6"/>
          <p:cNvSpPr>
            <a:spLocks noGrp="1"/>
          </p:cNvSpPr>
          <p:nvPr>
            <p:ph type="sldNum" sz="quarter" idx="12"/>
          </p:nvPr>
        </p:nvSpPr>
        <p:spPr/>
        <p:txBody>
          <a:bodyPr/>
          <a:lstStyle/>
          <a:p>
            <a:fld id="{E31375A4-56A4-47D6-9801-1991572033F7}" type="slidenum">
              <a:rPr lang="en-US" smtClean="0"/>
              <a:t>34</a:t>
            </a:fld>
            <a:endParaRPr lang="en-US"/>
          </a:p>
        </p:txBody>
      </p:sp>
    </p:spTree>
    <p:extLst>
      <p:ext uri="{BB962C8B-B14F-4D97-AF65-F5344CB8AC3E}">
        <p14:creationId xmlns:p14="http://schemas.microsoft.com/office/powerpoint/2010/main" val="257828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TERMS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046988"/>
          </a:xfrm>
          <a:prstGeom prst="rect">
            <a:avLst/>
          </a:prstGeom>
        </p:spPr>
        <p:txBody>
          <a:bodyPr wrap="square">
            <a:spAutoFit/>
          </a:bodyPr>
          <a:lstStyle/>
          <a:p>
            <a:r>
              <a:rPr lang="en-JM" sz="3200" dirty="0"/>
              <a:t>Statements which are classified as contract terms may be further categorised as conditions or warranties.</a:t>
            </a:r>
          </a:p>
          <a:p>
            <a:r>
              <a:rPr lang="en-JM" sz="3200" dirty="0"/>
              <a:t>A condition is a vital term going to the root of the contract, while a warranty is a term subsidiary to the</a:t>
            </a:r>
          </a:p>
          <a:p>
            <a:r>
              <a:rPr lang="en-JM" sz="3200" dirty="0"/>
              <a:t>main purpose of the contract. The remedies available for breach are different in each case.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35</a:t>
            </a:fld>
            <a:endParaRPr lang="en-US"/>
          </a:p>
        </p:txBody>
      </p:sp>
    </p:spTree>
    <p:extLst>
      <p:ext uri="{BB962C8B-B14F-4D97-AF65-F5344CB8AC3E}">
        <p14:creationId xmlns:p14="http://schemas.microsoft.com/office/powerpoint/2010/main" val="1244412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TERMS OF CONTRACT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1569660"/>
          </a:xfrm>
          <a:prstGeom prst="rect">
            <a:avLst/>
          </a:prstGeom>
        </p:spPr>
        <p:txBody>
          <a:bodyPr wrap="square">
            <a:spAutoFit/>
          </a:bodyPr>
          <a:lstStyle/>
          <a:p>
            <a:r>
              <a:rPr lang="en-JM" sz="3200" dirty="0"/>
              <a:t>It may not be possible to determine whether a term is a condition or a warranty. Such terms are classified</a:t>
            </a:r>
          </a:p>
          <a:p>
            <a:r>
              <a:rPr lang="en-JM" sz="3200" dirty="0"/>
              <a:t>by the courts as innominate terms.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36</a:t>
            </a:fld>
            <a:endParaRPr lang="en-US"/>
          </a:p>
        </p:txBody>
      </p:sp>
    </p:spTree>
    <p:extLst>
      <p:ext uri="{BB962C8B-B14F-4D97-AF65-F5344CB8AC3E}">
        <p14:creationId xmlns:p14="http://schemas.microsoft.com/office/powerpoint/2010/main" val="1399879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EMPLOYMENT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3046988"/>
          </a:xfrm>
          <a:prstGeom prst="rect">
            <a:avLst/>
          </a:prstGeom>
        </p:spPr>
        <p:txBody>
          <a:bodyPr wrap="square">
            <a:spAutoFit/>
          </a:bodyPr>
          <a:lstStyle/>
          <a:p>
            <a:r>
              <a:rPr lang="en-JM" sz="3200" dirty="0"/>
              <a:t>It is important to distinguish between a contract of service (employment) and a contract for services</a:t>
            </a:r>
          </a:p>
          <a:p>
            <a:r>
              <a:rPr lang="en-JM" sz="3200" dirty="0"/>
              <a:t>(independent contractor). Each type of contract has different rules for taxation, health and safety</a:t>
            </a:r>
          </a:p>
          <a:p>
            <a:r>
              <a:rPr lang="en-JM" sz="3200" dirty="0"/>
              <a:t>provisions, protection of contract and vicarious liability in tort and contract</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37</a:t>
            </a:fld>
            <a:endParaRPr lang="en-US"/>
          </a:p>
        </p:txBody>
      </p:sp>
    </p:spTree>
    <p:extLst>
      <p:ext uri="{BB962C8B-B14F-4D97-AF65-F5344CB8AC3E}">
        <p14:creationId xmlns:p14="http://schemas.microsoft.com/office/powerpoint/2010/main" val="4072378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EMPLOYMENT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031873"/>
          </a:xfrm>
          <a:prstGeom prst="rect">
            <a:avLst/>
          </a:prstGeom>
        </p:spPr>
        <p:txBody>
          <a:bodyPr wrap="square">
            <a:spAutoFit/>
          </a:bodyPr>
          <a:lstStyle/>
          <a:p>
            <a:r>
              <a:rPr lang="en-JM" sz="3200" dirty="0" smtClean="0"/>
              <a:t> </a:t>
            </a:r>
            <a:r>
              <a:rPr lang="en-JM" sz="3200" dirty="0"/>
              <a:t>Integration test: The courts consider whether the employee is so skilled that they cannot be controlled in the </a:t>
            </a:r>
            <a:r>
              <a:rPr lang="en-JM" sz="3200" dirty="0" smtClean="0"/>
              <a:t>performance of </a:t>
            </a:r>
            <a:r>
              <a:rPr lang="en-JM" sz="3200" dirty="0"/>
              <a:t>their duties. Lack of control indicates that an employee is not integrated into the employer's</a:t>
            </a:r>
          </a:p>
          <a:p>
            <a:r>
              <a:rPr lang="en-JM" sz="3200" dirty="0"/>
              <a:t>organisation, and therefore not employed. </a:t>
            </a:r>
          </a:p>
          <a:p>
            <a:r>
              <a:rPr lang="en-JM" sz="3200" dirty="0"/>
              <a:t> Economic reality test: Courts also consider whether the employee was working on their own account and require </a:t>
            </a:r>
            <a:r>
              <a:rPr lang="en-JM" sz="3200" dirty="0" smtClean="0"/>
              <a:t>numerous factors </a:t>
            </a:r>
            <a:r>
              <a:rPr lang="en-JM" sz="3200" dirty="0"/>
              <a:t>to be taken into account. </a:t>
            </a:r>
          </a:p>
        </p:txBody>
      </p:sp>
      <p:sp>
        <p:nvSpPr>
          <p:cNvPr id="7" name="Slide Number Placeholder 6"/>
          <p:cNvSpPr>
            <a:spLocks noGrp="1"/>
          </p:cNvSpPr>
          <p:nvPr>
            <p:ph type="sldNum" sz="quarter" idx="12"/>
          </p:nvPr>
        </p:nvSpPr>
        <p:spPr/>
        <p:txBody>
          <a:bodyPr/>
          <a:lstStyle/>
          <a:p>
            <a:fld id="{E31375A4-56A4-47D6-9801-1991572033F7}" type="slidenum">
              <a:rPr lang="en-US" smtClean="0"/>
              <a:t>38</a:t>
            </a:fld>
            <a:endParaRPr lang="en-US"/>
          </a:p>
        </p:txBody>
      </p:sp>
    </p:spTree>
    <p:extLst>
      <p:ext uri="{BB962C8B-B14F-4D97-AF65-F5344CB8AC3E}">
        <p14:creationId xmlns:p14="http://schemas.microsoft.com/office/powerpoint/2010/main" val="2304618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EMPLOYMENT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4154984"/>
          </a:xfrm>
          <a:prstGeom prst="rect">
            <a:avLst/>
          </a:prstGeom>
        </p:spPr>
        <p:txBody>
          <a:bodyPr wrap="square">
            <a:spAutoFit/>
          </a:bodyPr>
          <a:lstStyle/>
          <a:p>
            <a:endParaRPr lang="en-JM" sz="2400" dirty="0" smtClean="0"/>
          </a:p>
          <a:p>
            <a:r>
              <a:rPr lang="en-JM" sz="2400" dirty="0" smtClean="0"/>
              <a:t>A </a:t>
            </a:r>
            <a:r>
              <a:rPr lang="en-JM" sz="2400" dirty="0"/>
              <a:t>contract of service is distinguished from a contract for services usually because the parties express the</a:t>
            </a:r>
          </a:p>
          <a:p>
            <a:r>
              <a:rPr lang="en-JM" sz="2400" dirty="0"/>
              <a:t>agreement to be one of service. This does not always mean that an employee will not be treated as an</a:t>
            </a:r>
          </a:p>
          <a:p>
            <a:r>
              <a:rPr lang="en-JM" sz="2400" dirty="0"/>
              <a:t>independent contractor by the court, however; much depends on the three tests.</a:t>
            </a:r>
          </a:p>
          <a:p>
            <a:r>
              <a:rPr lang="en-JM" sz="2400" dirty="0"/>
              <a:t> Control test: The court will consider whether the employer has control over the way in which the employee </a:t>
            </a:r>
            <a:r>
              <a:rPr lang="en-JM" sz="2400" dirty="0" smtClean="0"/>
              <a:t>performs their </a:t>
            </a:r>
            <a:r>
              <a:rPr lang="en-JM" sz="2400" dirty="0"/>
              <a:t>duties. </a:t>
            </a:r>
          </a:p>
          <a:p>
            <a:r>
              <a:rPr lang="en-JM" sz="2400" dirty="0"/>
              <a:t> Integration test</a:t>
            </a:r>
          </a:p>
          <a:p>
            <a:r>
              <a:rPr lang="en-JM" sz="2400" dirty="0"/>
              <a:t> Economic reality test </a:t>
            </a:r>
          </a:p>
        </p:txBody>
      </p:sp>
      <p:sp>
        <p:nvSpPr>
          <p:cNvPr id="7" name="Slide Number Placeholder 6"/>
          <p:cNvSpPr>
            <a:spLocks noGrp="1"/>
          </p:cNvSpPr>
          <p:nvPr>
            <p:ph type="sldNum" sz="quarter" idx="12"/>
          </p:nvPr>
        </p:nvSpPr>
        <p:spPr/>
        <p:txBody>
          <a:bodyPr/>
          <a:lstStyle/>
          <a:p>
            <a:fld id="{E31375A4-56A4-47D6-9801-1991572033F7}" type="slidenum">
              <a:rPr lang="en-US" smtClean="0"/>
              <a:t>39</a:t>
            </a:fld>
            <a:endParaRPr lang="en-US"/>
          </a:p>
        </p:txBody>
      </p:sp>
    </p:spTree>
    <p:extLst>
      <p:ext uri="{BB962C8B-B14F-4D97-AF65-F5344CB8AC3E}">
        <p14:creationId xmlns:p14="http://schemas.microsoft.com/office/powerpoint/2010/main" val="3946795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IMPACT OF LAW</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4524315"/>
          </a:xfrm>
          <a:prstGeom prst="rect">
            <a:avLst/>
          </a:prstGeom>
        </p:spPr>
        <p:txBody>
          <a:bodyPr wrap="square">
            <a:spAutoFit/>
          </a:bodyPr>
          <a:lstStyle/>
          <a:p>
            <a:r>
              <a:rPr lang="en-JM" sz="3200" dirty="0" smtClean="0"/>
              <a:t>The </a:t>
            </a:r>
            <a:r>
              <a:rPr lang="en-JM" sz="3200" dirty="0"/>
              <a:t>rule of law gives everyone a framework </a:t>
            </a:r>
            <a:r>
              <a:rPr lang="en-JM" sz="3200" dirty="0" smtClean="0"/>
              <a:t>on how </a:t>
            </a:r>
            <a:r>
              <a:rPr lang="en-JM" sz="3200" dirty="0"/>
              <a:t>to act and operate. It holds people, businesses and government accountable for their actions.</a:t>
            </a:r>
          </a:p>
          <a:p>
            <a:r>
              <a:rPr lang="en-JM" sz="3200" dirty="0" smtClean="0"/>
              <a:t>Without </a:t>
            </a:r>
            <a:r>
              <a:rPr lang="en-JM" sz="3200" dirty="0"/>
              <a:t>predictable rules and patterns to follow, doing business would be chaotic. </a:t>
            </a:r>
            <a:r>
              <a:rPr lang="en-JM" sz="3200" dirty="0" smtClean="0"/>
              <a:t>You would never know how another party would act in any given situation and it would be all too easy to be taken advantage of. </a:t>
            </a:r>
          </a:p>
        </p:txBody>
      </p:sp>
      <p:sp>
        <p:nvSpPr>
          <p:cNvPr id="7" name="Slide Number Placeholder 6"/>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EMPLOYMENT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554545"/>
          </a:xfrm>
          <a:prstGeom prst="rect">
            <a:avLst/>
          </a:prstGeom>
        </p:spPr>
        <p:txBody>
          <a:bodyPr wrap="square">
            <a:spAutoFit/>
          </a:bodyPr>
          <a:lstStyle/>
          <a:p>
            <a:r>
              <a:rPr lang="en-JM" sz="3200" dirty="0"/>
              <a:t>An employee is an individual who has entered into, or works under, a contract of employment.</a:t>
            </a:r>
          </a:p>
          <a:p>
            <a:r>
              <a:rPr lang="en-JM" sz="3200" dirty="0"/>
              <a:t>A contract of employment is a contract of service or apprenticeship, whether express or implied, and (if it</a:t>
            </a:r>
          </a:p>
          <a:p>
            <a:r>
              <a:rPr lang="en-JM" sz="3200" dirty="0"/>
              <a:t>is express) whether it is oral or in writing</a:t>
            </a:r>
            <a:r>
              <a:rPr lang="en-JM" sz="3200" dirty="0" smtClean="0"/>
              <a:t>.</a:t>
            </a:r>
            <a:endParaRPr lang="en-JM" sz="3200" dirty="0"/>
          </a:p>
        </p:txBody>
      </p:sp>
      <p:sp>
        <p:nvSpPr>
          <p:cNvPr id="7" name="Slide Number Placeholder 6"/>
          <p:cNvSpPr>
            <a:spLocks noGrp="1"/>
          </p:cNvSpPr>
          <p:nvPr>
            <p:ph type="sldNum" sz="quarter" idx="12"/>
          </p:nvPr>
        </p:nvSpPr>
        <p:spPr/>
        <p:txBody>
          <a:bodyPr/>
          <a:lstStyle/>
          <a:p>
            <a:fld id="{E31375A4-56A4-47D6-9801-1991572033F7}" type="slidenum">
              <a:rPr lang="en-US" smtClean="0"/>
              <a:t>40</a:t>
            </a:fld>
            <a:endParaRPr lang="en-US"/>
          </a:p>
        </p:txBody>
      </p:sp>
    </p:spTree>
    <p:extLst>
      <p:ext uri="{BB962C8B-B14F-4D97-AF65-F5344CB8AC3E}">
        <p14:creationId xmlns:p14="http://schemas.microsoft.com/office/powerpoint/2010/main" val="77150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EMPLOYMENT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291680" cy="2062103"/>
          </a:xfrm>
          <a:prstGeom prst="rect">
            <a:avLst/>
          </a:prstGeom>
        </p:spPr>
        <p:txBody>
          <a:bodyPr wrap="square">
            <a:spAutoFit/>
          </a:bodyPr>
          <a:lstStyle/>
          <a:p>
            <a:r>
              <a:rPr lang="en-JM" sz="3200" dirty="0" smtClean="0"/>
              <a:t>A </a:t>
            </a:r>
            <a:r>
              <a:rPr lang="en-JM" sz="3200" dirty="0"/>
              <a:t>worker is any individual who works for an employer, whether under a contract of employment, or any</a:t>
            </a:r>
          </a:p>
          <a:p>
            <a:r>
              <a:rPr lang="en-JM" sz="3200" dirty="0"/>
              <a:t>other contract where an individual undertakes to do or perform personally any work or service. </a:t>
            </a:r>
            <a:endParaRPr lang="en-JM" sz="32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41</a:t>
            </a:fld>
            <a:endParaRPr lang="en-US"/>
          </a:p>
        </p:txBody>
      </p:sp>
    </p:spTree>
    <p:extLst>
      <p:ext uri="{BB962C8B-B14F-4D97-AF65-F5344CB8AC3E}">
        <p14:creationId xmlns:p14="http://schemas.microsoft.com/office/powerpoint/2010/main" val="695777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REVIEW QUESTIONS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7" name="Slide Number Placeholder 6"/>
          <p:cNvSpPr>
            <a:spLocks noGrp="1"/>
          </p:cNvSpPr>
          <p:nvPr>
            <p:ph type="sldNum" sz="quarter" idx="12"/>
          </p:nvPr>
        </p:nvSpPr>
        <p:spPr/>
        <p:txBody>
          <a:bodyPr/>
          <a:lstStyle/>
          <a:p>
            <a:fld id="{E31375A4-56A4-47D6-9801-1991572033F7}" type="slidenum">
              <a:rPr lang="en-US" smtClean="0"/>
              <a:t>42</a:t>
            </a:fld>
            <a:endParaRPr lang="en-US"/>
          </a:p>
        </p:txBody>
      </p:sp>
      <p:pic>
        <p:nvPicPr>
          <p:cNvPr id="5" name="Picture 4"/>
          <p:cNvPicPr>
            <a:picLocks noChangeAspect="1"/>
          </p:cNvPicPr>
          <p:nvPr/>
        </p:nvPicPr>
        <p:blipFill>
          <a:blip r:embed="rId2"/>
          <a:stretch>
            <a:fillRect/>
          </a:stretch>
        </p:blipFill>
        <p:spPr>
          <a:xfrm>
            <a:off x="1359244" y="1646238"/>
            <a:ext cx="9204883" cy="4352950"/>
          </a:xfrm>
          <a:prstGeom prst="rect">
            <a:avLst/>
          </a:prstGeom>
        </p:spPr>
      </p:pic>
    </p:spTree>
    <p:extLst>
      <p:ext uri="{BB962C8B-B14F-4D97-AF65-F5344CB8AC3E}">
        <p14:creationId xmlns:p14="http://schemas.microsoft.com/office/powerpoint/2010/main" val="203046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4401205"/>
          </a:xfrm>
          <a:prstGeom prst="rect">
            <a:avLst/>
          </a:prstGeom>
        </p:spPr>
        <p:txBody>
          <a:bodyPr wrap="square">
            <a:spAutoFit/>
          </a:bodyPr>
          <a:lstStyle/>
          <a:p>
            <a:r>
              <a:rPr lang="en-JM" sz="2000" b="1" dirty="0" smtClean="0"/>
              <a:t>business, H. and Online, S. (2019). How the rule of law is important to business - SCU Online. [online] SCU Online. Available at: https://online.scu.edu.au/blog/how-rule-of-law-is-important-to-business/ [Accessed 26 Jan. 2019].</a:t>
            </a:r>
          </a:p>
          <a:p>
            <a:endParaRPr lang="en-US" sz="2000" b="1" dirty="0" smtClean="0"/>
          </a:p>
          <a:p>
            <a:r>
              <a:rPr lang="en-JM" sz="2000" b="1" dirty="0" err="1" smtClean="0"/>
              <a:t>Charman</a:t>
            </a:r>
            <a:r>
              <a:rPr lang="en-JM" sz="2000" b="1" dirty="0" smtClean="0"/>
              <a:t>, M. (2007). Contract Law. 4th ed. </a:t>
            </a:r>
            <a:r>
              <a:rPr lang="en-JM" sz="2000" b="1" dirty="0" err="1" smtClean="0"/>
              <a:t>Cullompton</a:t>
            </a:r>
            <a:r>
              <a:rPr lang="en-JM" sz="2000" b="1" dirty="0" smtClean="0"/>
              <a:t>, Devon UK: Willian Publisher.</a:t>
            </a:r>
          </a:p>
          <a:p>
            <a:endParaRPr lang="en-US" sz="2000" b="1" dirty="0" smtClean="0"/>
          </a:p>
          <a:p>
            <a:r>
              <a:rPr lang="en-JM" sz="2000" b="1" dirty="0" smtClean="0"/>
              <a:t>Lawteacher.net. (2019). Formation of The Contract. [online] Available at: https://www.lawteacher.net/modules/contract-law/formation/ [Accessed 26 Jan. 2019].</a:t>
            </a:r>
          </a:p>
          <a:p>
            <a:endParaRPr lang="en-US" sz="2000" b="1" dirty="0"/>
          </a:p>
          <a:p>
            <a:r>
              <a:rPr lang="en-JM" sz="2000" b="1" dirty="0"/>
              <a:t>US Legal, I. (2019). Mutuality of Obligation – Contracts. [online] Contracts.uslegal.com. Available at: https://contracts.uslegal.com/elements-of-a-contract/mutuality-of-obligation/ [Accessed 26 Jan. 2019].</a:t>
            </a:r>
          </a:p>
          <a:p>
            <a:endParaRPr lang="en-US" sz="2000" b="1" dirty="0" smtClean="0"/>
          </a:p>
          <a:p>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43</a:t>
            </a:fld>
            <a:endParaRPr lang="en-US"/>
          </a:p>
        </p:txBody>
      </p:sp>
    </p:spTree>
    <p:extLst>
      <p:ext uri="{BB962C8B-B14F-4D97-AF65-F5344CB8AC3E}">
        <p14:creationId xmlns:p14="http://schemas.microsoft.com/office/powerpoint/2010/main" val="2592359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10981038" cy="4093428"/>
          </a:xfrm>
          <a:prstGeom prst="rect">
            <a:avLst/>
          </a:prstGeom>
        </p:spPr>
        <p:txBody>
          <a:bodyPr wrap="square">
            <a:spAutoFit/>
          </a:bodyPr>
          <a:lstStyle/>
          <a:p>
            <a:endParaRPr lang="en-US" sz="2000" b="1" dirty="0" smtClean="0"/>
          </a:p>
          <a:p>
            <a:r>
              <a:rPr lang="en-JM" sz="2000" b="1" dirty="0" smtClean="0"/>
              <a:t>US </a:t>
            </a:r>
            <a:r>
              <a:rPr lang="en-JM" sz="2000" b="1" dirty="0"/>
              <a:t>Legal, I. (2019). Mutuality of Obligation – Contracts. [online] Contracts.uslegal.com. Available at: </a:t>
            </a:r>
            <a:r>
              <a:rPr lang="en-JM" sz="2000" b="1" dirty="0">
                <a:hlinkClick r:id="rId3"/>
              </a:rPr>
              <a:t>https://</a:t>
            </a:r>
            <a:r>
              <a:rPr lang="en-JM" sz="2000" b="1" dirty="0" smtClean="0">
                <a:hlinkClick r:id="rId3"/>
              </a:rPr>
              <a:t>contracts.uslegal.com/elements-of-a-contract/competency</a:t>
            </a:r>
            <a:r>
              <a:rPr lang="en-JM" sz="2000" b="1" dirty="0" smtClean="0"/>
              <a:t>  and capacity/ </a:t>
            </a:r>
            <a:r>
              <a:rPr lang="en-JM" sz="2000" b="1" dirty="0"/>
              <a:t>[Accessed 26 Jan. 2019</a:t>
            </a:r>
            <a:r>
              <a:rPr lang="en-JM" sz="2000" b="1" dirty="0" smtClean="0"/>
              <a:t>].</a:t>
            </a:r>
          </a:p>
          <a:p>
            <a:endParaRPr lang="en-US" sz="2000" b="1" dirty="0"/>
          </a:p>
          <a:p>
            <a:r>
              <a:rPr lang="en-JM" sz="2000" b="1" dirty="0"/>
              <a:t>Yourdictionary.com. (2019). Written instrument dictionary definition | written instrument defined. [online] Available at: https://www.yourdictionary.com/written-instrument [Accessed 26 Jan. 2019</a:t>
            </a:r>
            <a:r>
              <a:rPr lang="en-JM" sz="2000" b="1" dirty="0" smtClean="0"/>
              <a:t>].</a:t>
            </a:r>
          </a:p>
          <a:p>
            <a:endParaRPr lang="en-US" sz="2000" b="1" dirty="0"/>
          </a:p>
          <a:p>
            <a:r>
              <a:rPr lang="en-JM" sz="2000" b="1" dirty="0"/>
              <a:t>BPP LEARNING MEDIA. (2017). </a:t>
            </a:r>
            <a:r>
              <a:rPr lang="en-JM" sz="2000" b="1" dirty="0" err="1"/>
              <a:t>Acca</a:t>
            </a:r>
            <a:r>
              <a:rPr lang="en-JM" sz="2000" b="1" dirty="0"/>
              <a:t> f4 corporate and business law </a:t>
            </a:r>
            <a:r>
              <a:rPr lang="en-JM" sz="2000" b="1" dirty="0" smtClean="0"/>
              <a:t>(English). [London]: </a:t>
            </a:r>
            <a:r>
              <a:rPr lang="en-JM" sz="2000" b="1" dirty="0"/>
              <a:t>BPP LEARNING MEDIA.</a:t>
            </a:r>
          </a:p>
          <a:p>
            <a:endParaRPr lang="en-US" sz="2000" b="1" dirty="0" smtClean="0"/>
          </a:p>
          <a:p>
            <a:endParaRPr lang="en-JM" sz="2000" b="1" dirty="0" smtClean="0"/>
          </a:p>
        </p:txBody>
      </p:sp>
      <p:sp>
        <p:nvSpPr>
          <p:cNvPr id="6" name="Slide Number Placeholder 5"/>
          <p:cNvSpPr>
            <a:spLocks noGrp="1"/>
          </p:cNvSpPr>
          <p:nvPr>
            <p:ph type="sldNum" sz="quarter" idx="12"/>
          </p:nvPr>
        </p:nvSpPr>
        <p:spPr/>
        <p:txBody>
          <a:bodyPr/>
          <a:lstStyle/>
          <a:p>
            <a:fld id="{E31375A4-56A4-47D6-9801-1991572033F7}" type="slidenum">
              <a:rPr lang="en-US" smtClean="0"/>
              <a:t>44</a:t>
            </a:fld>
            <a:endParaRPr lang="en-US"/>
          </a:p>
        </p:txBody>
      </p:sp>
    </p:spTree>
    <p:extLst>
      <p:ext uri="{BB962C8B-B14F-4D97-AF65-F5344CB8AC3E}">
        <p14:creationId xmlns:p14="http://schemas.microsoft.com/office/powerpoint/2010/main" val="2781863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IMPACT OF LAW</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r>
              <a:rPr lang="en-JM" sz="3600" dirty="0" smtClean="0"/>
              <a:t>The </a:t>
            </a:r>
            <a:r>
              <a:rPr lang="en-JM" sz="3600" dirty="0"/>
              <a:t>rule of law provides much-needed stability, consistency and certainty in a potentially volatile landscape. With the guidelines for universal acceptable behaviour clear and universal, it’s a lot easier to ensure that organisations act predictably and responsibly</a:t>
            </a:r>
            <a:r>
              <a:rPr lang="en-JM" sz="3600" dirty="0" smtClean="0"/>
              <a:t>.</a:t>
            </a:r>
          </a:p>
        </p:txBody>
      </p:sp>
      <p:sp>
        <p:nvSpPr>
          <p:cNvPr id="7" name="Slide Number Placeholder 6"/>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1440939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CONTRACT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416320"/>
          </a:xfrm>
          <a:prstGeom prst="rect">
            <a:avLst/>
          </a:prstGeom>
        </p:spPr>
        <p:txBody>
          <a:bodyPr wrap="square">
            <a:spAutoFit/>
          </a:bodyPr>
          <a:lstStyle/>
          <a:p>
            <a:r>
              <a:rPr lang="en-JM" sz="3600" dirty="0"/>
              <a:t>The main aim of the law of contract is to ensure that these agreements are</a:t>
            </a:r>
          </a:p>
          <a:p>
            <a:r>
              <a:rPr lang="en-JM" sz="3600" dirty="0"/>
              <a:t>made in a fair way, and to enforce them, whether it is on behalf of the owner</a:t>
            </a:r>
          </a:p>
          <a:p>
            <a:r>
              <a:rPr lang="en-JM" sz="3600" dirty="0"/>
              <a:t>of a large company or a consumer buying a bar of chocolate. </a:t>
            </a:r>
            <a:endParaRPr lang="en-JM" sz="3600" dirty="0" smtClean="0"/>
          </a:p>
        </p:txBody>
      </p:sp>
      <p:sp>
        <p:nvSpPr>
          <p:cNvPr id="7" name="Slide Number Placeholder 6"/>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140387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CONTRACT LAW </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2862322"/>
          </a:xfrm>
          <a:prstGeom prst="rect">
            <a:avLst/>
          </a:prstGeom>
        </p:spPr>
        <p:txBody>
          <a:bodyPr wrap="square">
            <a:spAutoFit/>
          </a:bodyPr>
          <a:lstStyle/>
          <a:p>
            <a:r>
              <a:rPr lang="en-JM" sz="3600" dirty="0" smtClean="0"/>
              <a:t>The </a:t>
            </a:r>
            <a:r>
              <a:rPr lang="en-JM" sz="3600" dirty="0"/>
              <a:t>rules </a:t>
            </a:r>
            <a:r>
              <a:rPr lang="en-JM" sz="3600" dirty="0" smtClean="0"/>
              <a:t>of contract </a:t>
            </a:r>
            <a:r>
              <a:rPr lang="en-JM" sz="3600" dirty="0"/>
              <a:t>law are built on fairness and reasonableness, as cases have </a:t>
            </a:r>
            <a:r>
              <a:rPr lang="en-JM" sz="3600" dirty="0" smtClean="0"/>
              <a:t>been decided </a:t>
            </a:r>
            <a:r>
              <a:rPr lang="en-JM" sz="3600" dirty="0"/>
              <a:t>in court, and on top of these Parliament has formed statutes where</a:t>
            </a:r>
          </a:p>
          <a:p>
            <a:r>
              <a:rPr lang="en-JM" sz="3600" dirty="0"/>
              <a:t>issues are of general </a:t>
            </a:r>
            <a:r>
              <a:rPr lang="en-JM" sz="3600" dirty="0" smtClean="0"/>
              <a:t>concern.</a:t>
            </a:r>
          </a:p>
        </p:txBody>
      </p:sp>
      <p:sp>
        <p:nvSpPr>
          <p:cNvPr id="7" name="Slide Number Placeholder 6"/>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169276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r>
              <a:rPr lang="en-JM" sz="3600" dirty="0"/>
              <a:t>To form a binding contract, the essential requirement is that the </a:t>
            </a:r>
            <a:r>
              <a:rPr lang="en-JM" sz="3600" dirty="0" smtClean="0"/>
              <a:t>parties are </a:t>
            </a:r>
            <a:r>
              <a:rPr lang="en-JM" sz="3600" dirty="0"/>
              <a:t>like-minded over the basis of their </a:t>
            </a:r>
            <a:r>
              <a:rPr lang="en-JM" sz="3600" dirty="0" err="1"/>
              <a:t>contract.We</a:t>
            </a:r>
            <a:r>
              <a:rPr lang="en-JM" sz="3600" dirty="0"/>
              <a:t> say that there </a:t>
            </a:r>
            <a:r>
              <a:rPr lang="en-JM" sz="3600" dirty="0" smtClean="0"/>
              <a:t>should be </a:t>
            </a:r>
            <a:r>
              <a:rPr lang="en-JM" sz="3600" dirty="0"/>
              <a:t>consensus ad idem, which is a meeting of minds, and to a pure </a:t>
            </a:r>
            <a:r>
              <a:rPr lang="en-JM" sz="3600" dirty="0" smtClean="0"/>
              <a:t>theorist that </a:t>
            </a:r>
            <a:r>
              <a:rPr lang="en-JM" sz="3600" dirty="0"/>
              <a:t>is all which should </a:t>
            </a:r>
            <a:r>
              <a:rPr lang="en-JM" sz="3600" dirty="0" smtClean="0"/>
              <a:t>be required.</a:t>
            </a:r>
          </a:p>
        </p:txBody>
      </p:sp>
      <p:sp>
        <p:nvSpPr>
          <p:cNvPr id="7" name="Slide Number Placeholder 6"/>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274631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THE FORMATION  OF CONTRACTS</a:t>
            </a:r>
            <a:endParaRPr lang="en-US" sz="4000" dirty="0"/>
          </a:p>
        </p:txBody>
      </p:sp>
      <p:sp>
        <p:nvSpPr>
          <p:cNvPr id="3" name="Rectangle 2"/>
          <p:cNvSpPr/>
          <p:nvPr/>
        </p:nvSpPr>
        <p:spPr>
          <a:xfrm>
            <a:off x="1120345" y="1997839"/>
            <a:ext cx="10602097" cy="923330"/>
          </a:xfrm>
          <a:prstGeom prst="rect">
            <a:avLst/>
          </a:prstGeom>
        </p:spPr>
        <p:txBody>
          <a:bodyPr wrap="square">
            <a:spAutoFit/>
          </a:bodyPr>
          <a:lstStyle/>
          <a:p>
            <a:endParaRPr lang="en-JM" dirty="0"/>
          </a:p>
          <a:p>
            <a:endParaRPr lang="en-JM" dirty="0" smtClean="0"/>
          </a:p>
          <a:p>
            <a:endParaRPr lang="en-JM" dirty="0"/>
          </a:p>
        </p:txBody>
      </p:sp>
      <p:sp>
        <p:nvSpPr>
          <p:cNvPr id="5" name="Rectangle 4"/>
          <p:cNvSpPr/>
          <p:nvPr/>
        </p:nvSpPr>
        <p:spPr>
          <a:xfrm>
            <a:off x="972065" y="1720840"/>
            <a:ext cx="9201665" cy="3970318"/>
          </a:xfrm>
          <a:prstGeom prst="rect">
            <a:avLst/>
          </a:prstGeom>
        </p:spPr>
        <p:txBody>
          <a:bodyPr wrap="square">
            <a:spAutoFit/>
          </a:bodyPr>
          <a:lstStyle/>
          <a:p>
            <a:r>
              <a:rPr lang="en-JM" sz="3600" dirty="0" smtClean="0"/>
              <a:t>The problem </a:t>
            </a:r>
            <a:r>
              <a:rPr lang="en-JM" sz="3600" dirty="0"/>
              <a:t>lies in finding evidence of</a:t>
            </a:r>
          </a:p>
          <a:p>
            <a:r>
              <a:rPr lang="en-JM" sz="3600" dirty="0"/>
              <a:t>this agreement. It is a little like convincing a teacher or an examiner </a:t>
            </a:r>
            <a:r>
              <a:rPr lang="en-JM" sz="3600" dirty="0" smtClean="0"/>
              <a:t>of your </a:t>
            </a:r>
            <a:r>
              <a:rPr lang="en-JM" sz="3600" dirty="0"/>
              <a:t>knowledge of the law (or anything else). Evidence is required of </a:t>
            </a:r>
            <a:r>
              <a:rPr lang="en-JM" sz="3600" dirty="0" smtClean="0"/>
              <a:t>your knowledge </a:t>
            </a:r>
            <a:r>
              <a:rPr lang="en-JM" sz="3600" dirty="0"/>
              <a:t>in an agreed way.</a:t>
            </a:r>
          </a:p>
          <a:p>
            <a:endParaRPr lang="en-JM" sz="3600" dirty="0"/>
          </a:p>
        </p:txBody>
      </p:sp>
      <p:sp>
        <p:nvSpPr>
          <p:cNvPr id="7" name="Slide Number Placeholder 6"/>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213521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916</TotalTime>
  <Words>2338</Words>
  <Application>Microsoft Office PowerPoint</Application>
  <PresentationFormat>Widescreen</PresentationFormat>
  <Paragraphs>248</Paragraphs>
  <Slides>44</Slides>
  <Notes>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44</vt:i4>
      </vt:variant>
    </vt:vector>
  </HeadingPairs>
  <TitlesOfParts>
    <vt:vector size="46" baseType="lpstr">
      <vt:lpstr>Arial</vt:lpstr>
      <vt:lpstr>Diamond Grid 16x9</vt:lpstr>
      <vt:lpstr>UNIT 7: BUSINESS LAW</vt:lpstr>
      <vt:lpstr>UNIT 7: BUISNESS LAW</vt:lpstr>
      <vt:lpstr>UNIT 7:  BUSINESS LAW</vt:lpstr>
      <vt:lpstr>THE IMPACT OF LAW</vt:lpstr>
      <vt:lpstr>THE IMPACT OF LAW</vt:lpstr>
      <vt:lpstr>CONTRACT LAW </vt:lpstr>
      <vt:lpstr>CONTRACT LAW </vt:lpstr>
      <vt:lpstr>THE FORMATION  OF CONTRACTS</vt:lpstr>
      <vt:lpstr>THE FORMATION  OF CONTRACTS</vt:lpstr>
      <vt:lpstr>THE FORMATION  OF CONTRACTS</vt:lpstr>
      <vt:lpstr>THE FORMATION  OF CONTRACTS</vt:lpstr>
      <vt:lpstr>THE FORMATION  OF CONTRACTS</vt:lpstr>
      <vt:lpstr>THE FORMATION  OF CONTRACTS</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ELEMENTS  OF CONTRACT </vt:lpstr>
      <vt:lpstr>THE TERMS OF CONTRACT </vt:lpstr>
      <vt:lpstr>THE TERMS OF CONTRACT </vt:lpstr>
      <vt:lpstr>THE TERMS OF CONTRACT </vt:lpstr>
      <vt:lpstr>THE TERMS OF CONTRACT </vt:lpstr>
      <vt:lpstr>EMPLOYMENT  LAW </vt:lpstr>
      <vt:lpstr>EMPLOYMENT  LAW </vt:lpstr>
      <vt:lpstr>EMPLOYMENT  LAW </vt:lpstr>
      <vt:lpstr>EMPLOYMENT  LAW </vt:lpstr>
      <vt:lpstr>EMPLOYMENT  LAW </vt:lpstr>
      <vt:lpstr>REVIEW QUESTIONS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7: BUSINESS LAW</dc:title>
  <dc:creator>Judith Robb-Walters</dc:creator>
  <cp:lastModifiedBy>Judith Robb-Walters</cp:lastModifiedBy>
  <cp:revision>87</cp:revision>
  <cp:lastPrinted>2019-01-29T13:26:23Z</cp:lastPrinted>
  <dcterms:created xsi:type="dcterms:W3CDTF">2019-01-08T00:20:42Z</dcterms:created>
  <dcterms:modified xsi:type="dcterms:W3CDTF">2019-01-29T13:27:00Z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