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handoutMasterIdLst>
    <p:handoutMasterId r:id="rId32"/>
  </p:handoutMasterIdLst>
  <p:sldIdLst>
    <p:sldId id="261" r:id="rId2"/>
    <p:sldId id="257" r:id="rId3"/>
    <p:sldId id="262" r:id="rId4"/>
    <p:sldId id="267" r:id="rId5"/>
    <p:sldId id="407" r:id="rId6"/>
    <p:sldId id="410" r:id="rId7"/>
    <p:sldId id="408" r:id="rId8"/>
    <p:sldId id="409" r:id="rId9"/>
    <p:sldId id="411" r:id="rId10"/>
    <p:sldId id="413" r:id="rId11"/>
    <p:sldId id="414" r:id="rId12"/>
    <p:sldId id="415" r:id="rId13"/>
    <p:sldId id="365" r:id="rId14"/>
    <p:sldId id="412" r:id="rId15"/>
    <p:sldId id="416" r:id="rId16"/>
    <p:sldId id="417" r:id="rId17"/>
    <p:sldId id="418" r:id="rId18"/>
    <p:sldId id="419" r:id="rId19"/>
    <p:sldId id="420" r:id="rId20"/>
    <p:sldId id="366" r:id="rId21"/>
    <p:sldId id="421" r:id="rId22"/>
    <p:sldId id="423" r:id="rId23"/>
    <p:sldId id="426" r:id="rId24"/>
    <p:sldId id="424" r:id="rId25"/>
    <p:sldId id="425" r:id="rId26"/>
    <p:sldId id="406" r:id="rId27"/>
    <p:sldId id="427" r:id="rId28"/>
    <p:sldId id="288" r:id="rId29"/>
    <p:sldId id="391" r:id="rId3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06" autoAdjust="0"/>
  </p:normalViewPr>
  <p:slideViewPr>
    <p:cSldViewPr snapToGrid="0">
      <p:cViewPr varScale="1">
        <p:scale>
          <a:sx n="116" d="100"/>
          <a:sy n="116" d="100"/>
        </p:scale>
        <p:origin x="336" y="108"/>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9041DB8-B66F-4DC8-A96E-33677E0F90FF}" type="datetimeFigureOut">
              <a:rPr lang="en-US" smtClean="0"/>
              <a:t>2/15/2019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EB49C4A-65AC-492D-9701-81B46C3AD0E4}" type="datetimeFigureOut">
              <a:rPr lang="en-US" smtClean="0"/>
              <a:t>2/15/2019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137535"/>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2</a:t>
            </a:fld>
            <a:endParaRPr lang="en-US"/>
          </a:p>
        </p:txBody>
      </p:sp>
    </p:spTree>
    <p:extLst>
      <p:ext uri="{BB962C8B-B14F-4D97-AF65-F5344CB8AC3E}">
        <p14:creationId xmlns:p14="http://schemas.microsoft.com/office/powerpoint/2010/main" val="1980303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2869989-EB00-4EE7-BCB5-25BDC5BB29F8}" type="slidenum">
              <a:rPr lang="en-US" smtClean="0"/>
              <a:t>28</a:t>
            </a:fld>
            <a:endParaRPr lang="en-US"/>
          </a:p>
        </p:txBody>
      </p:sp>
    </p:spTree>
    <p:extLst>
      <p:ext uri="{BB962C8B-B14F-4D97-AF65-F5344CB8AC3E}">
        <p14:creationId xmlns:p14="http://schemas.microsoft.com/office/powerpoint/2010/main" val="1627094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2869989-EB00-4EE7-BCB5-25BDC5BB29F8}" type="slidenum">
              <a:rPr lang="en-US" smtClean="0"/>
              <a:t>29</a:t>
            </a:fld>
            <a:endParaRPr lang="en-US"/>
          </a:p>
        </p:txBody>
      </p:sp>
    </p:spTree>
    <p:extLst>
      <p:ext uri="{BB962C8B-B14F-4D97-AF65-F5344CB8AC3E}">
        <p14:creationId xmlns:p14="http://schemas.microsoft.com/office/powerpoint/2010/main" val="2105527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 y="0"/>
            <a:ext cx="12192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1293845" y="1909346"/>
            <a:ext cx="9604310" cy="3383280"/>
          </a:xfrm>
        </p:spPr>
        <p:txBody>
          <a:bodyPr anchor="b">
            <a:normAutofit/>
          </a:bodyPr>
          <a:lstStyle>
            <a:lvl1pPr algn="l">
              <a:lnSpc>
                <a:spcPct val="76000"/>
              </a:lnSpc>
              <a:defRPr sz="8000" cap="none"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93845" y="5432564"/>
            <a:ext cx="9604310" cy="457200"/>
          </a:xfrm>
        </p:spPr>
        <p:txBody>
          <a:bodyPr>
            <a:normAutofit/>
          </a:bodyPr>
          <a:lstStyle>
            <a:lvl1pPr marL="0" indent="0" algn="l">
              <a:spcBef>
                <a:spcPts val="0"/>
              </a:spcBef>
              <a:buNone/>
              <a:defRPr sz="2000" b="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cxnSp>
        <p:nvCxnSpPr>
          <p:cNvPr id="58" name="Straight Connector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791B04F-A350-4477-B8BC-71C210B9F8DE}" type="datetime1">
              <a:rPr lang="en-US" smtClean="0"/>
              <a:t>2/15/2019</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9314" y="489856"/>
            <a:ext cx="1687286" cy="530134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5399" y="489856"/>
            <a:ext cx="7587344" cy="530134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123E8561-4E3E-4467-AD8A-49CD5BDF3010}" type="datetime1">
              <a:rPr lang="en-US" smtClean="0"/>
              <a:t>2/15/2019</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87370EDB-51C9-4AD2-93D9-77B009FE713E}" type="datetime1">
              <a:rPr lang="en-US" smtClean="0"/>
              <a:t>2/15/2019</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12192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295400" y="2541573"/>
            <a:ext cx="9601200" cy="2743200"/>
          </a:xfrm>
        </p:spPr>
        <p:txBody>
          <a:bodyPr anchor="b">
            <a:normAutofit/>
          </a:bodyPr>
          <a:lstStyle>
            <a:lvl1pPr>
              <a:lnSpc>
                <a:spcPct val="85000"/>
              </a:lnSpc>
              <a:defRPr sz="6000" cap="none"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95400"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cxnSp>
        <p:nvCxnSpPr>
          <p:cNvPr id="58" name="Straight Connector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246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89C221D1-4CAE-40E0-BDBA-9CB84B48E897}" type="datetime1">
              <a:rPr lang="en-US" smtClean="0"/>
              <a:t>2/15/2019</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246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802DB73B-BB37-4F0F-87D9-6869D68EDF25}" type="datetime1">
              <a:rPr lang="en-US" smtClean="0"/>
              <a:t>2/15/2019</a:t>
            </a:fld>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E1E2D13C-DF5A-487C-B440-B0887F0FA2CB}" type="datetime1">
              <a:rPr lang="en-US" smtClean="0"/>
              <a:t>2/15/2019</a:t>
            </a:fld>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12192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Footer Placeholder 212"/>
          <p:cNvSpPr>
            <a:spLocks noGrp="1"/>
          </p:cNvSpPr>
          <p:nvPr>
            <p:ph type="ftr" sz="quarter" idx="11"/>
          </p:nvPr>
        </p:nvSpPr>
        <p:spPr/>
        <p:txBody>
          <a:bodyPr/>
          <a:lstStyle/>
          <a:p>
            <a:r>
              <a:rPr lang="en-US" dirty="0"/>
              <a:t>Add a footer</a:t>
            </a:r>
          </a:p>
        </p:txBody>
      </p:sp>
      <p:sp>
        <p:nvSpPr>
          <p:cNvPr id="212" name="Date Placeholder 211"/>
          <p:cNvSpPr>
            <a:spLocks noGrp="1"/>
          </p:cNvSpPr>
          <p:nvPr>
            <p:ph type="dt" sz="half" idx="10"/>
          </p:nvPr>
        </p:nvSpPr>
        <p:spPr/>
        <p:txBody>
          <a:bodyPr/>
          <a:lstStyle/>
          <a:p>
            <a:fld id="{1FD4B5B6-4EC5-42E6-98AD-B40ABE7C9779}" type="datetime1">
              <a:rPr lang="en-US" smtClean="0"/>
              <a:t>2/15/2019</a:t>
            </a:fld>
            <a:endParaRPr lang="en-US"/>
          </a:p>
        </p:txBody>
      </p:sp>
      <p:sp>
        <p:nvSpPr>
          <p:cNvPr id="214" name="Slide Number Placeholder 213"/>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12192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13152" y="571500"/>
            <a:ext cx="3657600" cy="2197100"/>
          </a:xfrm>
        </p:spPr>
        <p:txBody>
          <a:bodyPr anchor="b">
            <a:normAutofit/>
          </a:bodyPr>
          <a:lstStyle>
            <a:lvl1pPr>
              <a:defRPr sz="2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43197"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cxnSp>
        <p:nvCxnSpPr>
          <p:cNvPr id="60" name="Straight Connector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lvl1pPr>
              <a:defRPr>
                <a:solidFill>
                  <a:schemeClr val="bg1"/>
                </a:solidFill>
              </a:defRPr>
            </a:lvl1pPr>
          </a:lstStyle>
          <a:p>
            <a:fld id="{76188FB1-2A71-4DF2-8B37-EE070DB31F44}" type="datetime1">
              <a:rPr lang="en-US" smtClean="0"/>
              <a:t>2/15/2019</a:t>
            </a:fld>
            <a:endParaRPr lang="en-US"/>
          </a:p>
        </p:txBody>
      </p:sp>
      <p:sp>
        <p:nvSpPr>
          <p:cNvPr id="8" name="Slide Number Placeholder 7"/>
          <p:cNvSpPr>
            <a:spLocks noGrp="1"/>
          </p:cNvSpPr>
          <p:nvPr>
            <p:ph type="sldNum" sz="quarter" idx="12"/>
          </p:nvPr>
        </p:nvSpPr>
        <p:spPr/>
        <p:txBody>
          <a:bodyPr/>
          <a:lstStyle>
            <a:lvl1pPr>
              <a:defRPr>
                <a:solidFill>
                  <a:schemeClr val="bg1"/>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12192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909560" y="576072"/>
            <a:ext cx="3657600" cy="2194560"/>
          </a:xfrm>
        </p:spPr>
        <p:txBody>
          <a:bodyPr anchor="b">
            <a:normAutofit/>
          </a:bodyPr>
          <a:lstStyle>
            <a:lvl1pPr>
              <a:defRPr sz="2600">
                <a:solidFill>
                  <a:schemeClr val="bg1"/>
                </a:solidFill>
              </a:defRPr>
            </a:lvl1pPr>
          </a:lstStyle>
          <a:p>
            <a:r>
              <a:rPr lang="en-US" smtClean="0"/>
              <a:t>Click to edit Master title style</a:t>
            </a:r>
            <a:endParaRPr lang="en-US"/>
          </a:p>
        </p:txBody>
      </p:sp>
      <p:sp>
        <p:nvSpPr>
          <p:cNvPr id="3" name="Picture Placeholder 2" descr="An empty placeholder to add an image. Click on the placeholder and select the image that you wish to add."/>
          <p:cNvSpPr>
            <a:spLocks noGrp="1"/>
          </p:cNvSpPr>
          <p:nvPr>
            <p:ph type="pic" idx="1"/>
          </p:nvPr>
        </p:nvSpPr>
        <p:spPr>
          <a:xfrm>
            <a:off x="4412" y="-159"/>
            <a:ext cx="7315200" cy="685800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7909560"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195943"/>
            <a:ext cx="12192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48" name="Straight Connector 147"/>
          <p:cNvCxnSpPr/>
          <p:nvPr userDrawn="1"/>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defRPr>
            </a:lvl1pPr>
          </a:lstStyle>
          <a:p>
            <a:r>
              <a:rPr lang="en-US" dirty="0"/>
              <a:t>Add a footer</a:t>
            </a:r>
          </a:p>
        </p:txBody>
      </p:sp>
      <p:sp>
        <p:nvSpPr>
          <p:cNvPr id="4" name="Date Placeholder 3"/>
          <p:cNvSpPr>
            <a:spLocks noGrp="1"/>
          </p:cNvSpPr>
          <p:nvPr>
            <p:ph type="dt" sz="half" idx="2"/>
          </p:nvPr>
        </p:nvSpPr>
        <p:spPr>
          <a:xfrm>
            <a:off x="9294042" y="6289679"/>
            <a:ext cx="965946"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BB3BEA6B-BA2C-4CCD-BD3F-599BCA5A990B}" type="datetime1">
              <a:rPr lang="en-US" smtClean="0"/>
              <a:t>2/15/2019</a:t>
            </a:fld>
            <a:endParaRPr lang="en-US" dirty="0"/>
          </a:p>
        </p:txBody>
      </p:sp>
      <p:sp>
        <p:nvSpPr>
          <p:cNvPr id="6" name="Slide Number Placeholder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t>UNIT 7: BUSINESS LAW</a:t>
            </a:r>
            <a:endParaRPr lang="en-US" sz="6000" dirty="0"/>
          </a:p>
        </p:txBody>
      </p:sp>
      <p:sp>
        <p:nvSpPr>
          <p:cNvPr id="3" name="Subtitle 2"/>
          <p:cNvSpPr>
            <a:spLocks noGrp="1"/>
          </p:cNvSpPr>
          <p:nvPr>
            <p:ph type="subTitle" idx="1"/>
          </p:nvPr>
        </p:nvSpPr>
        <p:spPr/>
        <p:txBody>
          <a:bodyPr>
            <a:normAutofit/>
          </a:bodyPr>
          <a:lstStyle/>
          <a:p>
            <a:r>
              <a:rPr lang="en-US" dirty="0" smtClean="0"/>
              <a:t>UNIT CODE: H/617/0736</a:t>
            </a:r>
          </a:p>
          <a:p>
            <a:endParaRPr lang="en-US" dirty="0"/>
          </a:p>
        </p:txBody>
      </p:sp>
      <p:pic>
        <p:nvPicPr>
          <p:cNvPr id="4" name="Picture 3"/>
          <p:cNvPicPr>
            <a:picLocks noChangeAspect="1"/>
          </p:cNvPicPr>
          <p:nvPr/>
        </p:nvPicPr>
        <p:blipFill>
          <a:blip r:embed="rId2"/>
          <a:stretch>
            <a:fillRect/>
          </a:stretch>
        </p:blipFill>
        <p:spPr>
          <a:xfrm>
            <a:off x="4508285" y="1565962"/>
            <a:ext cx="2466975" cy="1847850"/>
          </a:xfrm>
          <a:prstGeom prst="rect">
            <a:avLst/>
          </a:prstGeom>
        </p:spPr>
      </p:pic>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MANAGING CASES OF DISMISSAL</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693246" cy="2062103"/>
          </a:xfrm>
          <a:prstGeom prst="rect">
            <a:avLst/>
          </a:prstGeom>
        </p:spPr>
        <p:txBody>
          <a:bodyPr wrap="square">
            <a:spAutoFit/>
          </a:bodyPr>
          <a:lstStyle/>
          <a:p>
            <a:r>
              <a:rPr lang="en-JM" sz="3200" dirty="0"/>
              <a:t>Reinstatement does not necessarily require that the employee be placed at the same desk or machine or be given the same work in all respects as he or she had been given prior to the unjustifiable dismissal. </a:t>
            </a:r>
            <a:endParaRPr lang="en-JM" sz="3200" dirty="0" smtClean="0"/>
          </a:p>
        </p:txBody>
      </p:sp>
      <p:sp>
        <p:nvSpPr>
          <p:cNvPr id="7" name="Slide Number Placeholder 6"/>
          <p:cNvSpPr>
            <a:spLocks noGrp="1"/>
          </p:cNvSpPr>
          <p:nvPr>
            <p:ph type="sldNum" sz="quarter" idx="12"/>
          </p:nvPr>
        </p:nvSpPr>
        <p:spPr/>
        <p:txBody>
          <a:bodyPr/>
          <a:lstStyle/>
          <a:p>
            <a:fld id="{E31375A4-56A4-47D6-9801-1991572033F7}" type="slidenum">
              <a:rPr lang="en-US" smtClean="0"/>
              <a:t>10</a:t>
            </a:fld>
            <a:endParaRPr lang="en-US"/>
          </a:p>
        </p:txBody>
      </p:sp>
    </p:spTree>
    <p:extLst>
      <p:ext uri="{BB962C8B-B14F-4D97-AF65-F5344CB8AC3E}">
        <p14:creationId xmlns:p14="http://schemas.microsoft.com/office/powerpoint/2010/main" val="2069507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MANAGING CASES OF DISMISSAL</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693246" cy="4031873"/>
          </a:xfrm>
          <a:prstGeom prst="rect">
            <a:avLst/>
          </a:prstGeom>
        </p:spPr>
        <p:txBody>
          <a:bodyPr wrap="square">
            <a:spAutoFit/>
          </a:bodyPr>
          <a:lstStyle/>
          <a:p>
            <a:r>
              <a:rPr lang="en-JM" sz="3200" dirty="0"/>
              <a:t>C 158 – Termination of Employment Convention, </a:t>
            </a:r>
            <a:r>
              <a:rPr lang="en-JM" sz="3200" dirty="0" smtClean="0"/>
              <a:t>1982 (</a:t>
            </a:r>
            <a:r>
              <a:rPr lang="en-JM" sz="3200" dirty="0"/>
              <a:t>No. 158)</a:t>
            </a:r>
          </a:p>
          <a:p>
            <a:r>
              <a:rPr lang="en-JM" sz="3200" dirty="0"/>
              <a:t>Article 4</a:t>
            </a:r>
          </a:p>
          <a:p>
            <a:r>
              <a:rPr lang="en-JM" sz="3200" dirty="0"/>
              <a:t>The employment of a worker shall not be terminated</a:t>
            </a:r>
          </a:p>
          <a:p>
            <a:r>
              <a:rPr lang="en-JM" sz="3200" dirty="0"/>
              <a:t>unless there is a valid reason for such termination</a:t>
            </a:r>
          </a:p>
          <a:p>
            <a:r>
              <a:rPr lang="en-JM" sz="3200" dirty="0"/>
              <a:t>connected with the capacity or conduct of the worker </a:t>
            </a:r>
            <a:r>
              <a:rPr lang="en-JM" sz="3200" dirty="0" smtClean="0"/>
              <a:t>or based </a:t>
            </a:r>
            <a:r>
              <a:rPr lang="en-JM" sz="3200" dirty="0"/>
              <a:t>on the operational requirements of the</a:t>
            </a:r>
          </a:p>
          <a:p>
            <a:r>
              <a:rPr lang="en-JM" sz="3200" dirty="0"/>
              <a:t>undertaking, establishment or service</a:t>
            </a:r>
            <a:r>
              <a:rPr lang="en-JM" sz="3200" dirty="0" smtClean="0"/>
              <a:t>.</a:t>
            </a:r>
            <a:endParaRPr lang="en-JM" sz="3200" dirty="0"/>
          </a:p>
        </p:txBody>
      </p:sp>
      <p:sp>
        <p:nvSpPr>
          <p:cNvPr id="7" name="Slide Number Placeholder 6"/>
          <p:cNvSpPr>
            <a:spLocks noGrp="1"/>
          </p:cNvSpPr>
          <p:nvPr>
            <p:ph type="sldNum" sz="quarter" idx="12"/>
          </p:nvPr>
        </p:nvSpPr>
        <p:spPr/>
        <p:txBody>
          <a:bodyPr/>
          <a:lstStyle/>
          <a:p>
            <a:fld id="{E31375A4-56A4-47D6-9801-1991572033F7}" type="slidenum">
              <a:rPr lang="en-US" smtClean="0"/>
              <a:t>11</a:t>
            </a:fld>
            <a:endParaRPr lang="en-US"/>
          </a:p>
        </p:txBody>
      </p:sp>
    </p:spTree>
    <p:extLst>
      <p:ext uri="{BB962C8B-B14F-4D97-AF65-F5344CB8AC3E}">
        <p14:creationId xmlns:p14="http://schemas.microsoft.com/office/powerpoint/2010/main" val="2089588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sz="44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693246" cy="2062103"/>
          </a:xfrm>
          <a:prstGeom prst="rect">
            <a:avLst/>
          </a:prstGeom>
        </p:spPr>
        <p:txBody>
          <a:bodyPr wrap="square">
            <a:spAutoFit/>
          </a:bodyPr>
          <a:lstStyle/>
          <a:p>
            <a:r>
              <a:rPr lang="en-JM" sz="3200" dirty="0" smtClean="0"/>
              <a:t>                                                           </a:t>
            </a:r>
          </a:p>
          <a:p>
            <a:r>
              <a:rPr lang="en-JM" sz="3200" dirty="0" smtClean="0"/>
              <a:t> </a:t>
            </a:r>
          </a:p>
          <a:p>
            <a:endParaRPr lang="en-JM" sz="3200" dirty="0"/>
          </a:p>
          <a:p>
            <a:endParaRPr lang="en-JM" sz="3200" dirty="0" smtClean="0"/>
          </a:p>
        </p:txBody>
      </p:sp>
      <p:sp>
        <p:nvSpPr>
          <p:cNvPr id="7" name="Slide Number Placeholder 6"/>
          <p:cNvSpPr>
            <a:spLocks noGrp="1"/>
          </p:cNvSpPr>
          <p:nvPr>
            <p:ph type="sldNum" sz="quarter" idx="12"/>
          </p:nvPr>
        </p:nvSpPr>
        <p:spPr/>
        <p:txBody>
          <a:bodyPr/>
          <a:lstStyle/>
          <a:p>
            <a:fld id="{E31375A4-56A4-47D6-9801-1991572033F7}" type="slidenum">
              <a:rPr lang="en-US" smtClean="0"/>
              <a:t>12</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2467979714"/>
              </p:ext>
            </p:extLst>
          </p:nvPr>
        </p:nvGraphicFramePr>
        <p:xfrm>
          <a:off x="2265404" y="1062680"/>
          <a:ext cx="7290488" cy="5029200"/>
        </p:xfrm>
        <a:graphic>
          <a:graphicData uri="http://schemas.openxmlformats.org/drawingml/2006/table">
            <a:tbl>
              <a:tblPr firstRow="1" bandRow="1">
                <a:tableStyleId>{BC89EF96-8CEA-46FF-86C4-4CE0E7609802}</a:tableStyleId>
              </a:tblPr>
              <a:tblGrid>
                <a:gridCol w="3645244"/>
                <a:gridCol w="3645244"/>
              </a:tblGrid>
              <a:tr h="606005">
                <a:tc>
                  <a:txBody>
                    <a:bodyPr/>
                    <a:lstStyle/>
                    <a:p>
                      <a:endParaRPr lang="en-JM" dirty="0" smtClean="0"/>
                    </a:p>
                    <a:p>
                      <a:r>
                        <a:rPr lang="en-JM" dirty="0" smtClean="0"/>
                        <a:t>Legitimate/ Justifiable</a:t>
                      </a:r>
                    </a:p>
                  </a:txBody>
                  <a:tcPr/>
                </a:tc>
                <a:tc>
                  <a:txBody>
                    <a:bodyPr/>
                    <a:lstStyle/>
                    <a:p>
                      <a:endParaRPr lang="en-JM" dirty="0" smtClean="0"/>
                    </a:p>
                    <a:p>
                      <a:r>
                        <a:rPr lang="en-JM" dirty="0" smtClean="0"/>
                        <a:t>Interesting </a:t>
                      </a:r>
                      <a:endParaRPr lang="en-JM" dirty="0"/>
                    </a:p>
                  </a:txBody>
                  <a:tcPr/>
                </a:tc>
              </a:tr>
              <a:tr h="865722">
                <a:tc>
                  <a:txBody>
                    <a:bodyPr/>
                    <a:lstStyle/>
                    <a:p>
                      <a:r>
                        <a:rPr lang="en-JM" dirty="0" smtClean="0"/>
                        <a:t>• Expiration of Contract</a:t>
                      </a:r>
                    </a:p>
                    <a:p>
                      <a:r>
                        <a:rPr lang="en-JM" dirty="0" smtClean="0"/>
                        <a:t>Interesting</a:t>
                      </a:r>
                    </a:p>
                    <a:p>
                      <a:endParaRPr lang="en-JM" dirty="0"/>
                    </a:p>
                  </a:txBody>
                  <a:tcPr/>
                </a:tc>
                <a:tc>
                  <a:txBody>
                    <a:bodyPr/>
                    <a:lstStyle/>
                    <a:p>
                      <a:r>
                        <a:rPr lang="en-JM" dirty="0" smtClean="0"/>
                        <a:t>Change of Board of</a:t>
                      </a:r>
                    </a:p>
                    <a:p>
                      <a:r>
                        <a:rPr lang="en-JM" dirty="0" smtClean="0"/>
                        <a:t>Directors</a:t>
                      </a:r>
                    </a:p>
                  </a:txBody>
                  <a:tcPr/>
                </a:tc>
              </a:tr>
              <a:tr h="606005">
                <a:tc>
                  <a:txBody>
                    <a:bodyPr/>
                    <a:lstStyle/>
                    <a:p>
                      <a:r>
                        <a:rPr lang="en-JM" dirty="0" smtClean="0"/>
                        <a:t>• Retrenchment</a:t>
                      </a:r>
                    </a:p>
                    <a:p>
                      <a:endParaRPr lang="en-JM" dirty="0"/>
                    </a:p>
                  </a:txBody>
                  <a:tcPr/>
                </a:tc>
                <a:tc>
                  <a:txBody>
                    <a:bodyPr/>
                    <a:lstStyle/>
                    <a:p>
                      <a:r>
                        <a:rPr lang="en-JM" dirty="0" smtClean="0"/>
                        <a:t>• Personality clash</a:t>
                      </a:r>
                    </a:p>
                    <a:p>
                      <a:endParaRPr lang="en-JM" dirty="0"/>
                    </a:p>
                  </a:txBody>
                  <a:tcPr/>
                </a:tc>
              </a:tr>
              <a:tr h="8657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JM" sz="1800" b="1" i="0" u="none" strike="noStrike" kern="1200" cap="none" spc="0" normalizeH="0" baseline="0" noProof="0" dirty="0" smtClean="0">
                          <a:ln>
                            <a:noFill/>
                          </a:ln>
                          <a:solidFill>
                            <a:srgbClr val="2D2E2D"/>
                          </a:solidFill>
                          <a:effectLst/>
                          <a:uLnTx/>
                          <a:uFillTx/>
                          <a:latin typeface="+mn-lt"/>
                        </a:rPr>
                        <a:t>Disability (Illness &amp; Injury)</a:t>
                      </a:r>
                    </a:p>
                    <a:p>
                      <a:endParaRPr lang="en-JM" dirty="0"/>
                    </a:p>
                  </a:txBody>
                  <a:tcPr/>
                </a:tc>
                <a:tc>
                  <a:txBody>
                    <a:bodyPr/>
                    <a:lstStyle/>
                    <a:p>
                      <a:r>
                        <a:rPr lang="en-JM" dirty="0" smtClean="0"/>
                        <a:t>• Lack of suitable</a:t>
                      </a:r>
                    </a:p>
                    <a:p>
                      <a:r>
                        <a:rPr lang="en-JM" dirty="0" smtClean="0"/>
                        <a:t>qualifications</a:t>
                      </a:r>
                    </a:p>
                    <a:p>
                      <a:endParaRPr lang="en-JM" dirty="0"/>
                    </a:p>
                  </a:txBody>
                  <a:tcPr/>
                </a:tc>
              </a:tr>
              <a:tr h="606005">
                <a:tc>
                  <a:txBody>
                    <a:bodyPr/>
                    <a:lstStyle/>
                    <a:p>
                      <a:r>
                        <a:rPr lang="en-JM" dirty="0" smtClean="0"/>
                        <a:t>• Poor Performance</a:t>
                      </a:r>
                    </a:p>
                    <a:p>
                      <a:endParaRPr lang="en-JM" dirty="0"/>
                    </a:p>
                  </a:txBody>
                  <a:tcPr/>
                </a:tc>
                <a:tc>
                  <a:txBody>
                    <a:bodyPr/>
                    <a:lstStyle/>
                    <a:p>
                      <a:r>
                        <a:rPr lang="en-JM" dirty="0" smtClean="0"/>
                        <a:t>• Age, Sex, Religion, Ethnicity</a:t>
                      </a:r>
                    </a:p>
                    <a:p>
                      <a:endParaRPr lang="en-JM" dirty="0"/>
                    </a:p>
                  </a:txBody>
                  <a:tcPr/>
                </a:tc>
              </a:tr>
              <a:tr h="606005">
                <a:tc>
                  <a:txBody>
                    <a:bodyPr/>
                    <a:lstStyle/>
                    <a:p>
                      <a:r>
                        <a:rPr lang="en-JM" dirty="0" smtClean="0"/>
                        <a:t>• Misconduct</a:t>
                      </a:r>
                    </a:p>
                    <a:p>
                      <a:endParaRPr lang="en-JM" dirty="0"/>
                    </a:p>
                  </a:txBody>
                  <a:tcPr/>
                </a:tc>
                <a:tc>
                  <a:txBody>
                    <a:bodyPr/>
                    <a:lstStyle/>
                    <a:p>
                      <a:r>
                        <a:rPr lang="en-JM" dirty="0" smtClean="0"/>
                        <a:t>• Job Abandonment</a:t>
                      </a:r>
                    </a:p>
                    <a:p>
                      <a:endParaRPr lang="en-JM" dirty="0"/>
                    </a:p>
                  </a:txBody>
                  <a:tcPr/>
                </a:tc>
              </a:tr>
              <a:tr h="606005">
                <a:tc>
                  <a:txBody>
                    <a:bodyPr/>
                    <a:lstStyle/>
                    <a:p>
                      <a:r>
                        <a:rPr lang="en-JM" dirty="0" smtClean="0"/>
                        <a:t>• Early Retirement</a:t>
                      </a:r>
                    </a:p>
                    <a:p>
                      <a:endParaRPr lang="en-JM" dirty="0"/>
                    </a:p>
                  </a:txBody>
                  <a:tcPr/>
                </a:tc>
                <a:tc>
                  <a:txBody>
                    <a:bodyPr/>
                    <a:lstStyle/>
                    <a:p>
                      <a:endParaRPr lang="en-JM" dirty="0"/>
                    </a:p>
                  </a:txBody>
                  <a:tcPr/>
                </a:tc>
              </a:tr>
            </a:tbl>
          </a:graphicData>
        </a:graphic>
      </p:graphicFrame>
    </p:spTree>
    <p:extLst>
      <p:ext uri="{BB962C8B-B14F-4D97-AF65-F5344CB8AC3E}">
        <p14:creationId xmlns:p14="http://schemas.microsoft.com/office/powerpoint/2010/main" val="1176188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REDUNDACY</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201665" cy="2554545"/>
          </a:xfrm>
          <a:prstGeom prst="rect">
            <a:avLst/>
          </a:prstGeom>
        </p:spPr>
        <p:txBody>
          <a:bodyPr wrap="square">
            <a:spAutoFit/>
          </a:bodyPr>
          <a:lstStyle/>
          <a:p>
            <a:r>
              <a:rPr lang="en-JM" sz="3200" dirty="0"/>
              <a:t> Where on or after the appointed day an </a:t>
            </a:r>
            <a:r>
              <a:rPr lang="en-JM" sz="3200" dirty="0" smtClean="0"/>
              <a:t>employee who </a:t>
            </a:r>
            <a:r>
              <a:rPr lang="en-JM" sz="3200" dirty="0"/>
              <a:t>has been continuously employed for the period of </a:t>
            </a:r>
            <a:r>
              <a:rPr lang="en-JM" sz="3200" dirty="0" smtClean="0"/>
              <a:t>one hundred </a:t>
            </a:r>
            <a:r>
              <a:rPr lang="en-JM" sz="3200" dirty="0"/>
              <a:t>and four weeks ending on the relevant date </a:t>
            </a:r>
            <a:r>
              <a:rPr lang="en-JM" sz="3200" dirty="0" smtClean="0"/>
              <a:t>is dismissed </a:t>
            </a:r>
            <a:r>
              <a:rPr lang="en-JM" sz="3200" dirty="0"/>
              <a:t>by his employer by reason of </a:t>
            </a:r>
            <a:r>
              <a:rPr lang="en-JM" sz="3200" dirty="0" smtClean="0"/>
              <a:t>redundancy. </a:t>
            </a:r>
          </a:p>
        </p:txBody>
      </p:sp>
      <p:sp>
        <p:nvSpPr>
          <p:cNvPr id="7" name="Slide Number Placeholder 6"/>
          <p:cNvSpPr>
            <a:spLocks noGrp="1"/>
          </p:cNvSpPr>
          <p:nvPr>
            <p:ph type="sldNum" sz="quarter" idx="12"/>
          </p:nvPr>
        </p:nvSpPr>
        <p:spPr/>
        <p:txBody>
          <a:bodyPr/>
          <a:lstStyle/>
          <a:p>
            <a:fld id="{E31375A4-56A4-47D6-9801-1991572033F7}" type="slidenum">
              <a:rPr lang="en-US" smtClean="0"/>
              <a:t>13</a:t>
            </a:fld>
            <a:endParaRPr lang="en-US"/>
          </a:p>
        </p:txBody>
      </p:sp>
    </p:spTree>
    <p:extLst>
      <p:ext uri="{BB962C8B-B14F-4D97-AF65-F5344CB8AC3E}">
        <p14:creationId xmlns:p14="http://schemas.microsoft.com/office/powerpoint/2010/main" val="246340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REDUNDACY</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201665" cy="3539430"/>
          </a:xfrm>
          <a:prstGeom prst="rect">
            <a:avLst/>
          </a:prstGeom>
        </p:spPr>
        <p:txBody>
          <a:bodyPr wrap="square">
            <a:spAutoFit/>
          </a:bodyPr>
          <a:lstStyle/>
          <a:p>
            <a:r>
              <a:rPr lang="en-JM" sz="3200" dirty="0" smtClean="0"/>
              <a:t>The employer and any other person to whom the ownership of his business is transferred during the period of twelve months after such dismissal shall, subject to the provisions of this Part, be liable to pay to the employee a sum (in this Act</a:t>
            </a:r>
          </a:p>
          <a:p>
            <a:r>
              <a:rPr lang="en-JM" sz="3200" dirty="0" smtClean="0"/>
              <a:t>referred to as a “redundancy payment”) calculated in such manner as shall be prescribed. </a:t>
            </a:r>
          </a:p>
        </p:txBody>
      </p:sp>
      <p:sp>
        <p:nvSpPr>
          <p:cNvPr id="7" name="Slide Number Placeholder 6"/>
          <p:cNvSpPr>
            <a:spLocks noGrp="1"/>
          </p:cNvSpPr>
          <p:nvPr>
            <p:ph type="sldNum" sz="quarter" idx="12"/>
          </p:nvPr>
        </p:nvSpPr>
        <p:spPr/>
        <p:txBody>
          <a:bodyPr/>
          <a:lstStyle/>
          <a:p>
            <a:fld id="{E31375A4-56A4-47D6-9801-1991572033F7}" type="slidenum">
              <a:rPr lang="en-US" smtClean="0"/>
              <a:t>14</a:t>
            </a:fld>
            <a:endParaRPr lang="en-US"/>
          </a:p>
        </p:txBody>
      </p:sp>
    </p:spTree>
    <p:extLst>
      <p:ext uri="{BB962C8B-B14F-4D97-AF65-F5344CB8AC3E}">
        <p14:creationId xmlns:p14="http://schemas.microsoft.com/office/powerpoint/2010/main" val="1446221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REDUNDACY</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smtClean="0"/>
          </a:p>
          <a:p>
            <a:endParaRPr lang="en-JM" smtClean="0"/>
          </a:p>
          <a:p>
            <a:endParaRPr lang="en-JM" dirty="0"/>
          </a:p>
        </p:txBody>
      </p:sp>
      <p:sp>
        <p:nvSpPr>
          <p:cNvPr id="5" name="Rectangle 4"/>
          <p:cNvSpPr/>
          <p:nvPr/>
        </p:nvSpPr>
        <p:spPr>
          <a:xfrm>
            <a:off x="972065" y="1720840"/>
            <a:ext cx="9201665" cy="3046988"/>
          </a:xfrm>
          <a:prstGeom prst="rect">
            <a:avLst/>
          </a:prstGeom>
        </p:spPr>
        <p:txBody>
          <a:bodyPr wrap="square">
            <a:spAutoFit/>
          </a:bodyPr>
          <a:lstStyle/>
          <a:p>
            <a:r>
              <a:rPr lang="en-JM" sz="3200" dirty="0">
                <a:solidFill>
                  <a:srgbClr val="000000"/>
                </a:solidFill>
                <a:latin typeface="Arial" panose="020B0604020202020204" pitchFamily="34" charset="0"/>
              </a:rPr>
              <a:t>The redundancy pay for seasonal employees is the sum arrived at by multiplying two weeks' pay (three weeks after ten seasons) by the number of consecutive years of continuous employment.</a:t>
            </a:r>
            <a:br>
              <a:rPr lang="en-JM" sz="3200" dirty="0">
                <a:solidFill>
                  <a:srgbClr val="000000"/>
                </a:solidFill>
                <a:latin typeface="Arial" panose="020B0604020202020204" pitchFamily="34" charset="0"/>
              </a:rPr>
            </a:br>
            <a:r>
              <a:rPr lang="en-JM" sz="3200" dirty="0" smtClean="0">
                <a:solidFill>
                  <a:srgbClr val="000000"/>
                </a:solidFill>
                <a:latin typeface="Arial" panose="020B0604020202020204" pitchFamily="34" charset="0"/>
              </a:rPr>
              <a:t>Redundancy </a:t>
            </a:r>
            <a:r>
              <a:rPr lang="en-JM" sz="3200" dirty="0">
                <a:solidFill>
                  <a:srgbClr val="000000"/>
                </a:solidFill>
                <a:latin typeface="Arial" panose="020B0604020202020204" pitchFamily="34" charset="0"/>
              </a:rPr>
              <a:t>payment must be calculated using earnings received in the last week of employment. </a:t>
            </a:r>
            <a:endParaRPr lang="en-JM" sz="3200" dirty="0" smtClean="0"/>
          </a:p>
        </p:txBody>
      </p:sp>
      <p:sp>
        <p:nvSpPr>
          <p:cNvPr id="7" name="Slide Number Placeholder 6"/>
          <p:cNvSpPr>
            <a:spLocks noGrp="1"/>
          </p:cNvSpPr>
          <p:nvPr>
            <p:ph type="sldNum" sz="quarter" idx="12"/>
          </p:nvPr>
        </p:nvSpPr>
        <p:spPr/>
        <p:txBody>
          <a:bodyPr/>
          <a:lstStyle/>
          <a:p>
            <a:fld id="{E31375A4-56A4-47D6-9801-1991572033F7}" type="slidenum">
              <a:rPr lang="en-US" smtClean="0"/>
              <a:t>15</a:t>
            </a:fld>
            <a:endParaRPr lang="en-US"/>
          </a:p>
        </p:txBody>
      </p:sp>
    </p:spTree>
    <p:extLst>
      <p:ext uri="{BB962C8B-B14F-4D97-AF65-F5344CB8AC3E}">
        <p14:creationId xmlns:p14="http://schemas.microsoft.com/office/powerpoint/2010/main" val="324909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REDUNDACY</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smtClean="0"/>
          </a:p>
          <a:p>
            <a:endParaRPr lang="en-JM" smtClean="0"/>
          </a:p>
          <a:p>
            <a:endParaRPr lang="en-JM" dirty="0"/>
          </a:p>
        </p:txBody>
      </p:sp>
      <p:sp>
        <p:nvSpPr>
          <p:cNvPr id="5" name="Rectangle 4"/>
          <p:cNvSpPr/>
          <p:nvPr/>
        </p:nvSpPr>
        <p:spPr>
          <a:xfrm>
            <a:off x="972065" y="1720840"/>
            <a:ext cx="9201665" cy="3046988"/>
          </a:xfrm>
          <a:prstGeom prst="rect">
            <a:avLst/>
          </a:prstGeom>
        </p:spPr>
        <p:txBody>
          <a:bodyPr wrap="square">
            <a:spAutoFit/>
          </a:bodyPr>
          <a:lstStyle/>
          <a:p>
            <a:r>
              <a:rPr lang="en-JM" sz="3200" dirty="0" smtClean="0">
                <a:solidFill>
                  <a:srgbClr val="000000"/>
                </a:solidFill>
                <a:latin typeface="Arial" panose="020B0604020202020204" pitchFamily="34" charset="0"/>
              </a:rPr>
              <a:t>These </a:t>
            </a:r>
            <a:r>
              <a:rPr lang="en-JM" sz="3200" dirty="0">
                <a:solidFill>
                  <a:srgbClr val="000000"/>
                </a:solidFill>
                <a:latin typeface="Arial" panose="020B0604020202020204" pitchFamily="34" charset="0"/>
              </a:rPr>
              <a:t>payments are also taxable. If the relevant taxes are not deducted from the redundancy payment, the employer may be liable for any tax payable. There are, however portions of the payment which are exempt from taxes.</a:t>
            </a:r>
            <a:br>
              <a:rPr lang="en-JM" sz="3200" dirty="0">
                <a:solidFill>
                  <a:srgbClr val="000000"/>
                </a:solidFill>
                <a:latin typeface="Arial" panose="020B0604020202020204" pitchFamily="34" charset="0"/>
              </a:rPr>
            </a:br>
            <a:endParaRPr lang="en-JM" sz="3200" dirty="0" smtClean="0"/>
          </a:p>
        </p:txBody>
      </p:sp>
      <p:sp>
        <p:nvSpPr>
          <p:cNvPr id="7" name="Slide Number Placeholder 6"/>
          <p:cNvSpPr>
            <a:spLocks noGrp="1"/>
          </p:cNvSpPr>
          <p:nvPr>
            <p:ph type="sldNum" sz="quarter" idx="12"/>
          </p:nvPr>
        </p:nvSpPr>
        <p:spPr/>
        <p:txBody>
          <a:bodyPr/>
          <a:lstStyle/>
          <a:p>
            <a:fld id="{E31375A4-56A4-47D6-9801-1991572033F7}" type="slidenum">
              <a:rPr lang="en-US" smtClean="0"/>
              <a:t>16</a:t>
            </a:fld>
            <a:endParaRPr lang="en-US"/>
          </a:p>
        </p:txBody>
      </p:sp>
    </p:spTree>
    <p:extLst>
      <p:ext uri="{BB962C8B-B14F-4D97-AF65-F5344CB8AC3E}">
        <p14:creationId xmlns:p14="http://schemas.microsoft.com/office/powerpoint/2010/main" val="3778664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REDUNDACY</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smtClean="0"/>
          </a:p>
          <a:p>
            <a:endParaRPr lang="en-JM" smtClean="0"/>
          </a:p>
          <a:p>
            <a:endParaRPr lang="en-JM" dirty="0"/>
          </a:p>
        </p:txBody>
      </p:sp>
      <p:sp>
        <p:nvSpPr>
          <p:cNvPr id="5" name="Rectangle 4"/>
          <p:cNvSpPr/>
          <p:nvPr/>
        </p:nvSpPr>
        <p:spPr>
          <a:xfrm>
            <a:off x="972065" y="1720840"/>
            <a:ext cx="9201665" cy="3539430"/>
          </a:xfrm>
          <a:prstGeom prst="rect">
            <a:avLst/>
          </a:prstGeom>
        </p:spPr>
        <p:txBody>
          <a:bodyPr wrap="square">
            <a:spAutoFit/>
          </a:bodyPr>
          <a:lstStyle/>
          <a:p>
            <a:r>
              <a:rPr lang="en-JM" sz="3200" dirty="0" smtClean="0"/>
              <a:t>The employer and any other person to whom the ownership of his business is transferred during the period of twelve months after such dismissal shall, subject to the provisions of this Part, be liable to pay to the employee a sum (in this Act</a:t>
            </a:r>
          </a:p>
          <a:p>
            <a:r>
              <a:rPr lang="en-JM" sz="3200" dirty="0" smtClean="0"/>
              <a:t>referred to as a “redundancy payment”) calculated in such manner as shall be prescribed. </a:t>
            </a:r>
          </a:p>
        </p:txBody>
      </p:sp>
      <p:sp>
        <p:nvSpPr>
          <p:cNvPr id="7" name="Slide Number Placeholder 6"/>
          <p:cNvSpPr>
            <a:spLocks noGrp="1"/>
          </p:cNvSpPr>
          <p:nvPr>
            <p:ph type="sldNum" sz="quarter" idx="12"/>
          </p:nvPr>
        </p:nvSpPr>
        <p:spPr/>
        <p:txBody>
          <a:bodyPr/>
          <a:lstStyle/>
          <a:p>
            <a:fld id="{E31375A4-56A4-47D6-9801-1991572033F7}" type="slidenum">
              <a:rPr lang="en-US" smtClean="0"/>
              <a:t>17</a:t>
            </a:fld>
            <a:endParaRPr lang="en-US"/>
          </a:p>
        </p:txBody>
      </p:sp>
    </p:spTree>
    <p:extLst>
      <p:ext uri="{BB962C8B-B14F-4D97-AF65-F5344CB8AC3E}">
        <p14:creationId xmlns:p14="http://schemas.microsoft.com/office/powerpoint/2010/main" val="3945985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REDUNDACY</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smtClean="0"/>
          </a:p>
          <a:p>
            <a:endParaRPr lang="en-JM" smtClean="0"/>
          </a:p>
          <a:p>
            <a:endParaRPr lang="en-JM" dirty="0"/>
          </a:p>
        </p:txBody>
      </p:sp>
      <p:sp>
        <p:nvSpPr>
          <p:cNvPr id="5" name="Rectangle 4"/>
          <p:cNvSpPr/>
          <p:nvPr/>
        </p:nvSpPr>
        <p:spPr>
          <a:xfrm>
            <a:off x="972065" y="1720840"/>
            <a:ext cx="9201665" cy="3970318"/>
          </a:xfrm>
          <a:prstGeom prst="rect">
            <a:avLst/>
          </a:prstGeom>
        </p:spPr>
        <p:txBody>
          <a:bodyPr wrap="square">
            <a:spAutoFit/>
          </a:bodyPr>
          <a:lstStyle/>
          <a:p>
            <a:r>
              <a:rPr lang="en-JM" sz="2800" dirty="0"/>
              <a:t>The formula used to calculate the tax- free portion is very scientific and straight- forward. </a:t>
            </a:r>
            <a:r>
              <a:rPr lang="en-JM" sz="2800" dirty="0" smtClean="0"/>
              <a:t>For </a:t>
            </a:r>
            <a:r>
              <a:rPr lang="en-JM" sz="2800" dirty="0"/>
              <a:t>employees who have been continuously employed for not less than three years and whose average emoluments for the last three years of employment were more than $7,000 per annum —the tax free portion should be 2 1/4 times average salary for the last three years times number of years of service divided by 33 1/3</a:t>
            </a:r>
            <a:r>
              <a:rPr lang="en-JM" sz="2800" dirty="0" smtClean="0"/>
              <a:t>.</a:t>
            </a:r>
          </a:p>
          <a:p>
            <a:r>
              <a:rPr lang="en-JM" sz="2800" dirty="0" smtClean="0"/>
              <a:t> </a:t>
            </a:r>
          </a:p>
        </p:txBody>
      </p:sp>
      <p:sp>
        <p:nvSpPr>
          <p:cNvPr id="7" name="Slide Number Placeholder 6"/>
          <p:cNvSpPr>
            <a:spLocks noGrp="1"/>
          </p:cNvSpPr>
          <p:nvPr>
            <p:ph type="sldNum" sz="quarter" idx="12"/>
          </p:nvPr>
        </p:nvSpPr>
        <p:spPr/>
        <p:txBody>
          <a:bodyPr/>
          <a:lstStyle/>
          <a:p>
            <a:fld id="{E31375A4-56A4-47D6-9801-1991572033F7}" type="slidenum">
              <a:rPr lang="en-US" smtClean="0"/>
              <a:t>18</a:t>
            </a:fld>
            <a:endParaRPr lang="en-US"/>
          </a:p>
        </p:txBody>
      </p:sp>
    </p:spTree>
    <p:extLst>
      <p:ext uri="{BB962C8B-B14F-4D97-AF65-F5344CB8AC3E}">
        <p14:creationId xmlns:p14="http://schemas.microsoft.com/office/powerpoint/2010/main" val="3846208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REDUNDACY</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smtClean="0"/>
          </a:p>
          <a:p>
            <a:endParaRPr lang="en-JM" smtClean="0"/>
          </a:p>
          <a:p>
            <a:endParaRPr lang="en-JM" dirty="0"/>
          </a:p>
        </p:txBody>
      </p:sp>
      <p:sp>
        <p:nvSpPr>
          <p:cNvPr id="5" name="Rectangle 4"/>
          <p:cNvSpPr/>
          <p:nvPr/>
        </p:nvSpPr>
        <p:spPr>
          <a:xfrm>
            <a:off x="972065" y="1720840"/>
            <a:ext cx="9201665" cy="3539430"/>
          </a:xfrm>
          <a:prstGeom prst="rect">
            <a:avLst/>
          </a:prstGeom>
        </p:spPr>
        <p:txBody>
          <a:bodyPr wrap="square">
            <a:spAutoFit/>
          </a:bodyPr>
          <a:lstStyle/>
          <a:p>
            <a:r>
              <a:rPr lang="en-JM" sz="3200" dirty="0"/>
              <a:t>Where the employment was for 33 1/3 years or more — the tax free portion would be 2 1/4 times average terminal pay for the last three years.</a:t>
            </a:r>
          </a:p>
          <a:p>
            <a:r>
              <a:rPr lang="en-JM" sz="3200" dirty="0" smtClean="0"/>
              <a:t>Statutory </a:t>
            </a:r>
            <a:r>
              <a:rPr lang="en-JM" sz="3200" dirty="0"/>
              <a:t>deductions will be applied in the normal way to the portion of the redundancy payment that is not exempt under The Income Tax (Termination of Employments) Order </a:t>
            </a:r>
            <a:r>
              <a:rPr lang="en-JM" sz="3200" dirty="0" smtClean="0"/>
              <a:t>1971.</a:t>
            </a:r>
          </a:p>
        </p:txBody>
      </p:sp>
      <p:sp>
        <p:nvSpPr>
          <p:cNvPr id="7" name="Slide Number Placeholder 6"/>
          <p:cNvSpPr>
            <a:spLocks noGrp="1"/>
          </p:cNvSpPr>
          <p:nvPr>
            <p:ph type="sldNum" sz="quarter" idx="12"/>
          </p:nvPr>
        </p:nvSpPr>
        <p:spPr/>
        <p:txBody>
          <a:bodyPr/>
          <a:lstStyle/>
          <a:p>
            <a:fld id="{E31375A4-56A4-47D6-9801-1991572033F7}" type="slidenum">
              <a:rPr lang="en-US" smtClean="0"/>
              <a:t>19</a:t>
            </a:fld>
            <a:endParaRPr lang="en-US"/>
          </a:p>
        </p:txBody>
      </p:sp>
    </p:spTree>
    <p:extLst>
      <p:ext uri="{BB962C8B-B14F-4D97-AF65-F5344CB8AC3E}">
        <p14:creationId xmlns:p14="http://schemas.microsoft.com/office/powerpoint/2010/main" val="1874142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UNIT 7: BUISNESS LAW</a:t>
            </a:r>
            <a:endParaRPr lang="en-US" dirty="0"/>
          </a:p>
        </p:txBody>
      </p:sp>
      <p:sp>
        <p:nvSpPr>
          <p:cNvPr id="3" name="Content Placeholder 2"/>
          <p:cNvSpPr>
            <a:spLocks noGrp="1"/>
          </p:cNvSpPr>
          <p:nvPr>
            <p:ph idx="1"/>
          </p:nvPr>
        </p:nvSpPr>
        <p:spPr/>
        <p:txBody>
          <a:bodyPr>
            <a:normAutofit/>
          </a:bodyPr>
          <a:lstStyle/>
          <a:p>
            <a:endParaRPr lang="en-US" dirty="0" smtClean="0"/>
          </a:p>
          <a:p>
            <a:endParaRPr lang="en-US" dirty="0"/>
          </a:p>
          <a:p>
            <a:endParaRPr lang="en-US" dirty="0" smtClean="0"/>
          </a:p>
          <a:p>
            <a:pPr algn="ctr"/>
            <a:r>
              <a:rPr lang="en-US" dirty="0" smtClean="0"/>
              <a:t>LO 2: ILLUSTRATE THE POTENTIAL IMPACT OF THE LAW ON A BUSINESS</a:t>
            </a:r>
          </a:p>
          <a:p>
            <a:endParaRPr lang="en-US" dirty="0" smtClean="0"/>
          </a:p>
          <a:p>
            <a:endParaRPr lang="en-US" dirty="0"/>
          </a:p>
          <a:p>
            <a:endParaRPr lang="en-US" dirty="0" smtClean="0"/>
          </a:p>
          <a:p>
            <a:endParaRPr lang="en-US" dirty="0"/>
          </a:p>
          <a:p>
            <a:endParaRPr lang="en-US" dirty="0" smtClean="0"/>
          </a:p>
          <a:p>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2</a:t>
            </a:fld>
            <a:endParaRPr lang="en-US"/>
          </a:p>
        </p:txBody>
      </p:sp>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DISCRIMINATION </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201665" cy="3046988"/>
          </a:xfrm>
          <a:prstGeom prst="rect">
            <a:avLst/>
          </a:prstGeom>
        </p:spPr>
        <p:txBody>
          <a:bodyPr wrap="square">
            <a:spAutoFit/>
          </a:bodyPr>
          <a:lstStyle/>
          <a:p>
            <a:r>
              <a:rPr lang="en-JM" sz="3200" dirty="0"/>
              <a:t>Discrimination in the workplace is a major concern in today’s business community. The increase in cultural and gender diversity in the workplace has obligated employees from different ethnicities and backgrounds to work together work together to meet the goals of the company</a:t>
            </a:r>
            <a:r>
              <a:rPr lang="en-JM" sz="3200" dirty="0" smtClean="0"/>
              <a:t>.</a:t>
            </a:r>
            <a:endParaRPr lang="en-JM" sz="3200" dirty="0"/>
          </a:p>
        </p:txBody>
      </p:sp>
      <p:sp>
        <p:nvSpPr>
          <p:cNvPr id="7" name="Slide Number Placeholder 6"/>
          <p:cNvSpPr>
            <a:spLocks noGrp="1"/>
          </p:cNvSpPr>
          <p:nvPr>
            <p:ph type="sldNum" sz="quarter" idx="12"/>
          </p:nvPr>
        </p:nvSpPr>
        <p:spPr/>
        <p:txBody>
          <a:bodyPr/>
          <a:lstStyle/>
          <a:p>
            <a:fld id="{E31375A4-56A4-47D6-9801-1991572033F7}" type="slidenum">
              <a:rPr lang="en-US" smtClean="0"/>
              <a:t>20</a:t>
            </a:fld>
            <a:endParaRPr lang="en-US"/>
          </a:p>
        </p:txBody>
      </p:sp>
    </p:spTree>
    <p:extLst>
      <p:ext uri="{BB962C8B-B14F-4D97-AF65-F5344CB8AC3E}">
        <p14:creationId xmlns:p14="http://schemas.microsoft.com/office/powerpoint/2010/main" val="1026385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DISCRIMINATION </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201665" cy="3046988"/>
          </a:xfrm>
          <a:prstGeom prst="rect">
            <a:avLst/>
          </a:prstGeom>
        </p:spPr>
        <p:txBody>
          <a:bodyPr wrap="square">
            <a:spAutoFit/>
          </a:bodyPr>
          <a:lstStyle/>
          <a:p>
            <a:r>
              <a:rPr lang="en-JM" sz="3200" dirty="0" smtClean="0"/>
              <a:t>Unfortunately</a:t>
            </a:r>
            <a:r>
              <a:rPr lang="en-JM" sz="3200" dirty="0"/>
              <a:t>, differences between people have a tendency to lead to misunderstandings, and result in conflict and discrimination. Employers have a responsibility to their workers to protect them from discrimination and unfair treatment in the workplace.</a:t>
            </a:r>
          </a:p>
        </p:txBody>
      </p:sp>
      <p:sp>
        <p:nvSpPr>
          <p:cNvPr id="7" name="Slide Number Placeholder 6"/>
          <p:cNvSpPr>
            <a:spLocks noGrp="1"/>
          </p:cNvSpPr>
          <p:nvPr>
            <p:ph type="sldNum" sz="quarter" idx="12"/>
          </p:nvPr>
        </p:nvSpPr>
        <p:spPr/>
        <p:txBody>
          <a:bodyPr/>
          <a:lstStyle/>
          <a:p>
            <a:fld id="{E31375A4-56A4-47D6-9801-1991572033F7}" type="slidenum">
              <a:rPr lang="en-US" smtClean="0"/>
              <a:t>21</a:t>
            </a:fld>
            <a:endParaRPr lang="en-US"/>
          </a:p>
        </p:txBody>
      </p:sp>
    </p:spTree>
    <p:extLst>
      <p:ext uri="{BB962C8B-B14F-4D97-AF65-F5344CB8AC3E}">
        <p14:creationId xmlns:p14="http://schemas.microsoft.com/office/powerpoint/2010/main" val="374033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DISCRIMINATION </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201665" cy="3539430"/>
          </a:xfrm>
          <a:prstGeom prst="rect">
            <a:avLst/>
          </a:prstGeom>
        </p:spPr>
        <p:txBody>
          <a:bodyPr wrap="square">
            <a:spAutoFit/>
          </a:bodyPr>
          <a:lstStyle/>
          <a:p>
            <a:r>
              <a:rPr lang="en-JM" sz="3200" dirty="0"/>
              <a:t>Direct discrimination is when a person treats, or proposes to treat, someone unfavourably because of a personal characteristic protected by law. Direct discrimination often happens because people make unfair assumptions about what people with certain personal characteristics can and cannot do</a:t>
            </a:r>
            <a:r>
              <a:rPr lang="en-JM" sz="2800" dirty="0" smtClean="0"/>
              <a:t>.</a:t>
            </a:r>
            <a:endParaRPr lang="en-JM" sz="2800" dirty="0"/>
          </a:p>
        </p:txBody>
      </p:sp>
      <p:sp>
        <p:nvSpPr>
          <p:cNvPr id="7" name="Slide Number Placeholder 6"/>
          <p:cNvSpPr>
            <a:spLocks noGrp="1"/>
          </p:cNvSpPr>
          <p:nvPr>
            <p:ph type="sldNum" sz="quarter" idx="12"/>
          </p:nvPr>
        </p:nvSpPr>
        <p:spPr/>
        <p:txBody>
          <a:bodyPr/>
          <a:lstStyle/>
          <a:p>
            <a:fld id="{E31375A4-56A4-47D6-9801-1991572033F7}" type="slidenum">
              <a:rPr lang="en-US" smtClean="0"/>
              <a:t>22</a:t>
            </a:fld>
            <a:endParaRPr lang="en-US"/>
          </a:p>
        </p:txBody>
      </p:sp>
    </p:spTree>
    <p:extLst>
      <p:ext uri="{BB962C8B-B14F-4D97-AF65-F5344CB8AC3E}">
        <p14:creationId xmlns:p14="http://schemas.microsoft.com/office/powerpoint/2010/main" val="218277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DISCRIMINATION </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201665" cy="1754326"/>
          </a:xfrm>
          <a:prstGeom prst="rect">
            <a:avLst/>
          </a:prstGeom>
        </p:spPr>
        <p:txBody>
          <a:bodyPr wrap="square">
            <a:spAutoFit/>
          </a:bodyPr>
          <a:lstStyle/>
          <a:p>
            <a:r>
              <a:rPr lang="en-JM" sz="3600" dirty="0" smtClean="0"/>
              <a:t>For </a:t>
            </a:r>
            <a:r>
              <a:rPr lang="en-JM" sz="3600" dirty="0"/>
              <a:t>example, refusing to employ someone on the basis of their age because you think they are too old to learn new </a:t>
            </a:r>
            <a:r>
              <a:rPr lang="en-JM" sz="3600" dirty="0" smtClean="0"/>
              <a:t>skills.</a:t>
            </a:r>
            <a:endParaRPr lang="en-JM" sz="3600" dirty="0"/>
          </a:p>
        </p:txBody>
      </p:sp>
      <p:sp>
        <p:nvSpPr>
          <p:cNvPr id="7" name="Slide Number Placeholder 6"/>
          <p:cNvSpPr>
            <a:spLocks noGrp="1"/>
          </p:cNvSpPr>
          <p:nvPr>
            <p:ph type="sldNum" sz="quarter" idx="12"/>
          </p:nvPr>
        </p:nvSpPr>
        <p:spPr/>
        <p:txBody>
          <a:bodyPr/>
          <a:lstStyle/>
          <a:p>
            <a:fld id="{E31375A4-56A4-47D6-9801-1991572033F7}" type="slidenum">
              <a:rPr lang="en-US" smtClean="0"/>
              <a:t>23</a:t>
            </a:fld>
            <a:endParaRPr lang="en-US"/>
          </a:p>
        </p:txBody>
      </p:sp>
    </p:spTree>
    <p:extLst>
      <p:ext uri="{BB962C8B-B14F-4D97-AF65-F5344CB8AC3E}">
        <p14:creationId xmlns:p14="http://schemas.microsoft.com/office/powerpoint/2010/main" val="2185132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DISCRIMINATION </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201665" cy="3539430"/>
          </a:xfrm>
          <a:prstGeom prst="rect">
            <a:avLst/>
          </a:prstGeom>
        </p:spPr>
        <p:txBody>
          <a:bodyPr wrap="square">
            <a:spAutoFit/>
          </a:bodyPr>
          <a:lstStyle/>
          <a:p>
            <a:r>
              <a:rPr lang="en-JM" sz="2800" dirty="0"/>
              <a:t>Indirect discrimination occurs when an unreasonable condition is imposed that disadvantages a person with a personal characteristic protect by law. Indirect discrimination happens when a workplace policy, practice or behaviour seems to treat all workers the same way, but it actually unfairly disadvantages someone because of a personal characteristic protected by law</a:t>
            </a:r>
            <a:r>
              <a:rPr lang="en-JM" sz="2800" dirty="0" smtClean="0"/>
              <a:t>.</a:t>
            </a:r>
            <a:endParaRPr lang="en-JM" sz="2800" dirty="0"/>
          </a:p>
        </p:txBody>
      </p:sp>
      <p:sp>
        <p:nvSpPr>
          <p:cNvPr id="7" name="Slide Number Placeholder 6"/>
          <p:cNvSpPr>
            <a:spLocks noGrp="1"/>
          </p:cNvSpPr>
          <p:nvPr>
            <p:ph type="sldNum" sz="quarter" idx="12"/>
          </p:nvPr>
        </p:nvSpPr>
        <p:spPr/>
        <p:txBody>
          <a:bodyPr/>
          <a:lstStyle/>
          <a:p>
            <a:fld id="{E31375A4-56A4-47D6-9801-1991572033F7}" type="slidenum">
              <a:rPr lang="en-US" smtClean="0"/>
              <a:t>24</a:t>
            </a:fld>
            <a:endParaRPr lang="en-US"/>
          </a:p>
        </p:txBody>
      </p:sp>
    </p:spTree>
    <p:extLst>
      <p:ext uri="{BB962C8B-B14F-4D97-AF65-F5344CB8AC3E}">
        <p14:creationId xmlns:p14="http://schemas.microsoft.com/office/powerpoint/2010/main" val="4268116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DISCRIMINATION </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201665" cy="2246769"/>
          </a:xfrm>
          <a:prstGeom prst="rect">
            <a:avLst/>
          </a:prstGeom>
        </p:spPr>
        <p:txBody>
          <a:bodyPr wrap="square">
            <a:spAutoFit/>
          </a:bodyPr>
          <a:lstStyle/>
          <a:p>
            <a:r>
              <a:rPr lang="en-JM" sz="2800" dirty="0" smtClean="0"/>
              <a:t>For example, a requirement for employees to work 12-hour shifts may appear to treat everyone equally. However, it may disadvantage employees with family or caring responsibilities. If the requirement is not reasonable, this is indirect discrimination.</a:t>
            </a:r>
          </a:p>
        </p:txBody>
      </p:sp>
      <p:sp>
        <p:nvSpPr>
          <p:cNvPr id="7" name="Slide Number Placeholder 6"/>
          <p:cNvSpPr>
            <a:spLocks noGrp="1"/>
          </p:cNvSpPr>
          <p:nvPr>
            <p:ph type="sldNum" sz="quarter" idx="12"/>
          </p:nvPr>
        </p:nvSpPr>
        <p:spPr/>
        <p:txBody>
          <a:bodyPr/>
          <a:lstStyle/>
          <a:p>
            <a:fld id="{E31375A4-56A4-47D6-9801-1991572033F7}" type="slidenum">
              <a:rPr lang="en-US" smtClean="0"/>
              <a:t>25</a:t>
            </a:fld>
            <a:endParaRPr lang="en-US"/>
          </a:p>
        </p:txBody>
      </p:sp>
    </p:spTree>
    <p:extLst>
      <p:ext uri="{BB962C8B-B14F-4D97-AF65-F5344CB8AC3E}">
        <p14:creationId xmlns:p14="http://schemas.microsoft.com/office/powerpoint/2010/main" val="4146219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REVIEW QUESTIONS</a:t>
            </a:r>
            <a:endParaRPr lang="en-US"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7" name="Slide Number Placeholder 6"/>
          <p:cNvSpPr>
            <a:spLocks noGrp="1"/>
          </p:cNvSpPr>
          <p:nvPr>
            <p:ph type="sldNum" sz="quarter" idx="12"/>
          </p:nvPr>
        </p:nvSpPr>
        <p:spPr/>
        <p:txBody>
          <a:bodyPr/>
          <a:lstStyle/>
          <a:p>
            <a:fld id="{E31375A4-56A4-47D6-9801-1991572033F7}" type="slidenum">
              <a:rPr lang="en-US" smtClean="0"/>
              <a:t>26</a:t>
            </a:fld>
            <a:endParaRPr lang="en-US"/>
          </a:p>
        </p:txBody>
      </p:sp>
      <p:sp>
        <p:nvSpPr>
          <p:cNvPr id="4" name="Rectangle 3"/>
          <p:cNvSpPr/>
          <p:nvPr/>
        </p:nvSpPr>
        <p:spPr>
          <a:xfrm>
            <a:off x="1227438" y="1028343"/>
            <a:ext cx="10247870" cy="4524315"/>
          </a:xfrm>
          <a:prstGeom prst="rect">
            <a:avLst/>
          </a:prstGeom>
        </p:spPr>
        <p:txBody>
          <a:bodyPr wrap="square">
            <a:spAutoFit/>
          </a:bodyPr>
          <a:lstStyle/>
          <a:p>
            <a:endParaRPr lang="en-JM" dirty="0"/>
          </a:p>
          <a:p>
            <a:endParaRPr lang="en-JM" dirty="0"/>
          </a:p>
          <a:p>
            <a:r>
              <a:rPr lang="en-JM" dirty="0"/>
              <a:t>10.1 What is the minimum period of notice that an employee with ten years of continuous service is entitled to?</a:t>
            </a:r>
          </a:p>
          <a:p>
            <a:r>
              <a:rPr lang="en-JM" dirty="0"/>
              <a:t>A One week</a:t>
            </a:r>
          </a:p>
          <a:p>
            <a:r>
              <a:rPr lang="en-JM" dirty="0"/>
              <a:t>B Two weeks</a:t>
            </a:r>
          </a:p>
          <a:p>
            <a:r>
              <a:rPr lang="en-JM" dirty="0"/>
              <a:t>C Ten weeks </a:t>
            </a:r>
            <a:endParaRPr lang="en-JM" dirty="0" smtClean="0"/>
          </a:p>
          <a:p>
            <a:r>
              <a:rPr lang="en-JM" dirty="0" smtClean="0"/>
              <a:t>10.2 </a:t>
            </a:r>
            <a:r>
              <a:rPr lang="en-JM" dirty="0"/>
              <a:t>Which of the following types of dismissal occurs when no notice is given to the employee?</a:t>
            </a:r>
          </a:p>
          <a:p>
            <a:r>
              <a:rPr lang="en-JM" dirty="0"/>
              <a:t>A Constructive dismissal</a:t>
            </a:r>
          </a:p>
          <a:p>
            <a:r>
              <a:rPr lang="en-JM" dirty="0"/>
              <a:t>B Summary dismissal</a:t>
            </a:r>
          </a:p>
          <a:p>
            <a:r>
              <a:rPr lang="en-JM" dirty="0"/>
              <a:t>C Unfair dismissal </a:t>
            </a:r>
          </a:p>
          <a:p>
            <a:r>
              <a:rPr lang="en-JM" dirty="0" smtClean="0"/>
              <a:t>10.3 </a:t>
            </a:r>
            <a:r>
              <a:rPr lang="en-JM" dirty="0"/>
              <a:t>An employee can seek damages for wrongful dismissal in which of the following circumstances?</a:t>
            </a:r>
          </a:p>
          <a:p>
            <a:r>
              <a:rPr lang="en-JM" dirty="0"/>
              <a:t>A When they are dismissed unfairly but with the correct notice period</a:t>
            </a:r>
          </a:p>
          <a:p>
            <a:r>
              <a:rPr lang="en-JM" dirty="0"/>
              <a:t>B When they are dismissed fairly with the correct notice period</a:t>
            </a:r>
          </a:p>
          <a:p>
            <a:r>
              <a:rPr lang="en-JM" dirty="0"/>
              <a:t>C When they are summarily dismissed without justification </a:t>
            </a:r>
          </a:p>
        </p:txBody>
      </p:sp>
    </p:spTree>
    <p:extLst>
      <p:ext uri="{BB962C8B-B14F-4D97-AF65-F5344CB8AC3E}">
        <p14:creationId xmlns:p14="http://schemas.microsoft.com/office/powerpoint/2010/main" val="895886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REVIEW QUESTIONS</a:t>
            </a:r>
            <a:endParaRPr lang="en-US"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7" name="Slide Number Placeholder 6"/>
          <p:cNvSpPr>
            <a:spLocks noGrp="1"/>
          </p:cNvSpPr>
          <p:nvPr>
            <p:ph type="sldNum" sz="quarter" idx="12"/>
          </p:nvPr>
        </p:nvSpPr>
        <p:spPr/>
        <p:txBody>
          <a:bodyPr/>
          <a:lstStyle/>
          <a:p>
            <a:fld id="{E31375A4-56A4-47D6-9801-1991572033F7}" type="slidenum">
              <a:rPr lang="en-US" smtClean="0"/>
              <a:t>27</a:t>
            </a:fld>
            <a:endParaRPr lang="en-US"/>
          </a:p>
        </p:txBody>
      </p:sp>
      <p:sp>
        <p:nvSpPr>
          <p:cNvPr id="4" name="Rectangle 3"/>
          <p:cNvSpPr/>
          <p:nvPr/>
        </p:nvSpPr>
        <p:spPr>
          <a:xfrm>
            <a:off x="1227438" y="1028343"/>
            <a:ext cx="10247870" cy="3970318"/>
          </a:xfrm>
          <a:prstGeom prst="rect">
            <a:avLst/>
          </a:prstGeom>
        </p:spPr>
        <p:txBody>
          <a:bodyPr wrap="square">
            <a:spAutoFit/>
          </a:bodyPr>
          <a:lstStyle/>
          <a:p>
            <a:endParaRPr lang="en-JM" dirty="0" smtClean="0"/>
          </a:p>
          <a:p>
            <a:endParaRPr lang="en-JM" dirty="0"/>
          </a:p>
          <a:p>
            <a:endParaRPr lang="en-JM" dirty="0" smtClean="0"/>
          </a:p>
          <a:p>
            <a:r>
              <a:rPr lang="en-JM" dirty="0" smtClean="0"/>
              <a:t>10.4 Which of the following statements regarding wrongful dismissal is correct?</a:t>
            </a:r>
          </a:p>
          <a:p>
            <a:r>
              <a:rPr lang="en-JM" dirty="0" smtClean="0"/>
              <a:t>A </a:t>
            </a:r>
            <a:r>
              <a:rPr lang="en-JM" dirty="0" err="1" smtClean="0"/>
              <a:t>A</a:t>
            </a:r>
            <a:r>
              <a:rPr lang="en-JM" dirty="0" smtClean="0"/>
              <a:t> wrongfully dismissed employee is expected to mitigate their loss by seeking alternative</a:t>
            </a:r>
          </a:p>
          <a:p>
            <a:r>
              <a:rPr lang="en-JM" dirty="0" smtClean="0"/>
              <a:t>employment</a:t>
            </a:r>
          </a:p>
          <a:p>
            <a:r>
              <a:rPr lang="en-JM" dirty="0" smtClean="0"/>
              <a:t>B Damages for wrongful dismissal include lost salary plus a sum for mental distress</a:t>
            </a:r>
          </a:p>
          <a:p>
            <a:r>
              <a:rPr lang="en-JM" dirty="0" smtClean="0"/>
              <a:t>C Cases for wrongful dismissal are heard by the criminal courts </a:t>
            </a:r>
          </a:p>
          <a:p>
            <a:endParaRPr lang="en-JM" dirty="0" smtClean="0"/>
          </a:p>
          <a:p>
            <a:r>
              <a:rPr lang="en-JM" dirty="0" smtClean="0"/>
              <a:t>10.5 Which of the following is an exception to the rule that an employee must have a minimum period of continuous service to be protected from unfair dismissal?</a:t>
            </a:r>
          </a:p>
          <a:p>
            <a:r>
              <a:rPr lang="en-JM" dirty="0" smtClean="0"/>
              <a:t>A Pregnancy of the employee</a:t>
            </a:r>
          </a:p>
          <a:p>
            <a:r>
              <a:rPr lang="en-JM" dirty="0" smtClean="0"/>
              <a:t>B Disability of the employee</a:t>
            </a:r>
          </a:p>
          <a:p>
            <a:r>
              <a:rPr lang="en-JM" dirty="0" smtClean="0"/>
              <a:t>C Trade union membership of the employee </a:t>
            </a:r>
          </a:p>
        </p:txBody>
      </p:sp>
    </p:spTree>
    <p:extLst>
      <p:ext uri="{BB962C8B-B14F-4D97-AF65-F5344CB8AC3E}">
        <p14:creationId xmlns:p14="http://schemas.microsoft.com/office/powerpoint/2010/main" val="1371520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10981038" cy="4401205"/>
          </a:xfrm>
          <a:prstGeom prst="rect">
            <a:avLst/>
          </a:prstGeom>
        </p:spPr>
        <p:txBody>
          <a:bodyPr wrap="square">
            <a:spAutoFit/>
          </a:bodyPr>
          <a:lstStyle/>
          <a:p>
            <a:r>
              <a:rPr lang="en-JM" sz="2000" b="1" dirty="0"/>
              <a:t>HR Tool: Employment Advice, Tips &amp; Case Studies – </a:t>
            </a:r>
            <a:r>
              <a:rPr lang="en-JM" sz="2000" b="1" dirty="0" err="1"/>
              <a:t>WorkPocket</a:t>
            </a:r>
            <a:r>
              <a:rPr lang="en-JM" sz="2000" b="1" dirty="0"/>
              <a:t>. (2019). Types of Dismissal &amp; Reasons for Dismissal at Work - </a:t>
            </a:r>
            <a:r>
              <a:rPr lang="en-JM" sz="2000" b="1" dirty="0" err="1"/>
              <a:t>Workpocket</a:t>
            </a:r>
            <a:r>
              <a:rPr lang="en-JM" sz="2000" b="1" dirty="0"/>
              <a:t>. [online] Available at: https://www.randstad.co.uk/workpocket/employment-tribunals/types-dismissal-fair-reasons-at-work/ [Accessed 15 Feb. 2019]. </a:t>
            </a:r>
            <a:endParaRPr lang="en-JM" sz="2000" b="1" dirty="0" smtClean="0"/>
          </a:p>
          <a:p>
            <a:endParaRPr lang="en-JM" sz="2000" b="1" dirty="0"/>
          </a:p>
          <a:p>
            <a:r>
              <a:rPr lang="en-JM" sz="2000" b="1" dirty="0"/>
              <a:t>Jamaica-gleaner.com. (2019). Dismissing an employee. [online] Available at: http://jamaica-gleaner.com/gleaner/20140609/flair/flair93.html [Accessed 15 Feb. 2019</a:t>
            </a:r>
            <a:r>
              <a:rPr lang="en-JM" sz="2000" b="1" dirty="0" smtClean="0"/>
              <a:t>].</a:t>
            </a:r>
          </a:p>
          <a:p>
            <a:endParaRPr lang="en-JM" sz="2000" b="1" dirty="0"/>
          </a:p>
          <a:p>
            <a:r>
              <a:rPr lang="en-JM" sz="2000" b="1" dirty="0"/>
              <a:t>Moj.gov.jm. (2019). [online] Available at: https://moj.gov.jm/sites/default/files/laws/Employment%20%28Termination%2C%20etc.%29%20Act.pdf [Accessed 15 Feb. 2019</a:t>
            </a:r>
            <a:r>
              <a:rPr lang="en-JM" sz="2000" b="1" dirty="0" smtClean="0"/>
              <a:t>].</a:t>
            </a:r>
          </a:p>
          <a:p>
            <a:endParaRPr lang="en-JM" sz="2000" b="1" dirty="0"/>
          </a:p>
          <a:p>
            <a:r>
              <a:rPr lang="en-JM" sz="2000" b="1" dirty="0"/>
              <a:t>http://www.ilo.org/dyn/normlex/en/f?p=1000:12100:0::NO::P12100_ILO_C</a:t>
            </a:r>
          </a:p>
          <a:p>
            <a:r>
              <a:rPr lang="en-JM" sz="2000" b="1" dirty="0"/>
              <a:t>ODE:C158</a:t>
            </a:r>
            <a:endParaRPr lang="en-JM" sz="2000" b="1" dirty="0" smtClean="0"/>
          </a:p>
        </p:txBody>
      </p:sp>
      <p:sp>
        <p:nvSpPr>
          <p:cNvPr id="6" name="Slide Number Placeholder 5"/>
          <p:cNvSpPr>
            <a:spLocks noGrp="1"/>
          </p:cNvSpPr>
          <p:nvPr>
            <p:ph type="sldNum" sz="quarter" idx="12"/>
          </p:nvPr>
        </p:nvSpPr>
        <p:spPr/>
        <p:txBody>
          <a:bodyPr/>
          <a:lstStyle/>
          <a:p>
            <a:fld id="{E31375A4-56A4-47D6-9801-1991572033F7}" type="slidenum">
              <a:rPr lang="en-US" smtClean="0"/>
              <a:t>28</a:t>
            </a:fld>
            <a:endParaRPr lang="en-US"/>
          </a:p>
        </p:txBody>
      </p:sp>
    </p:spTree>
    <p:extLst>
      <p:ext uri="{BB962C8B-B14F-4D97-AF65-F5344CB8AC3E}">
        <p14:creationId xmlns:p14="http://schemas.microsoft.com/office/powerpoint/2010/main" val="2592359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10981038" cy="5016758"/>
          </a:xfrm>
          <a:prstGeom prst="rect">
            <a:avLst/>
          </a:prstGeom>
        </p:spPr>
        <p:txBody>
          <a:bodyPr wrap="square">
            <a:spAutoFit/>
          </a:bodyPr>
          <a:lstStyle/>
          <a:p>
            <a:r>
              <a:rPr lang="en-JM" sz="2000" b="1" dirty="0"/>
              <a:t>Jamaica Observer. (2019). Calculating redundancy payments. [online] Available at: http://www.jamaicaobserver.com/business/calculating-redundancy-payments_14522607 [Accessed 15 Feb. 2019</a:t>
            </a:r>
            <a:r>
              <a:rPr lang="en-JM" sz="2000" b="1" dirty="0" smtClean="0"/>
              <a:t>].</a:t>
            </a:r>
          </a:p>
          <a:p>
            <a:endParaRPr lang="en-JM" sz="2000" b="1" dirty="0"/>
          </a:p>
          <a:p>
            <a:r>
              <a:rPr lang="en-JM" sz="2000" b="1" dirty="0"/>
              <a:t>Smallbusiness.chron.com. (2019). Discrimination at the Workplace. [online] Available at: https://smallbusiness.chron.com/discrimination-workplace-2855.html [Accessed 15 Feb. 2019</a:t>
            </a:r>
            <a:r>
              <a:rPr lang="en-JM" sz="2000" b="1" dirty="0" smtClean="0"/>
              <a:t>].</a:t>
            </a:r>
          </a:p>
          <a:p>
            <a:endParaRPr lang="en-JM" sz="2000" b="1" dirty="0"/>
          </a:p>
          <a:p>
            <a:r>
              <a:rPr lang="en-JM" sz="2000" b="1" dirty="0"/>
              <a:t>Humanrightscommission.vic.gov.au. (2019). Discrimination And Harassment At The Workplace. [online] Available at: https://www.humanrightscommission.vic.gov.au/the-workplace/workplace-discrimination [Accessed 15 Feb. 2019</a:t>
            </a:r>
            <a:r>
              <a:rPr lang="en-JM" sz="2000" b="1" dirty="0" smtClean="0"/>
              <a:t>].</a:t>
            </a:r>
          </a:p>
          <a:p>
            <a:endParaRPr lang="en-JM" sz="2000" b="1" dirty="0"/>
          </a:p>
          <a:p>
            <a:r>
              <a:rPr lang="en-JM" sz="2000" b="1" dirty="0"/>
              <a:t>BPP LEARNING MEDIA. (2017). </a:t>
            </a:r>
            <a:r>
              <a:rPr lang="en-JM" sz="2000" b="1" dirty="0" err="1"/>
              <a:t>Acca</a:t>
            </a:r>
            <a:r>
              <a:rPr lang="en-JM" sz="2000" b="1" dirty="0"/>
              <a:t> f4 corporate and business law (global). </a:t>
            </a:r>
            <a:r>
              <a:rPr lang="en-JM" sz="2000" b="1"/>
              <a:t>[Place of publication not identified]: BPP LEARNING MEDIA.</a:t>
            </a:r>
            <a:endParaRPr lang="en-JM" sz="2000" b="1" dirty="0" smtClean="0"/>
          </a:p>
          <a:p>
            <a:endParaRPr lang="en-JM" sz="2000" b="1" dirty="0"/>
          </a:p>
          <a:p>
            <a:endParaRPr lang="en-JM" sz="2000" b="1" dirty="0" smtClean="0"/>
          </a:p>
        </p:txBody>
      </p:sp>
      <p:sp>
        <p:nvSpPr>
          <p:cNvPr id="6" name="Slide Number Placeholder 5"/>
          <p:cNvSpPr>
            <a:spLocks noGrp="1"/>
          </p:cNvSpPr>
          <p:nvPr>
            <p:ph type="sldNum" sz="quarter" idx="12"/>
          </p:nvPr>
        </p:nvSpPr>
        <p:spPr/>
        <p:txBody>
          <a:bodyPr/>
          <a:lstStyle/>
          <a:p>
            <a:fld id="{E31375A4-56A4-47D6-9801-1991572033F7}" type="slidenum">
              <a:rPr lang="en-US" smtClean="0"/>
              <a:t>29</a:t>
            </a:fld>
            <a:endParaRPr lang="en-US"/>
          </a:p>
        </p:txBody>
      </p:sp>
    </p:spTree>
    <p:extLst>
      <p:ext uri="{BB962C8B-B14F-4D97-AF65-F5344CB8AC3E}">
        <p14:creationId xmlns:p14="http://schemas.microsoft.com/office/powerpoint/2010/main" val="3746059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UNIT 7:  BUSINESS LAW</a:t>
            </a:r>
            <a:endParaRPr lang="en-US" sz="4400" dirty="0"/>
          </a:p>
        </p:txBody>
      </p:sp>
      <p:sp>
        <p:nvSpPr>
          <p:cNvPr id="3" name="Content Placeholder 2"/>
          <p:cNvSpPr>
            <a:spLocks noGrp="1"/>
          </p:cNvSpPr>
          <p:nvPr>
            <p:ph idx="1"/>
          </p:nvPr>
        </p:nvSpPr>
        <p:spPr/>
        <p:txBody>
          <a:bodyPr>
            <a:normAutofit/>
          </a:bodyPr>
          <a:lstStyle/>
          <a:p>
            <a:endParaRPr lang="en-JM" dirty="0" smtClean="0"/>
          </a:p>
          <a:p>
            <a:endParaRPr lang="en-JM" dirty="0"/>
          </a:p>
          <a:p>
            <a:pPr algn="ctr"/>
            <a:r>
              <a:rPr lang="en-JM" dirty="0" smtClean="0"/>
              <a:t>D1: PROVIDE A COHERENT AND CRITICAL EVALUATION  OF THE LEGAL SYSTEM AND LAW, WITH EVIDENCE DRAWN FROM A RANGE OF DIFFERENT RELEVANT EXAMPLES TO SUPOORT JUDGEMENTS </a:t>
            </a:r>
            <a:endParaRPr lang="en-JM" dirty="0"/>
          </a:p>
        </p:txBody>
      </p:sp>
      <p:sp>
        <p:nvSpPr>
          <p:cNvPr id="7" name="Slide Number Placeholder 6"/>
          <p:cNvSpPr>
            <a:spLocks noGrp="1"/>
          </p:cNvSpPr>
          <p:nvPr>
            <p:ph type="sldNum" sz="quarter" idx="12"/>
          </p:nvPr>
        </p:nvSpPr>
        <p:spPr/>
        <p:txBody>
          <a:bodyPr/>
          <a:lstStyle/>
          <a:p>
            <a:fld id="{E31375A4-56A4-47D6-9801-1991572033F7}" type="slidenum">
              <a:rPr lang="en-US" smtClean="0"/>
              <a:t>3</a:t>
            </a:fld>
            <a:endParaRPr lang="en-US"/>
          </a:p>
        </p:txBody>
      </p:sp>
    </p:spTree>
    <p:extLst>
      <p:ext uri="{BB962C8B-B14F-4D97-AF65-F5344CB8AC3E}">
        <p14:creationId xmlns:p14="http://schemas.microsoft.com/office/powerpoint/2010/main" val="1476019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MANAGING CASES OF DISMISSAL</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201665" cy="4524315"/>
          </a:xfrm>
          <a:prstGeom prst="rect">
            <a:avLst/>
          </a:prstGeom>
        </p:spPr>
        <p:txBody>
          <a:bodyPr wrap="square">
            <a:spAutoFit/>
          </a:bodyPr>
          <a:lstStyle/>
          <a:p>
            <a:r>
              <a:rPr lang="en-JM" sz="3200" dirty="0"/>
              <a:t>The law recognises that there are times when employers need to dismiss staff but it seeks to ensure this is done fairly. However, poor performance may be a result of inadequate leadership, bad management or defective systems of work and, if so, remedies (often involving learning and development) can be put in place</a:t>
            </a:r>
            <a:r>
              <a:rPr lang="en-JM" sz="3200" dirty="0" smtClean="0"/>
              <a:t>.</a:t>
            </a:r>
          </a:p>
          <a:p>
            <a:endParaRPr lang="en-JM" sz="3200" dirty="0" smtClean="0"/>
          </a:p>
        </p:txBody>
      </p:sp>
      <p:sp>
        <p:nvSpPr>
          <p:cNvPr id="7" name="Slide Number Placeholder 6"/>
          <p:cNvSpPr>
            <a:spLocks noGrp="1"/>
          </p:cNvSpPr>
          <p:nvPr>
            <p:ph type="sldNum" sz="quarter" idx="12"/>
          </p:nvPr>
        </p:nvSpPr>
        <p:spPr/>
        <p:txBody>
          <a:bodyPr/>
          <a:lstStyle/>
          <a:p>
            <a:fld id="{E31375A4-56A4-47D6-9801-1991572033F7}" type="slidenum">
              <a:rPr lang="en-US" smtClean="0"/>
              <a:t>4</a:t>
            </a:fld>
            <a:endParaRPr lang="en-US"/>
          </a:p>
        </p:txBody>
      </p:sp>
    </p:spTree>
    <p:extLst>
      <p:ext uri="{BB962C8B-B14F-4D97-AF65-F5344CB8AC3E}">
        <p14:creationId xmlns:p14="http://schemas.microsoft.com/office/powerpoint/2010/main" val="452733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MANAGING CASES OF DISMISSAL</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201665" cy="2554545"/>
          </a:xfrm>
          <a:prstGeom prst="rect">
            <a:avLst/>
          </a:prstGeom>
        </p:spPr>
        <p:txBody>
          <a:bodyPr wrap="square">
            <a:spAutoFit/>
          </a:bodyPr>
          <a:lstStyle/>
          <a:p>
            <a:r>
              <a:rPr lang="en-JM" sz="3200" dirty="0"/>
              <a:t>Before 2010, the Labour Relations and Industrial Disputes Act (LRIDA) made provision for only unionised employees through their trade unions to submit disputes to the Industrial Disputes Tribunal (IDT). </a:t>
            </a:r>
            <a:endParaRPr lang="en-JM" sz="3200" dirty="0" smtClean="0"/>
          </a:p>
        </p:txBody>
      </p:sp>
      <p:sp>
        <p:nvSpPr>
          <p:cNvPr id="7" name="Slide Number Placeholder 6"/>
          <p:cNvSpPr>
            <a:spLocks noGrp="1"/>
          </p:cNvSpPr>
          <p:nvPr>
            <p:ph type="sldNum" sz="quarter" idx="12"/>
          </p:nvPr>
        </p:nvSpPr>
        <p:spPr/>
        <p:txBody>
          <a:bodyPr/>
          <a:lstStyle/>
          <a:p>
            <a:fld id="{E31375A4-56A4-47D6-9801-1991572033F7}" type="slidenum">
              <a:rPr lang="en-US" smtClean="0"/>
              <a:t>5</a:t>
            </a:fld>
            <a:endParaRPr lang="en-US"/>
          </a:p>
        </p:txBody>
      </p:sp>
    </p:spTree>
    <p:extLst>
      <p:ext uri="{BB962C8B-B14F-4D97-AF65-F5344CB8AC3E}">
        <p14:creationId xmlns:p14="http://schemas.microsoft.com/office/powerpoint/2010/main" val="5718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MANAGING CASES OF DISMISSAL</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201665" cy="2554545"/>
          </a:xfrm>
          <a:prstGeom prst="rect">
            <a:avLst/>
          </a:prstGeom>
        </p:spPr>
        <p:txBody>
          <a:bodyPr wrap="square">
            <a:spAutoFit/>
          </a:bodyPr>
          <a:lstStyle/>
          <a:p>
            <a:r>
              <a:rPr lang="en-JM" sz="3200" dirty="0" smtClean="0"/>
              <a:t>For </a:t>
            </a:r>
            <a:r>
              <a:rPr lang="en-JM" sz="3200" dirty="0"/>
              <a:t>that reason, when a non-unionised worker was aggrieved about the manner or circumstances of their termination, his only recourse was to bring a claim before the courts to seek damages for wrongful dismissal. </a:t>
            </a:r>
            <a:endParaRPr lang="en-JM" sz="3200" dirty="0" smtClean="0"/>
          </a:p>
        </p:txBody>
      </p:sp>
      <p:sp>
        <p:nvSpPr>
          <p:cNvPr id="7" name="Slide Number Placeholder 6"/>
          <p:cNvSpPr>
            <a:spLocks noGrp="1"/>
          </p:cNvSpPr>
          <p:nvPr>
            <p:ph type="sldNum" sz="quarter" idx="12"/>
          </p:nvPr>
        </p:nvSpPr>
        <p:spPr/>
        <p:txBody>
          <a:bodyPr/>
          <a:lstStyle/>
          <a:p>
            <a:fld id="{E31375A4-56A4-47D6-9801-1991572033F7}" type="slidenum">
              <a:rPr lang="en-US" smtClean="0"/>
              <a:t>6</a:t>
            </a:fld>
            <a:endParaRPr lang="en-US"/>
          </a:p>
        </p:txBody>
      </p:sp>
    </p:spTree>
    <p:extLst>
      <p:ext uri="{BB962C8B-B14F-4D97-AF65-F5344CB8AC3E}">
        <p14:creationId xmlns:p14="http://schemas.microsoft.com/office/powerpoint/2010/main" val="450532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MANAGING CASES OF DISMISSAL</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201665" cy="3539430"/>
          </a:xfrm>
          <a:prstGeom prst="rect">
            <a:avLst/>
          </a:prstGeom>
        </p:spPr>
        <p:txBody>
          <a:bodyPr wrap="square">
            <a:spAutoFit/>
          </a:bodyPr>
          <a:lstStyle/>
          <a:p>
            <a:r>
              <a:rPr lang="en-JM" sz="3200" dirty="0" smtClean="0"/>
              <a:t>His </a:t>
            </a:r>
            <a:r>
              <a:rPr lang="en-JM" sz="3200" dirty="0"/>
              <a:t>remedies were limited, in that he could only expect to recover as compensation the amount to which he would have been entitled if his employment was terminated according to the terms of his employment contract. In other words, he was entitled to recover his notice pay and pay for any accrued vacation</a:t>
            </a:r>
            <a:r>
              <a:rPr lang="en-JM" sz="3200" dirty="0" smtClean="0"/>
              <a:t>.</a:t>
            </a:r>
          </a:p>
        </p:txBody>
      </p:sp>
      <p:sp>
        <p:nvSpPr>
          <p:cNvPr id="7" name="Slide Number Placeholder 6"/>
          <p:cNvSpPr>
            <a:spLocks noGrp="1"/>
          </p:cNvSpPr>
          <p:nvPr>
            <p:ph type="sldNum" sz="quarter" idx="12"/>
          </p:nvPr>
        </p:nvSpPr>
        <p:spPr/>
        <p:txBody>
          <a:bodyPr/>
          <a:lstStyle/>
          <a:p>
            <a:fld id="{E31375A4-56A4-47D6-9801-1991572033F7}" type="slidenum">
              <a:rPr lang="en-US" smtClean="0"/>
              <a:t>7</a:t>
            </a:fld>
            <a:endParaRPr lang="en-US"/>
          </a:p>
        </p:txBody>
      </p:sp>
    </p:spTree>
    <p:extLst>
      <p:ext uri="{BB962C8B-B14F-4D97-AF65-F5344CB8AC3E}">
        <p14:creationId xmlns:p14="http://schemas.microsoft.com/office/powerpoint/2010/main" val="3985337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MANAGING CASES OF DISMISSAL</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201665" cy="3046988"/>
          </a:xfrm>
          <a:prstGeom prst="rect">
            <a:avLst/>
          </a:prstGeom>
        </p:spPr>
        <p:txBody>
          <a:bodyPr wrap="square">
            <a:spAutoFit/>
          </a:bodyPr>
          <a:lstStyle/>
          <a:p>
            <a:r>
              <a:rPr lang="en-JM" sz="3200" dirty="0" smtClean="0"/>
              <a:t>The </a:t>
            </a:r>
            <a:r>
              <a:rPr lang="en-JM" sz="3200" dirty="0"/>
              <a:t>court's general position was that it would not force parties to remain together under an employment contract by ordering the employee's reinstatement and the manner and circumstances of the employee's dismissal was of little consequence</a:t>
            </a:r>
            <a:r>
              <a:rPr lang="en-JM" sz="3200" dirty="0" smtClean="0"/>
              <a:t>.</a:t>
            </a:r>
          </a:p>
        </p:txBody>
      </p:sp>
      <p:sp>
        <p:nvSpPr>
          <p:cNvPr id="7" name="Slide Number Placeholder 6"/>
          <p:cNvSpPr>
            <a:spLocks noGrp="1"/>
          </p:cNvSpPr>
          <p:nvPr>
            <p:ph type="sldNum" sz="quarter" idx="12"/>
          </p:nvPr>
        </p:nvSpPr>
        <p:spPr/>
        <p:txBody>
          <a:bodyPr/>
          <a:lstStyle/>
          <a:p>
            <a:fld id="{E31375A4-56A4-47D6-9801-1991572033F7}" type="slidenum">
              <a:rPr lang="en-US" smtClean="0"/>
              <a:t>8</a:t>
            </a:fld>
            <a:endParaRPr lang="en-US"/>
          </a:p>
        </p:txBody>
      </p:sp>
    </p:spTree>
    <p:extLst>
      <p:ext uri="{BB962C8B-B14F-4D97-AF65-F5344CB8AC3E}">
        <p14:creationId xmlns:p14="http://schemas.microsoft.com/office/powerpoint/2010/main" val="2159351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MANAGING CASES OF DISMISSAL</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693246" cy="4031873"/>
          </a:xfrm>
          <a:prstGeom prst="rect">
            <a:avLst/>
          </a:prstGeom>
        </p:spPr>
        <p:txBody>
          <a:bodyPr wrap="square">
            <a:spAutoFit/>
          </a:bodyPr>
          <a:lstStyle/>
          <a:p>
            <a:r>
              <a:rPr lang="en-JM" sz="3200" dirty="0"/>
              <a:t>Under the common law, an employer had no obligation to state reasons for terminating an employment contract. Today, given the requirement for fairness in relation to the termination of all employees, it is arguable that employers must state reasons for dismissal, since the fairness of that dismissal is, upon referral of the matter to the IDT, open to </a:t>
            </a:r>
            <a:r>
              <a:rPr lang="en-JM" sz="3200" dirty="0" smtClean="0"/>
              <a:t>scrutiny.</a:t>
            </a:r>
          </a:p>
        </p:txBody>
      </p:sp>
      <p:sp>
        <p:nvSpPr>
          <p:cNvPr id="7" name="Slide Number Placeholder 6"/>
          <p:cNvSpPr>
            <a:spLocks noGrp="1"/>
          </p:cNvSpPr>
          <p:nvPr>
            <p:ph type="sldNum" sz="quarter" idx="12"/>
          </p:nvPr>
        </p:nvSpPr>
        <p:spPr/>
        <p:txBody>
          <a:bodyPr/>
          <a:lstStyle/>
          <a:p>
            <a:fld id="{E31375A4-56A4-47D6-9801-1991572033F7}" type="slidenum">
              <a:rPr lang="en-US" smtClean="0"/>
              <a:t>9</a:t>
            </a:fld>
            <a:endParaRPr lang="en-US"/>
          </a:p>
        </p:txBody>
      </p:sp>
    </p:spTree>
    <p:extLst>
      <p:ext uri="{BB962C8B-B14F-4D97-AF65-F5344CB8AC3E}">
        <p14:creationId xmlns:p14="http://schemas.microsoft.com/office/powerpoint/2010/main" val="450219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amond grid presentation (widescreen).potx" id="{B2221865-AD13-4DF0-B68E-BF08E8CC5659}" vid="{BAA0C488-98B6-4F47-8E1C-5C7CD9605F73}"/>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diamond grid presentation (widescreen)</Template>
  <TotalTime>1091</TotalTime>
  <Words>1622</Words>
  <Application>Microsoft Office PowerPoint</Application>
  <PresentationFormat>Widescreen</PresentationFormat>
  <Paragraphs>189</Paragraphs>
  <Slides>29</Slides>
  <Notes>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29</vt:i4>
      </vt:variant>
    </vt:vector>
  </HeadingPairs>
  <TitlesOfParts>
    <vt:vector size="31" baseType="lpstr">
      <vt:lpstr>Arial</vt:lpstr>
      <vt:lpstr>Diamond Grid 16x9</vt:lpstr>
      <vt:lpstr>UNIT 7: BUSINESS LAW</vt:lpstr>
      <vt:lpstr>UNIT 7: BUISNESS LAW</vt:lpstr>
      <vt:lpstr>UNIT 7:  BUSINESS LAW</vt:lpstr>
      <vt:lpstr>MANAGING CASES OF DISMISSAL</vt:lpstr>
      <vt:lpstr>MANAGING CASES OF DISMISSAL</vt:lpstr>
      <vt:lpstr>MANAGING CASES OF DISMISSAL</vt:lpstr>
      <vt:lpstr>MANAGING CASES OF DISMISSAL</vt:lpstr>
      <vt:lpstr>MANAGING CASES OF DISMISSAL</vt:lpstr>
      <vt:lpstr>MANAGING CASES OF DISMISSAL</vt:lpstr>
      <vt:lpstr>MANAGING CASES OF DISMISSAL</vt:lpstr>
      <vt:lpstr>MANAGING CASES OF DISMISSAL</vt:lpstr>
      <vt:lpstr>PowerPoint Presentation</vt:lpstr>
      <vt:lpstr>REDUNDACY</vt:lpstr>
      <vt:lpstr>REDUNDACY</vt:lpstr>
      <vt:lpstr>REDUNDACY</vt:lpstr>
      <vt:lpstr>REDUNDACY</vt:lpstr>
      <vt:lpstr>REDUNDACY</vt:lpstr>
      <vt:lpstr>REDUNDACY</vt:lpstr>
      <vt:lpstr>REDUNDACY</vt:lpstr>
      <vt:lpstr>DISCRIMINATION </vt:lpstr>
      <vt:lpstr>DISCRIMINATION </vt:lpstr>
      <vt:lpstr>DISCRIMINATION </vt:lpstr>
      <vt:lpstr>DISCRIMINATION </vt:lpstr>
      <vt:lpstr>DISCRIMINATION </vt:lpstr>
      <vt:lpstr>DISCRIMINATION </vt:lpstr>
      <vt:lpstr>REVIEW QUESTIONS</vt:lpstr>
      <vt:lpstr>REVIEW QUESTIONS</vt:lpstr>
      <vt:lpstr>REFERENCES</vt:lpstr>
      <vt:lpstr>REFERENCES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7: BUSINESS LAW</dc:title>
  <dc:creator>Judith Robb-Walters</dc:creator>
  <cp:lastModifiedBy>Judith Robb-Walters</cp:lastModifiedBy>
  <cp:revision>118</cp:revision>
  <cp:lastPrinted>2019-02-15T13:51:13Z</cp:lastPrinted>
  <dcterms:created xsi:type="dcterms:W3CDTF">2019-01-08T00:20:42Z</dcterms:created>
  <dcterms:modified xsi:type="dcterms:W3CDTF">2019-02-15T13:58:16Z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