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4"/>
  </p:notesMasterIdLst>
  <p:handoutMasterIdLst>
    <p:handoutMasterId r:id="rId35"/>
  </p:handoutMasterIdLst>
  <p:sldIdLst>
    <p:sldId id="261" r:id="rId2"/>
    <p:sldId id="257" r:id="rId3"/>
    <p:sldId id="262" r:id="rId4"/>
    <p:sldId id="267" r:id="rId5"/>
    <p:sldId id="430" r:id="rId6"/>
    <p:sldId id="431" r:id="rId7"/>
    <p:sldId id="432" r:id="rId8"/>
    <p:sldId id="433" r:id="rId9"/>
    <p:sldId id="434" r:id="rId10"/>
    <p:sldId id="435" r:id="rId11"/>
    <p:sldId id="407" r:id="rId12"/>
    <p:sldId id="436" r:id="rId13"/>
    <p:sldId id="437" r:id="rId14"/>
    <p:sldId id="428" r:id="rId15"/>
    <p:sldId id="438" r:id="rId16"/>
    <p:sldId id="440" r:id="rId17"/>
    <p:sldId id="439" r:id="rId18"/>
    <p:sldId id="441" r:id="rId19"/>
    <p:sldId id="442" r:id="rId20"/>
    <p:sldId id="443" r:id="rId21"/>
    <p:sldId id="429" r:id="rId22"/>
    <p:sldId id="444" r:id="rId23"/>
    <p:sldId id="445" r:id="rId24"/>
    <p:sldId id="446" r:id="rId25"/>
    <p:sldId id="447" r:id="rId26"/>
    <p:sldId id="448" r:id="rId27"/>
    <p:sldId id="449" r:id="rId28"/>
    <p:sldId id="450" r:id="rId29"/>
    <p:sldId id="451" r:id="rId30"/>
    <p:sldId id="452" r:id="rId31"/>
    <p:sldId id="288" r:id="rId32"/>
    <p:sldId id="391" r:id="rId3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706" autoAdjust="0"/>
  </p:normalViewPr>
  <p:slideViewPr>
    <p:cSldViewPr snapToGrid="0">
      <p:cViewPr varScale="1">
        <p:scale>
          <a:sx n="116" d="100"/>
          <a:sy n="116" d="100"/>
        </p:scale>
        <p:origin x="336" y="138"/>
      </p:cViewPr>
      <p:guideLst>
        <p:guide pos="3840"/>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2" d="100"/>
          <a:sy n="82"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59041DB8-B66F-4DC8-A96E-33677E0F90FF}" type="datetimeFigureOut">
              <a:rPr lang="en-US" smtClean="0"/>
              <a:t>2/22/2019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1604A0D4-B89B-4ADD-AF9E-38636B40EE4E}" type="slidenum">
              <a:rPr lang="en-US" smtClean="0"/>
              <a:t>‹#›</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EB49C4A-65AC-492D-9701-81B46C3AD0E4}" type="datetimeFigureOut">
              <a:rPr lang="en-US" smtClean="0"/>
              <a:t>2/22/2019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3"/>
            <a:ext cx="5608320" cy="3137535"/>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2869989-EB00-4EE7-BCB5-25BDC5BB29F8}" type="slidenum">
              <a:rPr lang="en-US" smtClean="0"/>
              <a:t>‹#›</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2</a:t>
            </a:fld>
            <a:endParaRPr lang="en-US"/>
          </a:p>
        </p:txBody>
      </p:sp>
    </p:spTree>
    <p:extLst>
      <p:ext uri="{BB962C8B-B14F-4D97-AF65-F5344CB8AC3E}">
        <p14:creationId xmlns:p14="http://schemas.microsoft.com/office/powerpoint/2010/main" val="1980303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2869989-EB00-4EE7-BCB5-25BDC5BB29F8}" type="slidenum">
              <a:rPr lang="en-US" smtClean="0"/>
              <a:t>31</a:t>
            </a:fld>
            <a:endParaRPr lang="en-US"/>
          </a:p>
        </p:txBody>
      </p:sp>
    </p:spTree>
    <p:extLst>
      <p:ext uri="{BB962C8B-B14F-4D97-AF65-F5344CB8AC3E}">
        <p14:creationId xmlns:p14="http://schemas.microsoft.com/office/powerpoint/2010/main" val="16270948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2869989-EB00-4EE7-BCB5-25BDC5BB29F8}" type="slidenum">
              <a:rPr lang="en-US" smtClean="0"/>
              <a:t>32</a:t>
            </a:fld>
            <a:endParaRPr lang="en-US"/>
          </a:p>
        </p:txBody>
      </p:sp>
    </p:spTree>
    <p:extLst>
      <p:ext uri="{BB962C8B-B14F-4D97-AF65-F5344CB8AC3E}">
        <p14:creationId xmlns:p14="http://schemas.microsoft.com/office/powerpoint/2010/main" val="2105527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1" y="0"/>
            <a:ext cx="12192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1293845" y="1909346"/>
            <a:ext cx="9604310" cy="3383280"/>
          </a:xfrm>
        </p:spPr>
        <p:txBody>
          <a:bodyPr anchor="b">
            <a:normAutofit/>
          </a:bodyPr>
          <a:lstStyle>
            <a:lvl1pPr algn="l">
              <a:lnSpc>
                <a:spcPct val="76000"/>
              </a:lnSpc>
              <a:defRPr sz="8000" cap="none"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93845" y="5432564"/>
            <a:ext cx="9604310" cy="457200"/>
          </a:xfrm>
        </p:spPr>
        <p:txBody>
          <a:bodyPr>
            <a:normAutofit/>
          </a:bodyPr>
          <a:lstStyle>
            <a:lvl1pPr marL="0" indent="0" algn="l">
              <a:spcBef>
                <a:spcPts val="0"/>
              </a:spcBef>
              <a:buNone/>
              <a:defRPr sz="2000" b="0">
                <a:solidFill>
                  <a:schemeClr val="accent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cxnSp>
        <p:nvCxnSpPr>
          <p:cNvPr id="58" name="Straight Connector 57"/>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791B04F-A350-4477-B8BC-71C210B9F8DE}" type="datetime1">
              <a:rPr lang="en-US" smtClean="0"/>
              <a:t>2/22/2019</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09314" y="489856"/>
            <a:ext cx="1687286" cy="530134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5399" y="489856"/>
            <a:ext cx="7587344" cy="530134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123E8561-4E3E-4467-AD8A-49CD5BDF3010}" type="datetime1">
              <a:rPr lang="en-US" smtClean="0"/>
              <a:t>2/22/2019</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87370EDB-51C9-4AD2-93D9-77B009FE713E}" type="datetime1">
              <a:rPr lang="en-US" smtClean="0"/>
              <a:t>2/22/2019</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12192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1295400" y="2541573"/>
            <a:ext cx="9601200" cy="2743200"/>
          </a:xfrm>
        </p:spPr>
        <p:txBody>
          <a:bodyPr anchor="b">
            <a:normAutofit/>
          </a:bodyPr>
          <a:lstStyle>
            <a:lvl1pPr>
              <a:lnSpc>
                <a:spcPct val="85000"/>
              </a:lnSpc>
              <a:defRPr sz="6000" cap="none"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295400" y="5431536"/>
            <a:ext cx="9601200" cy="457200"/>
          </a:xfrm>
        </p:spPr>
        <p:txBody>
          <a:bodyPr>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cxnSp>
        <p:nvCxnSpPr>
          <p:cNvPr id="58" name="Straight Connector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246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89C221D1-4CAE-40E0-BDBA-9CB84B48E897}" type="datetime1">
              <a:rPr lang="en-US" smtClean="0"/>
              <a:t>2/22/2019</a:t>
            </a:fld>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54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246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246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802DB73B-BB37-4F0F-87D9-6869D68EDF25}" type="datetime1">
              <a:rPr lang="en-US" smtClean="0"/>
              <a:t>2/22/2019</a:t>
            </a:fld>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E1E2D13C-DF5A-487C-B440-B0887F0FA2CB}" type="datetime1">
              <a:rPr lang="en-US" smtClean="0"/>
              <a:t>2/22/2019</a:t>
            </a:fld>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12192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Footer Placeholder 212"/>
          <p:cNvSpPr>
            <a:spLocks noGrp="1"/>
          </p:cNvSpPr>
          <p:nvPr>
            <p:ph type="ftr" sz="quarter" idx="11"/>
          </p:nvPr>
        </p:nvSpPr>
        <p:spPr/>
        <p:txBody>
          <a:bodyPr/>
          <a:lstStyle/>
          <a:p>
            <a:r>
              <a:rPr lang="en-US" dirty="0"/>
              <a:t>Add a footer</a:t>
            </a:r>
          </a:p>
        </p:txBody>
      </p:sp>
      <p:sp>
        <p:nvSpPr>
          <p:cNvPr id="212" name="Date Placeholder 211"/>
          <p:cNvSpPr>
            <a:spLocks noGrp="1"/>
          </p:cNvSpPr>
          <p:nvPr>
            <p:ph type="dt" sz="half" idx="10"/>
          </p:nvPr>
        </p:nvSpPr>
        <p:spPr/>
        <p:txBody>
          <a:bodyPr/>
          <a:lstStyle/>
          <a:p>
            <a:fld id="{1FD4B5B6-4EC5-42E6-98AD-B40ABE7C9779}" type="datetime1">
              <a:rPr lang="en-US" smtClean="0"/>
              <a:t>2/22/2019</a:t>
            </a:fld>
            <a:endParaRPr lang="en-US"/>
          </a:p>
        </p:txBody>
      </p:sp>
      <p:sp>
        <p:nvSpPr>
          <p:cNvPr id="214" name="Slide Number Placeholder 213"/>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12192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13152" y="571500"/>
            <a:ext cx="3657600" cy="2197100"/>
          </a:xfrm>
        </p:spPr>
        <p:txBody>
          <a:bodyPr anchor="b">
            <a:normAutofit/>
          </a:bodyPr>
          <a:lstStyle>
            <a:lvl1pPr>
              <a:defRPr sz="26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43197" y="571500"/>
            <a:ext cx="6217920" cy="57150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913152" y="2995012"/>
            <a:ext cx="3657600" cy="2285950"/>
          </a:xfrm>
        </p:spPr>
        <p:txBody>
          <a:bodyPr>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cxnSp>
        <p:nvCxnSpPr>
          <p:cNvPr id="60" name="Straight Connector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lvl1pPr>
              <a:defRPr>
                <a:solidFill>
                  <a:schemeClr val="bg1"/>
                </a:solidFill>
              </a:defRPr>
            </a:lvl1pPr>
          </a:lstStyle>
          <a:p>
            <a:fld id="{76188FB1-2A71-4DF2-8B37-EE070DB31F44}" type="datetime1">
              <a:rPr lang="en-US" smtClean="0"/>
              <a:t>2/22/2019</a:t>
            </a:fld>
            <a:endParaRPr lang="en-US"/>
          </a:p>
        </p:txBody>
      </p:sp>
      <p:sp>
        <p:nvSpPr>
          <p:cNvPr id="8" name="Slide Number Placeholder 7"/>
          <p:cNvSpPr>
            <a:spLocks noGrp="1"/>
          </p:cNvSpPr>
          <p:nvPr>
            <p:ph type="sldNum" sz="quarter" idx="12"/>
          </p:nvPr>
        </p:nvSpPr>
        <p:spPr/>
        <p:txBody>
          <a:bodyPr/>
          <a:lstStyle>
            <a:lvl1pPr>
              <a:defRPr>
                <a:solidFill>
                  <a:schemeClr val="bg1"/>
                </a:solidFill>
              </a:defRPr>
            </a:lvl1pPr>
          </a:lstStyle>
          <a:p>
            <a:fld id="{E31375A4-56A4-47D6-9801-1991572033F7}" type="slidenum">
              <a:rPr lang="en-US" smtClean="0"/>
              <a:pPr/>
              <a:t>‹#›</a:t>
            </a:fld>
            <a:endParaRPr lang="en-US"/>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12192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Connector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909560" y="576072"/>
            <a:ext cx="3657600" cy="2194560"/>
          </a:xfrm>
        </p:spPr>
        <p:txBody>
          <a:bodyPr anchor="b">
            <a:normAutofit/>
          </a:bodyPr>
          <a:lstStyle>
            <a:lvl1pPr>
              <a:defRPr sz="2600">
                <a:solidFill>
                  <a:schemeClr val="bg1"/>
                </a:solidFill>
              </a:defRPr>
            </a:lvl1pPr>
          </a:lstStyle>
          <a:p>
            <a:r>
              <a:rPr lang="en-US" smtClean="0"/>
              <a:t>Click to edit Master title style</a:t>
            </a:r>
            <a:endParaRPr lang="en-US"/>
          </a:p>
        </p:txBody>
      </p:sp>
      <p:sp>
        <p:nvSpPr>
          <p:cNvPr id="3" name="Picture Placeholder 2" descr="An empty placeholder to add an image. Click on the placeholder and select the image that you wish to add."/>
          <p:cNvSpPr>
            <a:spLocks noGrp="1"/>
          </p:cNvSpPr>
          <p:nvPr>
            <p:ph type="pic" idx="1"/>
          </p:nvPr>
        </p:nvSpPr>
        <p:spPr>
          <a:xfrm>
            <a:off x="4412" y="-159"/>
            <a:ext cx="7315200" cy="6858000"/>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7909560" y="2999232"/>
            <a:ext cx="3657600" cy="2286000"/>
          </a:xfrm>
        </p:spPr>
        <p:txBody>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195943"/>
            <a:ext cx="12192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1295400" y="503853"/>
            <a:ext cx="9601200" cy="1142385"/>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48" name="Straight Connector 147"/>
          <p:cNvCxnSpPr/>
          <p:nvPr userDrawn="1"/>
        </p:nvCxnSpPr>
        <p:spPr>
          <a:xfrm>
            <a:off x="609600" y="6172200"/>
            <a:ext cx="1097280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3"/>
          </p:nvPr>
        </p:nvSpPr>
        <p:spPr>
          <a:xfrm>
            <a:off x="609601" y="6289679"/>
            <a:ext cx="6128030" cy="222436"/>
          </a:xfrm>
          <a:prstGeom prst="rect">
            <a:avLst/>
          </a:prstGeom>
        </p:spPr>
        <p:txBody>
          <a:bodyPr vert="horz" lIns="91440" tIns="45720" rIns="91440" bIns="45720" rtlCol="0" anchor="ctr"/>
          <a:lstStyle>
            <a:lvl1pPr algn="l">
              <a:defRPr sz="1100">
                <a:solidFill>
                  <a:schemeClr val="tx1">
                    <a:lumMod val="90000"/>
                    <a:lumOff val="10000"/>
                  </a:schemeClr>
                </a:solidFill>
              </a:defRPr>
            </a:lvl1pPr>
          </a:lstStyle>
          <a:p>
            <a:r>
              <a:rPr lang="en-US" dirty="0"/>
              <a:t>Add a footer</a:t>
            </a:r>
          </a:p>
        </p:txBody>
      </p:sp>
      <p:sp>
        <p:nvSpPr>
          <p:cNvPr id="4" name="Date Placeholder 3"/>
          <p:cNvSpPr>
            <a:spLocks noGrp="1"/>
          </p:cNvSpPr>
          <p:nvPr>
            <p:ph type="dt" sz="half" idx="2"/>
          </p:nvPr>
        </p:nvSpPr>
        <p:spPr>
          <a:xfrm>
            <a:off x="9294042" y="6289679"/>
            <a:ext cx="965946"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BB3BEA6B-BA2C-4CCD-BD3F-599BCA5A990B}" type="datetime1">
              <a:rPr lang="en-US" smtClean="0"/>
              <a:t>2/22/2019</a:t>
            </a:fld>
            <a:endParaRPr lang="en-US" dirty="0"/>
          </a:p>
        </p:txBody>
      </p:sp>
      <p:sp>
        <p:nvSpPr>
          <p:cNvPr id="6" name="Slide Number Placeholder 5"/>
          <p:cNvSpPr>
            <a:spLocks noGrp="1"/>
          </p:cNvSpPr>
          <p:nvPr>
            <p:ph type="sldNum" sz="quarter" idx="4"/>
          </p:nvPr>
        </p:nvSpPr>
        <p:spPr>
          <a:xfrm>
            <a:off x="10665311" y="6289679"/>
            <a:ext cx="918882"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t>UNIT 7: BUSINESS LAW</a:t>
            </a:r>
            <a:endParaRPr lang="en-US" sz="6000" dirty="0"/>
          </a:p>
        </p:txBody>
      </p:sp>
      <p:sp>
        <p:nvSpPr>
          <p:cNvPr id="3" name="Subtitle 2"/>
          <p:cNvSpPr>
            <a:spLocks noGrp="1"/>
          </p:cNvSpPr>
          <p:nvPr>
            <p:ph type="subTitle" idx="1"/>
          </p:nvPr>
        </p:nvSpPr>
        <p:spPr/>
        <p:txBody>
          <a:bodyPr>
            <a:normAutofit/>
          </a:bodyPr>
          <a:lstStyle/>
          <a:p>
            <a:r>
              <a:rPr lang="en-US" dirty="0" smtClean="0"/>
              <a:t>UNIT CODE: H/617/0736</a:t>
            </a:r>
          </a:p>
          <a:p>
            <a:endParaRPr lang="en-US" dirty="0"/>
          </a:p>
        </p:txBody>
      </p:sp>
      <p:pic>
        <p:nvPicPr>
          <p:cNvPr id="4" name="Picture 3"/>
          <p:cNvPicPr>
            <a:picLocks noChangeAspect="1"/>
          </p:cNvPicPr>
          <p:nvPr/>
        </p:nvPicPr>
        <p:blipFill>
          <a:blip r:embed="rId2"/>
          <a:stretch>
            <a:fillRect/>
          </a:stretch>
        </p:blipFill>
        <p:spPr>
          <a:xfrm>
            <a:off x="4508285" y="1565962"/>
            <a:ext cx="2466975" cy="1847850"/>
          </a:xfrm>
          <a:prstGeom prst="rect">
            <a:avLst/>
          </a:prstGeom>
        </p:spPr>
      </p:pic>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UNINCORPORATED V’S INCORPORATED LEGAL STRUCTURE</a:t>
            </a:r>
            <a:endParaRPr lang="en-US" dirty="0"/>
          </a:p>
        </p:txBody>
      </p:sp>
      <p:sp>
        <p:nvSpPr>
          <p:cNvPr id="3" name="Rectangle 2"/>
          <p:cNvSpPr/>
          <p:nvPr/>
        </p:nvSpPr>
        <p:spPr>
          <a:xfrm>
            <a:off x="1120345" y="1997839"/>
            <a:ext cx="10602097" cy="3970318"/>
          </a:xfrm>
          <a:prstGeom prst="rect">
            <a:avLst/>
          </a:prstGeom>
        </p:spPr>
        <p:txBody>
          <a:bodyPr wrap="square">
            <a:spAutoFit/>
          </a:bodyPr>
          <a:lstStyle/>
          <a:p>
            <a:r>
              <a:rPr lang="en-JM" sz="2800" dirty="0"/>
              <a:t>In choosing between a corporation and an unincorporated association, the main concerns are filing requirements, longevity, limited liability and profit making. All business entities are regulated under the laws of the </a:t>
            </a:r>
            <a:r>
              <a:rPr lang="en-JM" sz="2800" dirty="0" smtClean="0"/>
              <a:t>country  </a:t>
            </a:r>
            <a:r>
              <a:rPr lang="en-JM" sz="2800" dirty="0"/>
              <a:t>where the association is located</a:t>
            </a:r>
            <a:r>
              <a:rPr lang="en-JM" sz="2800" dirty="0" smtClean="0"/>
              <a:t>.</a:t>
            </a:r>
          </a:p>
          <a:p>
            <a:r>
              <a:rPr lang="en-JM" sz="2800" dirty="0" smtClean="0"/>
              <a:t> </a:t>
            </a:r>
            <a:r>
              <a:rPr lang="en-JM" sz="2800" dirty="0"/>
              <a:t>Every </a:t>
            </a:r>
            <a:r>
              <a:rPr lang="en-JM" sz="2800" dirty="0" smtClean="0"/>
              <a:t>country  </a:t>
            </a:r>
            <a:r>
              <a:rPr lang="en-JM" sz="2800" dirty="0"/>
              <a:t>has business laws that are substantially similar to other </a:t>
            </a:r>
            <a:r>
              <a:rPr lang="en-JM" sz="2800" dirty="0" smtClean="0"/>
              <a:t>countries, </a:t>
            </a:r>
            <a:r>
              <a:rPr lang="en-JM" sz="2800" dirty="0"/>
              <a:t>but not exactly the same. It is essential to understand the difference between business structures to protect </a:t>
            </a:r>
            <a:r>
              <a:rPr lang="en-JM" sz="2800" dirty="0" smtClean="0"/>
              <a:t>oneself </a:t>
            </a:r>
            <a:r>
              <a:rPr lang="en-JM" sz="2800" dirty="0"/>
              <a:t>and other owners from unexpected liability.</a:t>
            </a:r>
            <a:endParaRPr lang="en-JM" sz="2800" dirty="0"/>
          </a:p>
        </p:txBody>
      </p:sp>
      <p:sp>
        <p:nvSpPr>
          <p:cNvPr id="5" name="Rectangle 4"/>
          <p:cNvSpPr/>
          <p:nvPr/>
        </p:nvSpPr>
        <p:spPr>
          <a:xfrm>
            <a:off x="972065" y="1720840"/>
            <a:ext cx="9201665" cy="584775"/>
          </a:xfrm>
          <a:prstGeom prst="rect">
            <a:avLst/>
          </a:prstGeom>
        </p:spPr>
        <p:txBody>
          <a:bodyPr wrap="square">
            <a:spAutoFit/>
          </a:bodyPr>
          <a:lstStyle/>
          <a:p>
            <a:endParaRPr lang="en-JM" sz="3200" dirty="0"/>
          </a:p>
        </p:txBody>
      </p:sp>
      <p:sp>
        <p:nvSpPr>
          <p:cNvPr id="7" name="Slide Number Placeholder 6"/>
          <p:cNvSpPr>
            <a:spLocks noGrp="1"/>
          </p:cNvSpPr>
          <p:nvPr>
            <p:ph type="sldNum" sz="quarter" idx="12"/>
          </p:nvPr>
        </p:nvSpPr>
        <p:spPr/>
        <p:txBody>
          <a:bodyPr/>
          <a:lstStyle/>
          <a:p>
            <a:fld id="{E31375A4-56A4-47D6-9801-1991572033F7}" type="slidenum">
              <a:rPr lang="en-US" smtClean="0"/>
              <a:t>10</a:t>
            </a:fld>
            <a:endParaRPr lang="en-US"/>
          </a:p>
        </p:txBody>
      </p:sp>
    </p:spTree>
    <p:extLst>
      <p:ext uri="{BB962C8B-B14F-4D97-AF65-F5344CB8AC3E}">
        <p14:creationId xmlns:p14="http://schemas.microsoft.com/office/powerpoint/2010/main" val="4286738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smtClean="0"/>
              <a:t>DIFFERENT TYPES OF BUSINESS ORGANISATIONS AND LEGAL STRUCTURE: SOLE TRADER </a:t>
            </a:r>
            <a:endParaRPr lang="en-US"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201665" cy="2554545"/>
          </a:xfrm>
          <a:prstGeom prst="rect">
            <a:avLst/>
          </a:prstGeom>
        </p:spPr>
        <p:txBody>
          <a:bodyPr wrap="square">
            <a:spAutoFit/>
          </a:bodyPr>
          <a:lstStyle/>
          <a:p>
            <a:r>
              <a:rPr lang="en-JM" sz="3200" dirty="0"/>
              <a:t>An individual who runs an unincorporated business on his or her own. Sometimes otherwise known as a "sole proprietor" or (in the case of professional services) </a:t>
            </a:r>
            <a:r>
              <a:rPr lang="en-JM" sz="3200" dirty="0" smtClean="0"/>
              <a:t>a "sole </a:t>
            </a:r>
            <a:r>
              <a:rPr lang="en-JM" sz="3200" dirty="0"/>
              <a:t>practitioner".</a:t>
            </a:r>
          </a:p>
          <a:p>
            <a:endParaRPr lang="en-JM" sz="3200" dirty="0"/>
          </a:p>
        </p:txBody>
      </p:sp>
      <p:sp>
        <p:nvSpPr>
          <p:cNvPr id="7" name="Slide Number Placeholder 6"/>
          <p:cNvSpPr>
            <a:spLocks noGrp="1"/>
          </p:cNvSpPr>
          <p:nvPr>
            <p:ph type="sldNum" sz="quarter" idx="12"/>
          </p:nvPr>
        </p:nvSpPr>
        <p:spPr/>
        <p:txBody>
          <a:bodyPr/>
          <a:lstStyle/>
          <a:p>
            <a:fld id="{E31375A4-56A4-47D6-9801-1991572033F7}" type="slidenum">
              <a:rPr lang="en-US" smtClean="0"/>
              <a:t>11</a:t>
            </a:fld>
            <a:endParaRPr lang="en-US"/>
          </a:p>
        </p:txBody>
      </p:sp>
    </p:spTree>
    <p:extLst>
      <p:ext uri="{BB962C8B-B14F-4D97-AF65-F5344CB8AC3E}">
        <p14:creationId xmlns:p14="http://schemas.microsoft.com/office/powerpoint/2010/main" val="5718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smtClean="0"/>
              <a:t>DIFFERENT TYPES OF BUSINESS ORGANISATIONS AND LEGAL STRUCTURE: SOLE TRADER </a:t>
            </a:r>
            <a:endParaRPr lang="en-US"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201665" cy="4031873"/>
          </a:xfrm>
          <a:prstGeom prst="rect">
            <a:avLst/>
          </a:prstGeom>
        </p:spPr>
        <p:txBody>
          <a:bodyPr wrap="square">
            <a:spAutoFit/>
          </a:bodyPr>
          <a:lstStyle/>
          <a:p>
            <a:r>
              <a:rPr lang="en-JM" sz="3200" dirty="0" smtClean="0"/>
              <a:t>The </a:t>
            </a:r>
            <a:r>
              <a:rPr lang="en-JM" sz="3200" dirty="0"/>
              <a:t>sole trader structure is the most straight-forward option. The individual is taxed under the </a:t>
            </a:r>
            <a:r>
              <a:rPr lang="en-JM" sz="3200" dirty="0" smtClean="0"/>
              <a:t>Inland Revenue Department  </a:t>
            </a:r>
            <a:r>
              <a:rPr lang="en-JM" sz="3200" dirty="0"/>
              <a:t>Self-Assessment system, with income tax calculated after deduction for legitimate business expenses and personal allowances. A sole trader is personally liable for the debts of the business, but also owns all the </a:t>
            </a:r>
            <a:r>
              <a:rPr lang="en-JM" sz="3200" dirty="0" smtClean="0"/>
              <a:t>profits.</a:t>
            </a:r>
            <a:endParaRPr lang="en-JM" sz="3200" dirty="0" smtClean="0"/>
          </a:p>
        </p:txBody>
      </p:sp>
      <p:sp>
        <p:nvSpPr>
          <p:cNvPr id="7" name="Slide Number Placeholder 6"/>
          <p:cNvSpPr>
            <a:spLocks noGrp="1"/>
          </p:cNvSpPr>
          <p:nvPr>
            <p:ph type="sldNum" sz="quarter" idx="12"/>
          </p:nvPr>
        </p:nvSpPr>
        <p:spPr/>
        <p:txBody>
          <a:bodyPr/>
          <a:lstStyle/>
          <a:p>
            <a:fld id="{E31375A4-56A4-47D6-9801-1991572033F7}" type="slidenum">
              <a:rPr lang="en-US" smtClean="0"/>
              <a:t>12</a:t>
            </a:fld>
            <a:endParaRPr lang="en-US"/>
          </a:p>
        </p:txBody>
      </p:sp>
    </p:spTree>
    <p:extLst>
      <p:ext uri="{BB962C8B-B14F-4D97-AF65-F5344CB8AC3E}">
        <p14:creationId xmlns:p14="http://schemas.microsoft.com/office/powerpoint/2010/main" val="23322109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smtClean="0"/>
              <a:t>DIFFERENT TYPES OF BUSINESS ORGANISATIONS AND LEGAL STRUCTURE: SOLE TRADER </a:t>
            </a:r>
            <a:endParaRPr lang="en-US"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201665" cy="4031873"/>
          </a:xfrm>
          <a:prstGeom prst="rect">
            <a:avLst/>
          </a:prstGeom>
        </p:spPr>
        <p:txBody>
          <a:bodyPr wrap="square">
            <a:spAutoFit/>
          </a:bodyPr>
          <a:lstStyle/>
          <a:p>
            <a:r>
              <a:rPr lang="en-JM" sz="3200" dirty="0" smtClean="0"/>
              <a:t>The </a:t>
            </a:r>
            <a:r>
              <a:rPr lang="en-JM" sz="3200" dirty="0"/>
              <a:t>sole trader structure is the most straight-forward option. The individual is taxed under the </a:t>
            </a:r>
            <a:r>
              <a:rPr lang="en-JM" sz="3200" dirty="0" smtClean="0"/>
              <a:t>Inland Revenue Department  </a:t>
            </a:r>
            <a:r>
              <a:rPr lang="en-JM" sz="3200" dirty="0"/>
              <a:t>Self-Assessment system, with income tax calculated after deduction for legitimate business expenses and personal allowances. A sole trader is personally liable for the debts of the business, but also owns all the </a:t>
            </a:r>
            <a:r>
              <a:rPr lang="en-JM" sz="3200" dirty="0" smtClean="0"/>
              <a:t>profits.</a:t>
            </a:r>
            <a:endParaRPr lang="en-JM" sz="3200" dirty="0" smtClean="0"/>
          </a:p>
        </p:txBody>
      </p:sp>
      <p:sp>
        <p:nvSpPr>
          <p:cNvPr id="7" name="Slide Number Placeholder 6"/>
          <p:cNvSpPr>
            <a:spLocks noGrp="1"/>
          </p:cNvSpPr>
          <p:nvPr>
            <p:ph type="sldNum" sz="quarter" idx="12"/>
          </p:nvPr>
        </p:nvSpPr>
        <p:spPr/>
        <p:txBody>
          <a:bodyPr/>
          <a:lstStyle/>
          <a:p>
            <a:fld id="{E31375A4-56A4-47D6-9801-1991572033F7}" type="slidenum">
              <a:rPr lang="en-US" smtClean="0"/>
              <a:t>13</a:t>
            </a:fld>
            <a:endParaRPr lang="en-US"/>
          </a:p>
        </p:txBody>
      </p:sp>
    </p:spTree>
    <p:extLst>
      <p:ext uri="{BB962C8B-B14F-4D97-AF65-F5344CB8AC3E}">
        <p14:creationId xmlns:p14="http://schemas.microsoft.com/office/powerpoint/2010/main" val="7160765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smtClean="0"/>
              <a:t>DIFFERENT TYPES OF BUSINESS ORGANISATIONS AND LEGAL STRUCTURE: PARTNERSHIP </a:t>
            </a:r>
            <a:endParaRPr lang="en-US"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201665" cy="4524315"/>
          </a:xfrm>
          <a:prstGeom prst="rect">
            <a:avLst/>
          </a:prstGeom>
        </p:spPr>
        <p:txBody>
          <a:bodyPr wrap="square">
            <a:spAutoFit/>
          </a:bodyPr>
          <a:lstStyle/>
          <a:p>
            <a:r>
              <a:rPr lang="en-JM" sz="3200" dirty="0"/>
              <a:t>A partnership is an association of two or more people formed for the purpose of carrying on a business. Partnerships are governed by the Partnership Act (1890). Unlike an incorporated company (see below), a partnership does not have a "legal personality" of its own. Therefore the Partners are liable for any debts of the business.</a:t>
            </a:r>
          </a:p>
          <a:p>
            <a:endParaRPr lang="en-JM" sz="3200" dirty="0"/>
          </a:p>
        </p:txBody>
      </p:sp>
      <p:sp>
        <p:nvSpPr>
          <p:cNvPr id="7" name="Slide Number Placeholder 6"/>
          <p:cNvSpPr>
            <a:spLocks noGrp="1"/>
          </p:cNvSpPr>
          <p:nvPr>
            <p:ph type="sldNum" sz="quarter" idx="12"/>
          </p:nvPr>
        </p:nvSpPr>
        <p:spPr/>
        <p:txBody>
          <a:bodyPr/>
          <a:lstStyle/>
          <a:p>
            <a:fld id="{E31375A4-56A4-47D6-9801-1991572033F7}" type="slidenum">
              <a:rPr lang="en-US" smtClean="0"/>
              <a:t>14</a:t>
            </a:fld>
            <a:endParaRPr lang="en-US"/>
          </a:p>
        </p:txBody>
      </p:sp>
    </p:spTree>
    <p:extLst>
      <p:ext uri="{BB962C8B-B14F-4D97-AF65-F5344CB8AC3E}">
        <p14:creationId xmlns:p14="http://schemas.microsoft.com/office/powerpoint/2010/main" val="266082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smtClean="0"/>
              <a:t>DIFFERENT TYPES OF BUSINESS ORGANISATIONS AND LEGAL STRUCTURE: PARTNERSHIP </a:t>
            </a:r>
            <a:endParaRPr lang="en-US"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201665" cy="5016758"/>
          </a:xfrm>
          <a:prstGeom prst="rect">
            <a:avLst/>
          </a:prstGeom>
        </p:spPr>
        <p:txBody>
          <a:bodyPr wrap="square">
            <a:spAutoFit/>
          </a:bodyPr>
          <a:lstStyle/>
          <a:p>
            <a:r>
              <a:rPr lang="en-JM" sz="3200" dirty="0" smtClean="0"/>
              <a:t>Partner </a:t>
            </a:r>
            <a:r>
              <a:rPr lang="en-JM" sz="3200" dirty="0"/>
              <a:t>liability can take several forms. General Partners (the usual situation) are fully liable for business debts. Limited Partners are limited to the amount of investment they have made in the Partnership. Nominal Partners also sometimes exist. These are people who allow their names top be used for the benefit of the partnership, usually for remuneration, but they do not get a share of the partnership profits.</a:t>
            </a:r>
          </a:p>
          <a:p>
            <a:endParaRPr lang="en-JM" sz="3200" dirty="0"/>
          </a:p>
        </p:txBody>
      </p:sp>
      <p:sp>
        <p:nvSpPr>
          <p:cNvPr id="7" name="Slide Number Placeholder 6"/>
          <p:cNvSpPr>
            <a:spLocks noGrp="1"/>
          </p:cNvSpPr>
          <p:nvPr>
            <p:ph type="sldNum" sz="quarter" idx="12"/>
          </p:nvPr>
        </p:nvSpPr>
        <p:spPr/>
        <p:txBody>
          <a:bodyPr/>
          <a:lstStyle/>
          <a:p>
            <a:fld id="{E31375A4-56A4-47D6-9801-1991572033F7}" type="slidenum">
              <a:rPr lang="en-US" smtClean="0"/>
              <a:t>15</a:t>
            </a:fld>
            <a:endParaRPr lang="en-US"/>
          </a:p>
        </p:txBody>
      </p:sp>
    </p:spTree>
    <p:extLst>
      <p:ext uri="{BB962C8B-B14F-4D97-AF65-F5344CB8AC3E}">
        <p14:creationId xmlns:p14="http://schemas.microsoft.com/office/powerpoint/2010/main" val="32700737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smtClean="0"/>
              <a:t>DIFFERENT TYPES OF BUSINESS ORGANISATIONS AND LEGAL STRUCTURE: PARTNERSHIP </a:t>
            </a:r>
            <a:endParaRPr lang="en-US"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201665" cy="3539430"/>
          </a:xfrm>
          <a:prstGeom prst="rect">
            <a:avLst/>
          </a:prstGeom>
        </p:spPr>
        <p:txBody>
          <a:bodyPr wrap="square">
            <a:spAutoFit/>
          </a:bodyPr>
          <a:lstStyle/>
          <a:p>
            <a:r>
              <a:rPr lang="en-JM" sz="3200" dirty="0" smtClean="0"/>
              <a:t>The </a:t>
            </a:r>
            <a:r>
              <a:rPr lang="en-JM" sz="3200" dirty="0"/>
              <a:t>operation of a partnership is usually governed by a "Partnership Agreement". The specific terms of this agreement are determined by the partners themselves, covering issues such as:</a:t>
            </a:r>
          </a:p>
          <a:p>
            <a:r>
              <a:rPr lang="en-JM" sz="3200" dirty="0" smtClean="0"/>
              <a:t>- </a:t>
            </a:r>
            <a:r>
              <a:rPr lang="en-JM" sz="3200" dirty="0"/>
              <a:t>Profit-sharing - normally, partners share equally in the profits; - Entitlement to receive salaries and other benefits in kind (e.g. cars, health insurance</a:t>
            </a:r>
            <a:r>
              <a:rPr lang="en-JM" sz="3200" dirty="0" smtClean="0"/>
              <a:t>).</a:t>
            </a:r>
            <a:endParaRPr lang="en-JM" sz="3200" dirty="0" smtClean="0"/>
          </a:p>
        </p:txBody>
      </p:sp>
      <p:sp>
        <p:nvSpPr>
          <p:cNvPr id="7" name="Slide Number Placeholder 6"/>
          <p:cNvSpPr>
            <a:spLocks noGrp="1"/>
          </p:cNvSpPr>
          <p:nvPr>
            <p:ph type="sldNum" sz="quarter" idx="12"/>
          </p:nvPr>
        </p:nvSpPr>
        <p:spPr/>
        <p:txBody>
          <a:bodyPr/>
          <a:lstStyle/>
          <a:p>
            <a:fld id="{E31375A4-56A4-47D6-9801-1991572033F7}" type="slidenum">
              <a:rPr lang="en-US" smtClean="0"/>
              <a:t>16</a:t>
            </a:fld>
            <a:endParaRPr lang="en-US"/>
          </a:p>
        </p:txBody>
      </p:sp>
    </p:spTree>
    <p:extLst>
      <p:ext uri="{BB962C8B-B14F-4D97-AF65-F5344CB8AC3E}">
        <p14:creationId xmlns:p14="http://schemas.microsoft.com/office/powerpoint/2010/main" val="13217290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smtClean="0"/>
              <a:t>DIFFERENT TYPES OF BUSINESS ORGANISATIONS AND LEGAL STRUCTURE: PARTNERSHIP </a:t>
            </a:r>
            <a:endParaRPr lang="en-US"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1103870" y="1448991"/>
            <a:ext cx="9201665" cy="2062103"/>
          </a:xfrm>
          <a:prstGeom prst="rect">
            <a:avLst/>
          </a:prstGeom>
        </p:spPr>
        <p:txBody>
          <a:bodyPr wrap="square">
            <a:spAutoFit/>
          </a:bodyPr>
          <a:lstStyle/>
          <a:p>
            <a:r>
              <a:rPr lang="en-JM" sz="3200" dirty="0" smtClean="0"/>
              <a:t> </a:t>
            </a:r>
            <a:r>
              <a:rPr lang="en-JM" sz="3200" dirty="0"/>
              <a:t>Interest on capital (the amount invested in the partnership) - Arrangements for the introduction of new partners - Arrangements for retiring partners - What happens when the partnership is </a:t>
            </a:r>
            <a:r>
              <a:rPr lang="en-JM" sz="3200" dirty="0" smtClean="0"/>
              <a:t>dissolved.</a:t>
            </a:r>
            <a:endParaRPr lang="en-JM" sz="3200" dirty="0" smtClean="0"/>
          </a:p>
        </p:txBody>
      </p:sp>
      <p:sp>
        <p:nvSpPr>
          <p:cNvPr id="7" name="Slide Number Placeholder 6"/>
          <p:cNvSpPr>
            <a:spLocks noGrp="1"/>
          </p:cNvSpPr>
          <p:nvPr>
            <p:ph type="sldNum" sz="quarter" idx="12"/>
          </p:nvPr>
        </p:nvSpPr>
        <p:spPr/>
        <p:txBody>
          <a:bodyPr/>
          <a:lstStyle/>
          <a:p>
            <a:fld id="{E31375A4-56A4-47D6-9801-1991572033F7}" type="slidenum">
              <a:rPr lang="en-US" smtClean="0"/>
              <a:t>17</a:t>
            </a:fld>
            <a:endParaRPr lang="en-US"/>
          </a:p>
        </p:txBody>
      </p:sp>
    </p:spTree>
    <p:extLst>
      <p:ext uri="{BB962C8B-B14F-4D97-AF65-F5344CB8AC3E}">
        <p14:creationId xmlns:p14="http://schemas.microsoft.com/office/powerpoint/2010/main" val="39333511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smtClean="0"/>
              <a:t>DIFFERENT TYPES OF BUSINESS ORGANISATIONS AND LEGAL STRUCTURE: PARTNERSHIP </a:t>
            </a:r>
            <a:endParaRPr lang="en-US"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1103870" y="1448991"/>
            <a:ext cx="9201665" cy="3046988"/>
          </a:xfrm>
          <a:prstGeom prst="rect">
            <a:avLst/>
          </a:prstGeom>
        </p:spPr>
        <p:txBody>
          <a:bodyPr wrap="square">
            <a:spAutoFit/>
          </a:bodyPr>
          <a:lstStyle/>
          <a:p>
            <a:r>
              <a:rPr lang="en-JM" sz="3200" dirty="0"/>
              <a:t> </a:t>
            </a:r>
            <a:r>
              <a:rPr lang="en-JM" sz="3200" dirty="0" smtClean="0"/>
              <a:t>Partners </a:t>
            </a:r>
            <a:r>
              <a:rPr lang="en-JM" sz="3200" dirty="0"/>
              <a:t>in a partnership face unlimited liability for their debts. The only exception is in a Limited Partnership. This is where a partnership may wish to raise additional finance, but does not wish to take on any new active partners.</a:t>
            </a:r>
          </a:p>
          <a:p>
            <a:endParaRPr lang="en-JM" sz="3200" dirty="0"/>
          </a:p>
        </p:txBody>
      </p:sp>
      <p:sp>
        <p:nvSpPr>
          <p:cNvPr id="7" name="Slide Number Placeholder 6"/>
          <p:cNvSpPr>
            <a:spLocks noGrp="1"/>
          </p:cNvSpPr>
          <p:nvPr>
            <p:ph type="sldNum" sz="quarter" idx="12"/>
          </p:nvPr>
        </p:nvSpPr>
        <p:spPr/>
        <p:txBody>
          <a:bodyPr/>
          <a:lstStyle/>
          <a:p>
            <a:fld id="{E31375A4-56A4-47D6-9801-1991572033F7}" type="slidenum">
              <a:rPr lang="en-US" smtClean="0"/>
              <a:t>18</a:t>
            </a:fld>
            <a:endParaRPr lang="en-US"/>
          </a:p>
        </p:txBody>
      </p:sp>
    </p:spTree>
    <p:extLst>
      <p:ext uri="{BB962C8B-B14F-4D97-AF65-F5344CB8AC3E}">
        <p14:creationId xmlns:p14="http://schemas.microsoft.com/office/powerpoint/2010/main" val="18743905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smtClean="0"/>
              <a:t>DIFFERENT TYPES OF BUSINESS ORGANISATIONS AND LEGAL STRUCTURE: PARTNERSHIP </a:t>
            </a:r>
            <a:endParaRPr lang="en-US"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1103870" y="1448991"/>
            <a:ext cx="9201665" cy="2554545"/>
          </a:xfrm>
          <a:prstGeom prst="rect">
            <a:avLst/>
          </a:prstGeom>
        </p:spPr>
        <p:txBody>
          <a:bodyPr wrap="square">
            <a:spAutoFit/>
          </a:bodyPr>
          <a:lstStyle/>
          <a:p>
            <a:r>
              <a:rPr lang="en-JM" sz="3200" dirty="0"/>
              <a:t> </a:t>
            </a:r>
            <a:r>
              <a:rPr lang="en-JM" sz="3200" dirty="0" smtClean="0"/>
              <a:t>To </a:t>
            </a:r>
            <a:r>
              <a:rPr lang="en-JM" sz="3200" dirty="0"/>
              <a:t>overcome this problem, the partnership may take on as many Sleeping (or Silent) Partners as they wish - these people will provide finance for the business to use, but will not have any input into how the business is run. </a:t>
            </a:r>
            <a:endParaRPr lang="en-JM" sz="3200" dirty="0" smtClean="0"/>
          </a:p>
        </p:txBody>
      </p:sp>
      <p:sp>
        <p:nvSpPr>
          <p:cNvPr id="7" name="Slide Number Placeholder 6"/>
          <p:cNvSpPr>
            <a:spLocks noGrp="1"/>
          </p:cNvSpPr>
          <p:nvPr>
            <p:ph type="sldNum" sz="quarter" idx="12"/>
          </p:nvPr>
        </p:nvSpPr>
        <p:spPr/>
        <p:txBody>
          <a:bodyPr/>
          <a:lstStyle/>
          <a:p>
            <a:fld id="{E31375A4-56A4-47D6-9801-1991572033F7}" type="slidenum">
              <a:rPr lang="en-US" smtClean="0"/>
              <a:t>19</a:t>
            </a:fld>
            <a:endParaRPr lang="en-US"/>
          </a:p>
        </p:txBody>
      </p:sp>
    </p:spTree>
    <p:extLst>
      <p:ext uri="{BB962C8B-B14F-4D97-AF65-F5344CB8AC3E}">
        <p14:creationId xmlns:p14="http://schemas.microsoft.com/office/powerpoint/2010/main" val="39245714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UNIT 7: BUISNESS LAW</a:t>
            </a:r>
            <a:endParaRPr lang="en-US" dirty="0"/>
          </a:p>
        </p:txBody>
      </p:sp>
      <p:sp>
        <p:nvSpPr>
          <p:cNvPr id="3" name="Content Placeholder 2"/>
          <p:cNvSpPr>
            <a:spLocks noGrp="1"/>
          </p:cNvSpPr>
          <p:nvPr>
            <p:ph idx="1"/>
          </p:nvPr>
        </p:nvSpPr>
        <p:spPr/>
        <p:txBody>
          <a:bodyPr>
            <a:normAutofit/>
          </a:bodyPr>
          <a:lstStyle/>
          <a:p>
            <a:endParaRPr lang="en-US" dirty="0" smtClean="0"/>
          </a:p>
          <a:p>
            <a:endParaRPr lang="en-US" dirty="0"/>
          </a:p>
          <a:p>
            <a:endParaRPr lang="en-US" dirty="0" smtClean="0"/>
          </a:p>
          <a:p>
            <a:pPr algn="ctr"/>
            <a:r>
              <a:rPr lang="en-US" dirty="0" smtClean="0"/>
              <a:t>LO 3: EXAMINE THE FORMATION OF DIFFERENT TYPES OF BUSINESS ORGANISATION</a:t>
            </a:r>
          </a:p>
          <a:p>
            <a:endParaRPr lang="en-US" dirty="0" smtClean="0"/>
          </a:p>
          <a:p>
            <a:endParaRPr lang="en-US" dirty="0"/>
          </a:p>
          <a:p>
            <a:endParaRPr lang="en-US" dirty="0" smtClean="0"/>
          </a:p>
          <a:p>
            <a:endParaRPr lang="en-US" dirty="0"/>
          </a:p>
          <a:p>
            <a:endParaRPr lang="en-US" dirty="0" smtClean="0"/>
          </a:p>
          <a:p>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2</a:t>
            </a:fld>
            <a:endParaRPr lang="en-US"/>
          </a:p>
        </p:txBody>
      </p:sp>
    </p:spTree>
    <p:extLst>
      <p:ext uri="{BB962C8B-B14F-4D97-AF65-F5344CB8AC3E}">
        <p14:creationId xmlns:p14="http://schemas.microsoft.com/office/powerpoint/2010/main" val="398461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smtClean="0"/>
              <a:t>DIFFERENT TYPES OF BUSINESS ORGANISATIONS AND LEGAL STRUCTURE: PARTNERSHIP </a:t>
            </a:r>
            <a:endParaRPr lang="en-US"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1103870" y="1448991"/>
            <a:ext cx="9201665" cy="2554545"/>
          </a:xfrm>
          <a:prstGeom prst="rect">
            <a:avLst/>
          </a:prstGeom>
        </p:spPr>
        <p:txBody>
          <a:bodyPr wrap="square">
            <a:spAutoFit/>
          </a:bodyPr>
          <a:lstStyle/>
          <a:p>
            <a:r>
              <a:rPr lang="en-JM" sz="3200" dirty="0" smtClean="0"/>
              <a:t>In </a:t>
            </a:r>
            <a:r>
              <a:rPr lang="en-JM" sz="3200" dirty="0"/>
              <a:t>other words, they have purely put the money into the business as an investment. These Sleeping Partners face limited liability for the debts of the partnership. A partnership, just like a sole trader, is an unincorporated </a:t>
            </a:r>
            <a:r>
              <a:rPr lang="en-JM" sz="3200" dirty="0" smtClean="0"/>
              <a:t>business.</a:t>
            </a:r>
            <a:endParaRPr lang="en-JM" sz="3200" dirty="0" smtClean="0"/>
          </a:p>
        </p:txBody>
      </p:sp>
      <p:sp>
        <p:nvSpPr>
          <p:cNvPr id="7" name="Slide Number Placeholder 6"/>
          <p:cNvSpPr>
            <a:spLocks noGrp="1"/>
          </p:cNvSpPr>
          <p:nvPr>
            <p:ph type="sldNum" sz="quarter" idx="12"/>
          </p:nvPr>
        </p:nvSpPr>
        <p:spPr/>
        <p:txBody>
          <a:bodyPr/>
          <a:lstStyle/>
          <a:p>
            <a:fld id="{E31375A4-56A4-47D6-9801-1991572033F7}" type="slidenum">
              <a:rPr lang="en-US" smtClean="0"/>
              <a:t>20</a:t>
            </a:fld>
            <a:endParaRPr lang="en-US"/>
          </a:p>
        </p:txBody>
      </p:sp>
    </p:spTree>
    <p:extLst>
      <p:ext uri="{BB962C8B-B14F-4D97-AF65-F5344CB8AC3E}">
        <p14:creationId xmlns:p14="http://schemas.microsoft.com/office/powerpoint/2010/main" val="6023016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smtClean="0"/>
              <a:t>DIFFERENT TYPES OF BUSINESS ORGANISATIONS AND LEGAL STRUCTURE: REGISTERED COMPANY  </a:t>
            </a:r>
            <a:endParaRPr lang="en-US"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201665" cy="4524315"/>
          </a:xfrm>
          <a:prstGeom prst="rect">
            <a:avLst/>
          </a:prstGeom>
        </p:spPr>
        <p:txBody>
          <a:bodyPr wrap="square">
            <a:spAutoFit/>
          </a:bodyPr>
          <a:lstStyle/>
          <a:p>
            <a:r>
              <a:rPr lang="en-JM" sz="3200" dirty="0"/>
              <a:t>Public companies, corporations that sell shares of common stock to the public, must register and file with the </a:t>
            </a:r>
            <a:r>
              <a:rPr lang="en-JM" sz="3200" dirty="0" smtClean="0"/>
              <a:t>Jamaica Stock  Exchange (JSE). The JSE </a:t>
            </a:r>
            <a:r>
              <a:rPr lang="en-JM" sz="3200" dirty="0"/>
              <a:t>reviews these statements to make sure that the financial misstatements are as accurate as possible, with little to no misstatements, and that the company is accurately reporting information to its shareholders.</a:t>
            </a:r>
          </a:p>
          <a:p>
            <a:endParaRPr lang="en-JM" sz="3200" dirty="0"/>
          </a:p>
        </p:txBody>
      </p:sp>
      <p:sp>
        <p:nvSpPr>
          <p:cNvPr id="7" name="Slide Number Placeholder 6"/>
          <p:cNvSpPr>
            <a:spLocks noGrp="1"/>
          </p:cNvSpPr>
          <p:nvPr>
            <p:ph type="sldNum" sz="quarter" idx="12"/>
          </p:nvPr>
        </p:nvSpPr>
        <p:spPr/>
        <p:txBody>
          <a:bodyPr/>
          <a:lstStyle/>
          <a:p>
            <a:fld id="{E31375A4-56A4-47D6-9801-1991572033F7}" type="slidenum">
              <a:rPr lang="en-US" smtClean="0"/>
              <a:t>21</a:t>
            </a:fld>
            <a:endParaRPr lang="en-US"/>
          </a:p>
        </p:txBody>
      </p:sp>
    </p:spTree>
    <p:extLst>
      <p:ext uri="{BB962C8B-B14F-4D97-AF65-F5344CB8AC3E}">
        <p14:creationId xmlns:p14="http://schemas.microsoft.com/office/powerpoint/2010/main" val="1087036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smtClean="0"/>
              <a:t>DIFFERENT TYPES OF BUSINESS ORGANISATIONS AND LEGAL STRUCTURE: REGISTERED COMPANY  </a:t>
            </a:r>
            <a:endParaRPr lang="en-US"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201665" cy="3539430"/>
          </a:xfrm>
          <a:prstGeom prst="rect">
            <a:avLst/>
          </a:prstGeom>
        </p:spPr>
        <p:txBody>
          <a:bodyPr wrap="square">
            <a:spAutoFit/>
          </a:bodyPr>
          <a:lstStyle/>
          <a:p>
            <a:r>
              <a:rPr lang="en-JM" sz="3200" dirty="0"/>
              <a:t>The primary legal differences between a registered and unregistered holding company are the </a:t>
            </a:r>
            <a:r>
              <a:rPr lang="en-JM" sz="3200" dirty="0" smtClean="0"/>
              <a:t>JSE </a:t>
            </a:r>
            <a:r>
              <a:rPr lang="en-JM" sz="3200" dirty="0"/>
              <a:t>compliance regulations to which a registered company must adhere. A registered holding company must comply with generally accepted accounting principles and file its financial reports with the </a:t>
            </a:r>
            <a:r>
              <a:rPr lang="en-JM" sz="3200" dirty="0" smtClean="0"/>
              <a:t>JSE. </a:t>
            </a:r>
            <a:endParaRPr lang="en-JM" sz="3200" dirty="0"/>
          </a:p>
        </p:txBody>
      </p:sp>
      <p:sp>
        <p:nvSpPr>
          <p:cNvPr id="7" name="Slide Number Placeholder 6"/>
          <p:cNvSpPr>
            <a:spLocks noGrp="1"/>
          </p:cNvSpPr>
          <p:nvPr>
            <p:ph type="sldNum" sz="quarter" idx="12"/>
          </p:nvPr>
        </p:nvSpPr>
        <p:spPr/>
        <p:txBody>
          <a:bodyPr/>
          <a:lstStyle/>
          <a:p>
            <a:fld id="{E31375A4-56A4-47D6-9801-1991572033F7}" type="slidenum">
              <a:rPr lang="en-US" smtClean="0"/>
              <a:t>22</a:t>
            </a:fld>
            <a:endParaRPr lang="en-US"/>
          </a:p>
        </p:txBody>
      </p:sp>
    </p:spTree>
    <p:extLst>
      <p:ext uri="{BB962C8B-B14F-4D97-AF65-F5344CB8AC3E}">
        <p14:creationId xmlns:p14="http://schemas.microsoft.com/office/powerpoint/2010/main" val="40398221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smtClean="0"/>
              <a:t>DIFFERENT TYPES OF BUSINESS ORGANISATIONS AND LEGAL STRUCTURE: REGISTERED COMPANY  </a:t>
            </a:r>
            <a:endParaRPr lang="en-US"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201665" cy="2554545"/>
          </a:xfrm>
          <a:prstGeom prst="rect">
            <a:avLst/>
          </a:prstGeom>
        </p:spPr>
        <p:txBody>
          <a:bodyPr wrap="square">
            <a:spAutoFit/>
          </a:bodyPr>
          <a:lstStyle/>
          <a:p>
            <a:r>
              <a:rPr lang="en-JM" sz="3200" dirty="0" smtClean="0"/>
              <a:t>It </a:t>
            </a:r>
            <a:r>
              <a:rPr lang="en-JM" sz="3200" dirty="0"/>
              <a:t>must publicly disclose any pertinent information that may affect the financial health or status of the company, such as pending lawsuits, negligent management and reasons for purchases or sales of its subsidiaries. </a:t>
            </a:r>
          </a:p>
        </p:txBody>
      </p:sp>
      <p:sp>
        <p:nvSpPr>
          <p:cNvPr id="7" name="Slide Number Placeholder 6"/>
          <p:cNvSpPr>
            <a:spLocks noGrp="1"/>
          </p:cNvSpPr>
          <p:nvPr>
            <p:ph type="sldNum" sz="quarter" idx="12"/>
          </p:nvPr>
        </p:nvSpPr>
        <p:spPr/>
        <p:txBody>
          <a:bodyPr/>
          <a:lstStyle/>
          <a:p>
            <a:fld id="{E31375A4-56A4-47D6-9801-1991572033F7}" type="slidenum">
              <a:rPr lang="en-US" smtClean="0"/>
              <a:t>23</a:t>
            </a:fld>
            <a:endParaRPr lang="en-US"/>
          </a:p>
        </p:txBody>
      </p:sp>
    </p:spTree>
    <p:extLst>
      <p:ext uri="{BB962C8B-B14F-4D97-AF65-F5344CB8AC3E}">
        <p14:creationId xmlns:p14="http://schemas.microsoft.com/office/powerpoint/2010/main" val="9705573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smtClean="0"/>
              <a:t>DIFFERENT TYPES OF BUSINESS ORGANISATIONS AND LEGAL STRUCTURE: REGISTERED COMPANY  </a:t>
            </a:r>
            <a:endParaRPr lang="en-US"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201665" cy="2554545"/>
          </a:xfrm>
          <a:prstGeom prst="rect">
            <a:avLst/>
          </a:prstGeom>
        </p:spPr>
        <p:txBody>
          <a:bodyPr wrap="square">
            <a:spAutoFit/>
          </a:bodyPr>
          <a:lstStyle/>
          <a:p>
            <a:r>
              <a:rPr lang="en-JM" sz="3200" dirty="0" smtClean="0"/>
              <a:t>In </a:t>
            </a:r>
            <a:r>
              <a:rPr lang="en-JM" sz="3200" dirty="0"/>
              <a:t>some cases, a holding company, dependent upon the main purpose of the entity, may be required to employ certain financial and legal personnel to appropriately oversee its acquisitions</a:t>
            </a:r>
            <a:r>
              <a:rPr lang="en-JM" sz="3200" dirty="0" smtClean="0"/>
              <a:t>.</a:t>
            </a:r>
            <a:endParaRPr lang="en-JM" sz="3200" dirty="0"/>
          </a:p>
        </p:txBody>
      </p:sp>
      <p:sp>
        <p:nvSpPr>
          <p:cNvPr id="7" name="Slide Number Placeholder 6"/>
          <p:cNvSpPr>
            <a:spLocks noGrp="1"/>
          </p:cNvSpPr>
          <p:nvPr>
            <p:ph type="sldNum" sz="quarter" idx="12"/>
          </p:nvPr>
        </p:nvSpPr>
        <p:spPr/>
        <p:txBody>
          <a:bodyPr/>
          <a:lstStyle/>
          <a:p>
            <a:fld id="{E31375A4-56A4-47D6-9801-1991572033F7}" type="slidenum">
              <a:rPr lang="en-US" smtClean="0"/>
              <a:t>24</a:t>
            </a:fld>
            <a:endParaRPr lang="en-US"/>
          </a:p>
        </p:txBody>
      </p:sp>
    </p:spTree>
    <p:extLst>
      <p:ext uri="{BB962C8B-B14F-4D97-AF65-F5344CB8AC3E}">
        <p14:creationId xmlns:p14="http://schemas.microsoft.com/office/powerpoint/2010/main" val="9886268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smtClean="0"/>
              <a:t>DIFFERENT TYPES OF BUSINESS ORGANISATIONS AND LEGAL STRUCTURE: REGISTERED COMPANY  </a:t>
            </a:r>
            <a:endParaRPr lang="en-US"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201665" cy="2554545"/>
          </a:xfrm>
          <a:prstGeom prst="rect">
            <a:avLst/>
          </a:prstGeom>
        </p:spPr>
        <p:txBody>
          <a:bodyPr wrap="square">
            <a:spAutoFit/>
          </a:bodyPr>
          <a:lstStyle/>
          <a:p>
            <a:r>
              <a:rPr lang="en-JM" sz="3200" dirty="0"/>
              <a:t>The most obvious difference between a </a:t>
            </a:r>
            <a:r>
              <a:rPr lang="en-JM" sz="3200" dirty="0" smtClean="0"/>
              <a:t>registered company and </a:t>
            </a:r>
            <a:r>
              <a:rPr lang="en-JM" sz="3200" dirty="0"/>
              <a:t>other business structures is the ability of a registered </a:t>
            </a:r>
            <a:r>
              <a:rPr lang="en-JM" sz="3200" dirty="0" smtClean="0"/>
              <a:t>companies to raise  </a:t>
            </a:r>
            <a:r>
              <a:rPr lang="en-JM" sz="3200" dirty="0"/>
              <a:t>large sums of money by selling stock shares to investors. </a:t>
            </a:r>
          </a:p>
        </p:txBody>
      </p:sp>
      <p:sp>
        <p:nvSpPr>
          <p:cNvPr id="7" name="Slide Number Placeholder 6"/>
          <p:cNvSpPr>
            <a:spLocks noGrp="1"/>
          </p:cNvSpPr>
          <p:nvPr>
            <p:ph type="sldNum" sz="quarter" idx="12"/>
          </p:nvPr>
        </p:nvSpPr>
        <p:spPr/>
        <p:txBody>
          <a:bodyPr/>
          <a:lstStyle/>
          <a:p>
            <a:fld id="{E31375A4-56A4-47D6-9801-1991572033F7}" type="slidenum">
              <a:rPr lang="en-US" smtClean="0"/>
              <a:t>25</a:t>
            </a:fld>
            <a:endParaRPr lang="en-US"/>
          </a:p>
        </p:txBody>
      </p:sp>
    </p:spTree>
    <p:extLst>
      <p:ext uri="{BB962C8B-B14F-4D97-AF65-F5344CB8AC3E}">
        <p14:creationId xmlns:p14="http://schemas.microsoft.com/office/powerpoint/2010/main" val="30200406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smtClean="0"/>
              <a:t>DIFFERENT TYPES OF BUSINESS ORGANISATIONS AND LEGAL STRUCTURE: REGISTERED COMPANY  </a:t>
            </a:r>
            <a:endParaRPr lang="en-US"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201665" cy="4031873"/>
          </a:xfrm>
          <a:prstGeom prst="rect">
            <a:avLst/>
          </a:prstGeom>
        </p:spPr>
        <p:txBody>
          <a:bodyPr wrap="square">
            <a:spAutoFit/>
          </a:bodyPr>
          <a:lstStyle/>
          <a:p>
            <a:r>
              <a:rPr lang="en-JM" sz="3200" dirty="0" smtClean="0"/>
              <a:t>Instead </a:t>
            </a:r>
            <a:r>
              <a:rPr lang="en-JM" sz="3200" dirty="0"/>
              <a:t>of being </a:t>
            </a:r>
            <a:r>
              <a:rPr lang="en-JM" sz="3200" dirty="0" smtClean="0"/>
              <a:t>centred </a:t>
            </a:r>
            <a:r>
              <a:rPr lang="en-JM" sz="3200" dirty="0"/>
              <a:t>on a single person or a small group, ownership of an incorporated business is spread out among stockholders, who have the right to vote on key business decisions.</a:t>
            </a:r>
          </a:p>
          <a:p>
            <a:r>
              <a:rPr lang="en-JM" sz="3200" dirty="0" smtClean="0"/>
              <a:t>Corporations </a:t>
            </a:r>
            <a:r>
              <a:rPr lang="en-JM" sz="3200" dirty="0"/>
              <a:t>are listed on stock exchanges, such as the </a:t>
            </a:r>
            <a:r>
              <a:rPr lang="en-JM" sz="3200" dirty="0" smtClean="0"/>
              <a:t>Jamaica  </a:t>
            </a:r>
            <a:r>
              <a:rPr lang="en-JM" sz="3200" dirty="0"/>
              <a:t>York Stock Exchange </a:t>
            </a:r>
            <a:r>
              <a:rPr lang="en-JM" sz="3200" dirty="0" smtClean="0"/>
              <a:t>(JSE), </a:t>
            </a:r>
            <a:r>
              <a:rPr lang="en-JM" sz="3200" dirty="0"/>
              <a:t>and anyone can access a wide range of financial and operational data about each </a:t>
            </a:r>
            <a:r>
              <a:rPr lang="en-JM" sz="3200" dirty="0" smtClean="0"/>
              <a:t>company.</a:t>
            </a:r>
            <a:endParaRPr lang="en-JM" sz="3200" dirty="0"/>
          </a:p>
        </p:txBody>
      </p:sp>
      <p:sp>
        <p:nvSpPr>
          <p:cNvPr id="7" name="Slide Number Placeholder 6"/>
          <p:cNvSpPr>
            <a:spLocks noGrp="1"/>
          </p:cNvSpPr>
          <p:nvPr>
            <p:ph type="sldNum" sz="quarter" idx="12"/>
          </p:nvPr>
        </p:nvSpPr>
        <p:spPr/>
        <p:txBody>
          <a:bodyPr/>
          <a:lstStyle/>
          <a:p>
            <a:fld id="{E31375A4-56A4-47D6-9801-1991572033F7}" type="slidenum">
              <a:rPr lang="en-US" smtClean="0"/>
              <a:t>26</a:t>
            </a:fld>
            <a:endParaRPr lang="en-US"/>
          </a:p>
        </p:txBody>
      </p:sp>
    </p:spTree>
    <p:extLst>
      <p:ext uri="{BB962C8B-B14F-4D97-AF65-F5344CB8AC3E}">
        <p14:creationId xmlns:p14="http://schemas.microsoft.com/office/powerpoint/2010/main" val="29516403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smtClean="0"/>
              <a:t>DIFFERENT TYPES OF BUSINESS ORGANISATIONS AND LEGAL STRUCTURE: REGISTERED COMPANY  </a:t>
            </a:r>
            <a:endParaRPr lang="en-US"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201665" cy="3046988"/>
          </a:xfrm>
          <a:prstGeom prst="rect">
            <a:avLst/>
          </a:prstGeom>
        </p:spPr>
        <p:txBody>
          <a:bodyPr wrap="square">
            <a:spAutoFit/>
          </a:bodyPr>
          <a:lstStyle/>
          <a:p>
            <a:r>
              <a:rPr lang="en-JM" sz="3200" dirty="0"/>
              <a:t>Corporate businesses can struggle more than other forms of business when it comes to business ethics. The nature of the corporate structure is such that executives and managers are mainly concerned with the financial success of the company and its stockholders. </a:t>
            </a:r>
          </a:p>
        </p:txBody>
      </p:sp>
      <p:sp>
        <p:nvSpPr>
          <p:cNvPr id="7" name="Slide Number Placeholder 6"/>
          <p:cNvSpPr>
            <a:spLocks noGrp="1"/>
          </p:cNvSpPr>
          <p:nvPr>
            <p:ph type="sldNum" sz="quarter" idx="12"/>
          </p:nvPr>
        </p:nvSpPr>
        <p:spPr/>
        <p:txBody>
          <a:bodyPr/>
          <a:lstStyle/>
          <a:p>
            <a:fld id="{E31375A4-56A4-47D6-9801-1991572033F7}" type="slidenum">
              <a:rPr lang="en-US" smtClean="0"/>
              <a:t>27</a:t>
            </a:fld>
            <a:endParaRPr lang="en-US"/>
          </a:p>
        </p:txBody>
      </p:sp>
    </p:spTree>
    <p:extLst>
      <p:ext uri="{BB962C8B-B14F-4D97-AF65-F5344CB8AC3E}">
        <p14:creationId xmlns:p14="http://schemas.microsoft.com/office/powerpoint/2010/main" val="20244065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smtClean="0"/>
              <a:t>DIFFERENT TYPES OF BUSINESS ORGANISATIONS AND LEGAL STRUCTURE: REGISTERED COMPANY  </a:t>
            </a:r>
            <a:endParaRPr lang="en-US"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201665" cy="4524315"/>
          </a:xfrm>
          <a:prstGeom prst="rect">
            <a:avLst/>
          </a:prstGeom>
        </p:spPr>
        <p:txBody>
          <a:bodyPr wrap="square">
            <a:spAutoFit/>
          </a:bodyPr>
          <a:lstStyle/>
          <a:p>
            <a:r>
              <a:rPr lang="en-JM" sz="3200" dirty="0" smtClean="0"/>
              <a:t>This </a:t>
            </a:r>
            <a:r>
              <a:rPr lang="en-JM" sz="3200" dirty="0"/>
              <a:t>often single-minded drive for continual revenue and profit growth can lead corporate managers to make unethical decisions, such as outsourcing a department full of loyal, long-term employees just to add a single percentage point to the profit margin, or engaging in practices that destroy the natural environment without any regard to the cost and external stakeholders.</a:t>
            </a:r>
          </a:p>
          <a:p>
            <a:endParaRPr lang="en-JM" sz="3200" dirty="0"/>
          </a:p>
        </p:txBody>
      </p:sp>
      <p:sp>
        <p:nvSpPr>
          <p:cNvPr id="7" name="Slide Number Placeholder 6"/>
          <p:cNvSpPr>
            <a:spLocks noGrp="1"/>
          </p:cNvSpPr>
          <p:nvPr>
            <p:ph type="sldNum" sz="quarter" idx="12"/>
          </p:nvPr>
        </p:nvSpPr>
        <p:spPr/>
        <p:txBody>
          <a:bodyPr/>
          <a:lstStyle/>
          <a:p>
            <a:fld id="{E31375A4-56A4-47D6-9801-1991572033F7}" type="slidenum">
              <a:rPr lang="en-US" smtClean="0"/>
              <a:t>28</a:t>
            </a:fld>
            <a:endParaRPr lang="en-US"/>
          </a:p>
        </p:txBody>
      </p:sp>
    </p:spTree>
    <p:extLst>
      <p:ext uri="{BB962C8B-B14F-4D97-AF65-F5344CB8AC3E}">
        <p14:creationId xmlns:p14="http://schemas.microsoft.com/office/powerpoint/2010/main" val="22790833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smtClean="0"/>
              <a:t>REVIEW QUESTIONS</a:t>
            </a:r>
            <a:endParaRPr lang="en-US"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201665" cy="4555093"/>
          </a:xfrm>
          <a:prstGeom prst="rect">
            <a:avLst/>
          </a:prstGeom>
        </p:spPr>
        <p:txBody>
          <a:bodyPr wrap="square">
            <a:spAutoFit/>
          </a:bodyPr>
          <a:lstStyle/>
          <a:p>
            <a:r>
              <a:rPr lang="en-JM" dirty="0" err="1" smtClean="0"/>
              <a:t>Peter,Paul</a:t>
            </a:r>
            <a:r>
              <a:rPr lang="en-JM" dirty="0" smtClean="0"/>
              <a:t> and Richard formed </a:t>
            </a:r>
            <a:r>
              <a:rPr lang="en-JM" dirty="0"/>
              <a:t>a partnership to run a </a:t>
            </a:r>
            <a:r>
              <a:rPr lang="en-JM" dirty="0" smtClean="0"/>
              <a:t>chemical company. </a:t>
            </a:r>
            <a:r>
              <a:rPr lang="en-JM" dirty="0"/>
              <a:t>The partnership agreement expressly </a:t>
            </a:r>
            <a:r>
              <a:rPr lang="en-JM" dirty="0" smtClean="0"/>
              <a:t>stated that </a:t>
            </a:r>
            <a:r>
              <a:rPr lang="en-JM" dirty="0"/>
              <a:t>the partnership business was to be limited exclusively to the sale of </a:t>
            </a:r>
            <a:r>
              <a:rPr lang="en-JM" dirty="0" smtClean="0"/>
              <a:t>chemical.</a:t>
            </a:r>
            <a:endParaRPr lang="en-JM" dirty="0"/>
          </a:p>
          <a:p>
            <a:r>
              <a:rPr lang="en-JM" dirty="0"/>
              <a:t>In January </a:t>
            </a:r>
            <a:r>
              <a:rPr lang="en-JM" dirty="0" smtClean="0"/>
              <a:t>2018 Peter received $10,000 </a:t>
            </a:r>
            <a:r>
              <a:rPr lang="en-JM" dirty="0"/>
              <a:t>from the partnership's bank drawn on its overdraft facility. He </a:t>
            </a:r>
            <a:r>
              <a:rPr lang="en-JM" dirty="0" smtClean="0"/>
              <a:t>told the </a:t>
            </a:r>
            <a:r>
              <a:rPr lang="en-JM" dirty="0"/>
              <a:t>bank that the money was to finance a short-term partnership debt but in fact he used the money to </a:t>
            </a:r>
            <a:r>
              <a:rPr lang="en-JM" dirty="0" smtClean="0"/>
              <a:t>pay for </a:t>
            </a:r>
            <a:r>
              <a:rPr lang="en-JM" dirty="0"/>
              <a:t>a round-the-world cruise. In February </a:t>
            </a:r>
            <a:r>
              <a:rPr lang="en-JM" dirty="0" smtClean="0"/>
              <a:t>2018. Paul </a:t>
            </a:r>
            <a:r>
              <a:rPr lang="en-JM" dirty="0"/>
              <a:t>entered into a </a:t>
            </a:r>
            <a:r>
              <a:rPr lang="en-JM" dirty="0" smtClean="0"/>
              <a:t>$15,000 </a:t>
            </a:r>
            <a:r>
              <a:rPr lang="en-JM" dirty="0"/>
              <a:t>contract on behalf of </a:t>
            </a:r>
            <a:r>
              <a:rPr lang="en-JM" dirty="0" smtClean="0"/>
              <a:t>the partnership </a:t>
            </a:r>
            <a:r>
              <a:rPr lang="en-JM" dirty="0"/>
              <a:t>to buy a stock of </a:t>
            </a:r>
            <a:r>
              <a:rPr lang="en-JM" dirty="0" smtClean="0"/>
              <a:t>bleach, </a:t>
            </a:r>
            <a:r>
              <a:rPr lang="en-JM" dirty="0"/>
              <a:t>which he hoped to sell from the garage forecourt. In March </a:t>
            </a:r>
            <a:r>
              <a:rPr lang="en-JM" dirty="0" smtClean="0"/>
              <a:t>2018 the partnership's bank refused to honour its cheque for the payment of its monthly chemical  account, on the basis that there were no funds in its account and it had reached its overdraft facility.</a:t>
            </a:r>
          </a:p>
          <a:p>
            <a:r>
              <a:rPr lang="en-JM" dirty="0" smtClean="0"/>
              <a:t>Required</a:t>
            </a:r>
            <a:endParaRPr lang="en-JM" dirty="0"/>
          </a:p>
          <a:p>
            <a:pPr marL="514350" indent="-514350">
              <a:buAutoNum type="alphaLcParenBoth"/>
            </a:pPr>
            <a:r>
              <a:rPr lang="en-JM" dirty="0" smtClean="0"/>
              <a:t>Explain </a:t>
            </a:r>
            <a:r>
              <a:rPr lang="en-JM" dirty="0"/>
              <a:t>the liability of the partners for the bank </a:t>
            </a:r>
            <a:r>
              <a:rPr lang="en-JM" dirty="0" smtClean="0"/>
              <a:t>overdraft.</a:t>
            </a:r>
          </a:p>
          <a:p>
            <a:pPr marL="514350" indent="-514350">
              <a:buAutoNum type="alphaLcParenBoth"/>
            </a:pPr>
            <a:r>
              <a:rPr lang="en-JM" dirty="0" smtClean="0"/>
              <a:t>Explain the liability of the partners for the contract to buy the bleach.</a:t>
            </a:r>
          </a:p>
          <a:p>
            <a:r>
              <a:rPr lang="en-JM" dirty="0" smtClean="0"/>
              <a:t>(</a:t>
            </a:r>
            <a:r>
              <a:rPr lang="en-JM" dirty="0"/>
              <a:t>c) Explain the liability of the partners for the </a:t>
            </a:r>
            <a:r>
              <a:rPr lang="en-JM" dirty="0" smtClean="0"/>
              <a:t>chemical account.</a:t>
            </a:r>
            <a:endParaRPr lang="en-JM" dirty="0"/>
          </a:p>
          <a:p>
            <a:r>
              <a:rPr lang="en-JM" sz="2000" dirty="0"/>
              <a:t> </a:t>
            </a:r>
          </a:p>
        </p:txBody>
      </p:sp>
      <p:sp>
        <p:nvSpPr>
          <p:cNvPr id="7" name="Slide Number Placeholder 6"/>
          <p:cNvSpPr>
            <a:spLocks noGrp="1"/>
          </p:cNvSpPr>
          <p:nvPr>
            <p:ph type="sldNum" sz="quarter" idx="12"/>
          </p:nvPr>
        </p:nvSpPr>
        <p:spPr/>
        <p:txBody>
          <a:bodyPr/>
          <a:lstStyle/>
          <a:p>
            <a:fld id="{E31375A4-56A4-47D6-9801-1991572033F7}" type="slidenum">
              <a:rPr lang="en-US" smtClean="0"/>
              <a:t>29</a:t>
            </a:fld>
            <a:endParaRPr lang="en-US"/>
          </a:p>
        </p:txBody>
      </p:sp>
    </p:spTree>
    <p:extLst>
      <p:ext uri="{BB962C8B-B14F-4D97-AF65-F5344CB8AC3E}">
        <p14:creationId xmlns:p14="http://schemas.microsoft.com/office/powerpoint/2010/main" val="18376964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UNIT 7:  BUSINESS LAW</a:t>
            </a:r>
            <a:endParaRPr lang="en-US" sz="4400" dirty="0"/>
          </a:p>
        </p:txBody>
      </p:sp>
      <p:sp>
        <p:nvSpPr>
          <p:cNvPr id="3" name="Content Placeholder 2"/>
          <p:cNvSpPr>
            <a:spLocks noGrp="1"/>
          </p:cNvSpPr>
          <p:nvPr>
            <p:ph idx="1"/>
          </p:nvPr>
        </p:nvSpPr>
        <p:spPr/>
        <p:txBody>
          <a:bodyPr>
            <a:normAutofit/>
          </a:bodyPr>
          <a:lstStyle/>
          <a:p>
            <a:endParaRPr lang="en-JM" dirty="0" smtClean="0"/>
          </a:p>
          <a:p>
            <a:endParaRPr lang="en-JM" dirty="0"/>
          </a:p>
          <a:p>
            <a:pPr algn="ctr"/>
            <a:r>
              <a:rPr lang="en-JM" dirty="0" smtClean="0"/>
              <a:t>P4 : EXPLORE HOW DIFFERENT TYPES OF BUSINESS ORGANISATIONS ARE LEGALLY FORMED </a:t>
            </a:r>
            <a:endParaRPr lang="en-JM" dirty="0"/>
          </a:p>
        </p:txBody>
      </p:sp>
      <p:sp>
        <p:nvSpPr>
          <p:cNvPr id="7" name="Slide Number Placeholder 6"/>
          <p:cNvSpPr>
            <a:spLocks noGrp="1"/>
          </p:cNvSpPr>
          <p:nvPr>
            <p:ph type="sldNum" sz="quarter" idx="12"/>
          </p:nvPr>
        </p:nvSpPr>
        <p:spPr/>
        <p:txBody>
          <a:bodyPr/>
          <a:lstStyle/>
          <a:p>
            <a:fld id="{E31375A4-56A4-47D6-9801-1991572033F7}" type="slidenum">
              <a:rPr lang="en-US" smtClean="0"/>
              <a:t>3</a:t>
            </a:fld>
            <a:endParaRPr lang="en-US"/>
          </a:p>
        </p:txBody>
      </p:sp>
    </p:spTree>
    <p:extLst>
      <p:ext uri="{BB962C8B-B14F-4D97-AF65-F5344CB8AC3E}">
        <p14:creationId xmlns:p14="http://schemas.microsoft.com/office/powerpoint/2010/main" val="1476019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smtClean="0"/>
              <a:t>REVIEW QUESTIONS</a:t>
            </a:r>
            <a:endParaRPr lang="en-US"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7" name="Slide Number Placeholder 6"/>
          <p:cNvSpPr>
            <a:spLocks noGrp="1"/>
          </p:cNvSpPr>
          <p:nvPr>
            <p:ph type="sldNum" sz="quarter" idx="12"/>
          </p:nvPr>
        </p:nvSpPr>
        <p:spPr/>
        <p:txBody>
          <a:bodyPr/>
          <a:lstStyle/>
          <a:p>
            <a:fld id="{E31375A4-56A4-47D6-9801-1991572033F7}" type="slidenum">
              <a:rPr lang="en-US" smtClean="0"/>
              <a:t>30</a:t>
            </a:fld>
            <a:endParaRPr lang="en-US"/>
          </a:p>
        </p:txBody>
      </p:sp>
      <p:sp>
        <p:nvSpPr>
          <p:cNvPr id="4" name="Rectangle 3"/>
          <p:cNvSpPr/>
          <p:nvPr/>
        </p:nvSpPr>
        <p:spPr>
          <a:xfrm>
            <a:off x="650789" y="1646238"/>
            <a:ext cx="10799806" cy="2585323"/>
          </a:xfrm>
          <a:prstGeom prst="rect">
            <a:avLst/>
          </a:prstGeom>
        </p:spPr>
        <p:txBody>
          <a:bodyPr wrap="square">
            <a:spAutoFit/>
          </a:bodyPr>
          <a:lstStyle/>
          <a:p>
            <a:r>
              <a:rPr lang="en-JM" dirty="0"/>
              <a:t>Mick has operated a house building business as a sole trader for a number of years. The business is </a:t>
            </a:r>
            <a:r>
              <a:rPr lang="en-JM" dirty="0" smtClean="0"/>
              <a:t>growing and </a:t>
            </a:r>
            <a:r>
              <a:rPr lang="en-JM" dirty="0"/>
              <a:t>in recent times, Mick has taken out a loan to buy business assets. Mick is considering tendering for </a:t>
            </a:r>
            <a:r>
              <a:rPr lang="en-JM" dirty="0" smtClean="0"/>
              <a:t>a couple </a:t>
            </a:r>
            <a:r>
              <a:rPr lang="en-JM" dirty="0"/>
              <a:t>of very large contracts that should earn the business substantial sums, but also increases </a:t>
            </a:r>
            <a:r>
              <a:rPr lang="en-JM" dirty="0" smtClean="0"/>
              <a:t>his potential </a:t>
            </a:r>
            <a:r>
              <a:rPr lang="en-JM" dirty="0"/>
              <a:t>liability if he is in breach of contract.</a:t>
            </a:r>
          </a:p>
          <a:p>
            <a:r>
              <a:rPr lang="en-JM" dirty="0"/>
              <a:t>Now his accountant has recommended that he should consider registering as a company in order to gain </a:t>
            </a:r>
            <a:r>
              <a:rPr lang="en-JM" dirty="0" smtClean="0"/>
              <a:t>the benefits </a:t>
            </a:r>
            <a:r>
              <a:rPr lang="en-JM" dirty="0"/>
              <a:t>of separate corporate personality.</a:t>
            </a:r>
          </a:p>
          <a:p>
            <a:r>
              <a:rPr lang="en-JM" dirty="0"/>
              <a:t>Required</a:t>
            </a:r>
          </a:p>
          <a:p>
            <a:pPr marL="342900" indent="-342900">
              <a:buAutoNum type="alphaLcParenBoth"/>
            </a:pPr>
            <a:r>
              <a:rPr lang="en-JM" dirty="0" smtClean="0"/>
              <a:t>State </a:t>
            </a:r>
            <a:r>
              <a:rPr lang="en-JM" dirty="0"/>
              <a:t>what is meant by separate corporate </a:t>
            </a:r>
            <a:r>
              <a:rPr lang="en-JM" dirty="0" smtClean="0"/>
              <a:t>personality. </a:t>
            </a:r>
          </a:p>
          <a:p>
            <a:pPr marL="342900" indent="-342900">
              <a:buAutoNum type="alphaLcParenBoth"/>
            </a:pPr>
            <a:r>
              <a:rPr lang="en-JM" dirty="0" smtClean="0"/>
              <a:t> </a:t>
            </a:r>
            <a:r>
              <a:rPr lang="en-JM" dirty="0"/>
              <a:t>Explain why registering his business as a company may be of benefit to </a:t>
            </a:r>
            <a:r>
              <a:rPr lang="en-JM" dirty="0" smtClean="0"/>
              <a:t>Mick. </a:t>
            </a:r>
            <a:endParaRPr lang="en-JM" dirty="0"/>
          </a:p>
        </p:txBody>
      </p:sp>
    </p:spTree>
    <p:extLst>
      <p:ext uri="{BB962C8B-B14F-4D97-AF65-F5344CB8AC3E}">
        <p14:creationId xmlns:p14="http://schemas.microsoft.com/office/powerpoint/2010/main" val="38799568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Rectangle 2"/>
          <p:cNvSpPr/>
          <p:nvPr/>
        </p:nvSpPr>
        <p:spPr>
          <a:xfrm>
            <a:off x="1120345" y="1997839"/>
            <a:ext cx="10602097" cy="4247317"/>
          </a:xfrm>
          <a:prstGeom prst="rect">
            <a:avLst/>
          </a:prstGeom>
        </p:spPr>
        <p:txBody>
          <a:bodyPr wrap="square">
            <a:spAutoFit/>
          </a:bodyPr>
          <a:lstStyle/>
          <a:p>
            <a:r>
              <a:rPr lang="en-JM" dirty="0"/>
              <a:t>Smallbusiness.chron.com. (2019). What Is the Difference Between Incorporated &amp; Unincorporated Businesses?. [online] Available at: https://smallbusiness.chron.com/difference-between-incorporated-unincorporated-businesses-57463.html [Accessed 22 Feb. 2019</a:t>
            </a:r>
            <a:r>
              <a:rPr lang="en-JM" dirty="0" smtClean="0"/>
              <a:t>].</a:t>
            </a:r>
          </a:p>
          <a:p>
            <a:endParaRPr lang="en-JM" dirty="0"/>
          </a:p>
          <a:p>
            <a:r>
              <a:rPr lang="en-JM" dirty="0"/>
              <a:t>Voluntary Action </a:t>
            </a:r>
            <a:r>
              <a:rPr lang="en-JM" dirty="0" err="1"/>
              <a:t>LeicesterShire</a:t>
            </a:r>
            <a:r>
              <a:rPr lang="en-JM" dirty="0"/>
              <a:t>. (2019). 3. Unincorporated </a:t>
            </a:r>
            <a:r>
              <a:rPr lang="en-JM" dirty="0" err="1"/>
              <a:t>vs</a:t>
            </a:r>
            <a:r>
              <a:rPr lang="en-JM" dirty="0"/>
              <a:t> Incorporated. [online] Available at: https://www.valonline.org.uk/legal-structures/unincorporated-vs-incorporated [Accessed 22 Feb. 2019</a:t>
            </a:r>
            <a:r>
              <a:rPr lang="en-JM" dirty="0" smtClean="0"/>
              <a:t>].</a:t>
            </a:r>
          </a:p>
          <a:p>
            <a:endParaRPr lang="en-JM" dirty="0"/>
          </a:p>
          <a:p>
            <a:r>
              <a:rPr lang="en-JM" dirty="0"/>
              <a:t>Info.legalzoom.com. (2019). What Is the Difference Between an Unincorporated Association &amp; a Corporation?. [online] Available at: https://info.legalzoom.com/difference-between-unincorporated-association-corporation-23751.html [Accessed 22 Feb. 2019</a:t>
            </a:r>
            <a:r>
              <a:rPr lang="en-JM" dirty="0" smtClean="0"/>
              <a:t>].</a:t>
            </a:r>
          </a:p>
          <a:p>
            <a:endParaRPr lang="en-JM" dirty="0"/>
          </a:p>
          <a:p>
            <a:r>
              <a:rPr lang="en-JM" dirty="0"/>
              <a:t>tutor2u. (2019). Business Organisation: Introduction to Business Ownership | tutor2u Business. [online] Available at: https://www.tutor2u.net/business/reference/business-organisation-introduction-to-business-ownership [Accessed 22 Feb. 2019].</a:t>
            </a:r>
          </a:p>
          <a:p>
            <a:endParaRPr lang="en-JM" dirty="0"/>
          </a:p>
        </p:txBody>
      </p:sp>
      <p:sp>
        <p:nvSpPr>
          <p:cNvPr id="6" name="Slide Number Placeholder 5"/>
          <p:cNvSpPr>
            <a:spLocks noGrp="1"/>
          </p:cNvSpPr>
          <p:nvPr>
            <p:ph type="sldNum" sz="quarter" idx="12"/>
          </p:nvPr>
        </p:nvSpPr>
        <p:spPr/>
        <p:txBody>
          <a:bodyPr/>
          <a:lstStyle/>
          <a:p>
            <a:fld id="{E31375A4-56A4-47D6-9801-1991572033F7}" type="slidenum">
              <a:rPr lang="en-US" smtClean="0"/>
              <a:t>31</a:t>
            </a:fld>
            <a:endParaRPr lang="en-US"/>
          </a:p>
        </p:txBody>
      </p:sp>
    </p:spTree>
    <p:extLst>
      <p:ext uri="{BB962C8B-B14F-4D97-AF65-F5344CB8AC3E}">
        <p14:creationId xmlns:p14="http://schemas.microsoft.com/office/powerpoint/2010/main" val="2592359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10981038" cy="3785652"/>
          </a:xfrm>
          <a:prstGeom prst="rect">
            <a:avLst/>
          </a:prstGeom>
        </p:spPr>
        <p:txBody>
          <a:bodyPr wrap="square">
            <a:spAutoFit/>
          </a:bodyPr>
          <a:lstStyle/>
          <a:p>
            <a:r>
              <a:rPr lang="en-JM" sz="2000" b="1" dirty="0"/>
              <a:t>S-cool.co.uk. (2019). Legal Structure | S-cool, the revision website. [online] Available at: https://www.s-cool.co.uk/a-level/business-studies/business-organisation/revise-it/legal-structure [Accessed 22 Feb. 2019</a:t>
            </a:r>
            <a:r>
              <a:rPr lang="en-JM" sz="2000" b="1" dirty="0" smtClean="0"/>
              <a:t>].</a:t>
            </a:r>
          </a:p>
          <a:p>
            <a:endParaRPr lang="en-JM" sz="2000" b="1" dirty="0"/>
          </a:p>
          <a:p>
            <a:r>
              <a:rPr lang="en-JM" sz="2000" b="1" dirty="0"/>
              <a:t>Smallbusiness.chron.com. (2019). The Legal Differences Between Registered &amp; Unregistered Holding Companies. [online] Available at: https://smallbusiness.chron.com/legal-differences-between-registered-unregistered-holding-companies-31370.html [Accessed 22 Feb. 2019</a:t>
            </a:r>
            <a:r>
              <a:rPr lang="en-JM" sz="2000" b="1" dirty="0" smtClean="0"/>
              <a:t>].</a:t>
            </a:r>
          </a:p>
          <a:p>
            <a:endParaRPr lang="en-JM" sz="2000" b="1" dirty="0"/>
          </a:p>
          <a:p>
            <a:r>
              <a:rPr lang="en-JM" sz="2000" b="1" dirty="0"/>
              <a:t>Smallbusiness.chron.com. (2019). What Is an Incorporated Business?. [online] Available at: https://smallbusiness.chron.com/incorporated-business-365.html [Accessed 22 Feb. 2019].</a:t>
            </a:r>
            <a:endParaRPr lang="en-JM" sz="2000" b="1" dirty="0" smtClean="0"/>
          </a:p>
        </p:txBody>
      </p:sp>
      <p:sp>
        <p:nvSpPr>
          <p:cNvPr id="6" name="Slide Number Placeholder 5"/>
          <p:cNvSpPr>
            <a:spLocks noGrp="1"/>
          </p:cNvSpPr>
          <p:nvPr>
            <p:ph type="sldNum" sz="quarter" idx="12"/>
          </p:nvPr>
        </p:nvSpPr>
        <p:spPr/>
        <p:txBody>
          <a:bodyPr/>
          <a:lstStyle/>
          <a:p>
            <a:fld id="{E31375A4-56A4-47D6-9801-1991572033F7}" type="slidenum">
              <a:rPr lang="en-US" smtClean="0"/>
              <a:t>32</a:t>
            </a:fld>
            <a:endParaRPr lang="en-US"/>
          </a:p>
        </p:txBody>
      </p:sp>
    </p:spTree>
    <p:extLst>
      <p:ext uri="{BB962C8B-B14F-4D97-AF65-F5344CB8AC3E}">
        <p14:creationId xmlns:p14="http://schemas.microsoft.com/office/powerpoint/2010/main" val="3746059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smtClean="0"/>
              <a:t>UNINCORPORATED V’S INCORPORATED LEGAL STRUCTURE</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201665" cy="3046988"/>
          </a:xfrm>
          <a:prstGeom prst="rect">
            <a:avLst/>
          </a:prstGeom>
        </p:spPr>
        <p:txBody>
          <a:bodyPr wrap="square">
            <a:spAutoFit/>
          </a:bodyPr>
          <a:lstStyle/>
          <a:p>
            <a:r>
              <a:rPr lang="en-JM" sz="3200" dirty="0" smtClean="0"/>
              <a:t>In </a:t>
            </a:r>
            <a:r>
              <a:rPr lang="en-JM" sz="3200" dirty="0"/>
              <a:t>incorporated business, or a corporation, is a separate entity from the business owner and has natural rights. Conversely, a business owner and an unincorporated business are the same, and the owner personally bears all results of the business. </a:t>
            </a:r>
            <a:endParaRPr lang="en-JM" sz="3200" dirty="0" smtClean="0"/>
          </a:p>
        </p:txBody>
      </p:sp>
      <p:sp>
        <p:nvSpPr>
          <p:cNvPr id="7" name="Slide Number Placeholder 6"/>
          <p:cNvSpPr>
            <a:spLocks noGrp="1"/>
          </p:cNvSpPr>
          <p:nvPr>
            <p:ph type="sldNum" sz="quarter" idx="12"/>
          </p:nvPr>
        </p:nvSpPr>
        <p:spPr/>
        <p:txBody>
          <a:bodyPr/>
          <a:lstStyle/>
          <a:p>
            <a:fld id="{E31375A4-56A4-47D6-9801-1991572033F7}" type="slidenum">
              <a:rPr lang="en-US" smtClean="0"/>
              <a:t>4</a:t>
            </a:fld>
            <a:endParaRPr lang="en-US"/>
          </a:p>
        </p:txBody>
      </p:sp>
    </p:spTree>
    <p:extLst>
      <p:ext uri="{BB962C8B-B14F-4D97-AF65-F5344CB8AC3E}">
        <p14:creationId xmlns:p14="http://schemas.microsoft.com/office/powerpoint/2010/main" val="452733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smtClean="0"/>
              <a:t>UNINCORPORATED V’S INCORPORATED LEGAL STRUCTURE</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201665" cy="2554545"/>
          </a:xfrm>
          <a:prstGeom prst="rect">
            <a:avLst/>
          </a:prstGeom>
        </p:spPr>
        <p:txBody>
          <a:bodyPr wrap="square">
            <a:spAutoFit/>
          </a:bodyPr>
          <a:lstStyle/>
          <a:p>
            <a:r>
              <a:rPr lang="en-JM" sz="3200" dirty="0" smtClean="0"/>
              <a:t>Unincorporated </a:t>
            </a:r>
            <a:r>
              <a:rPr lang="en-JM" sz="3200" dirty="0"/>
              <a:t>businesses are usually sole proprietor or partnership companies. The main difference between an incorporated and unincorporated business is the way owners shoulder business activities</a:t>
            </a:r>
            <a:r>
              <a:rPr lang="en-JM" sz="3200" dirty="0" smtClean="0"/>
              <a:t>.</a:t>
            </a:r>
          </a:p>
        </p:txBody>
      </p:sp>
      <p:sp>
        <p:nvSpPr>
          <p:cNvPr id="7" name="Slide Number Placeholder 6"/>
          <p:cNvSpPr>
            <a:spLocks noGrp="1"/>
          </p:cNvSpPr>
          <p:nvPr>
            <p:ph type="sldNum" sz="quarter" idx="12"/>
          </p:nvPr>
        </p:nvSpPr>
        <p:spPr/>
        <p:txBody>
          <a:bodyPr/>
          <a:lstStyle/>
          <a:p>
            <a:fld id="{E31375A4-56A4-47D6-9801-1991572033F7}" type="slidenum">
              <a:rPr lang="en-US" smtClean="0"/>
              <a:t>5</a:t>
            </a:fld>
            <a:endParaRPr lang="en-US"/>
          </a:p>
        </p:txBody>
      </p:sp>
    </p:spTree>
    <p:extLst>
      <p:ext uri="{BB962C8B-B14F-4D97-AF65-F5344CB8AC3E}">
        <p14:creationId xmlns:p14="http://schemas.microsoft.com/office/powerpoint/2010/main" val="3672437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smtClean="0"/>
              <a:t>UNINCORPORATED V’S INCORPORATED LEGAL STRUCTURE</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201665" cy="4031873"/>
          </a:xfrm>
          <a:prstGeom prst="rect">
            <a:avLst/>
          </a:prstGeom>
        </p:spPr>
        <p:txBody>
          <a:bodyPr wrap="square">
            <a:spAutoFit/>
          </a:bodyPr>
          <a:lstStyle/>
          <a:p>
            <a:r>
              <a:rPr lang="en-JM" sz="3200" dirty="0"/>
              <a:t>An incorporated business protects owners from liabilities they might incur from running the business while an unincorporated business does not. If the business defaults on a debt, payment for that debt must come from the investment in the business, not the business owner's personal property.</a:t>
            </a:r>
          </a:p>
          <a:p>
            <a:endParaRPr lang="en-JM" sz="3200" dirty="0"/>
          </a:p>
        </p:txBody>
      </p:sp>
      <p:sp>
        <p:nvSpPr>
          <p:cNvPr id="7" name="Slide Number Placeholder 6"/>
          <p:cNvSpPr>
            <a:spLocks noGrp="1"/>
          </p:cNvSpPr>
          <p:nvPr>
            <p:ph type="sldNum" sz="quarter" idx="12"/>
          </p:nvPr>
        </p:nvSpPr>
        <p:spPr/>
        <p:txBody>
          <a:bodyPr/>
          <a:lstStyle/>
          <a:p>
            <a:fld id="{E31375A4-56A4-47D6-9801-1991572033F7}" type="slidenum">
              <a:rPr lang="en-US" smtClean="0"/>
              <a:t>6</a:t>
            </a:fld>
            <a:endParaRPr lang="en-US"/>
          </a:p>
        </p:txBody>
      </p:sp>
    </p:spTree>
    <p:extLst>
      <p:ext uri="{BB962C8B-B14F-4D97-AF65-F5344CB8AC3E}">
        <p14:creationId xmlns:p14="http://schemas.microsoft.com/office/powerpoint/2010/main" val="3278296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smtClean="0"/>
              <a:t>UNINCORPORATED V’S INCORPORATED LEGAL STRUCTURE</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201665" cy="3046988"/>
          </a:xfrm>
          <a:prstGeom prst="rect">
            <a:avLst/>
          </a:prstGeom>
        </p:spPr>
        <p:txBody>
          <a:bodyPr wrap="square">
            <a:spAutoFit/>
          </a:bodyPr>
          <a:lstStyle/>
          <a:p>
            <a:r>
              <a:rPr lang="en-JM" sz="3200" dirty="0" smtClean="0"/>
              <a:t>The </a:t>
            </a:r>
            <a:r>
              <a:rPr lang="en-JM" sz="3200" dirty="0"/>
              <a:t>same is true with lawsuits against the business. If an incorporated business loses a lawsuit, the corporation, not the owner, is responsible for paying up. Conversely, business owners of private businesses are personally liable for any debts or lawsuits against their </a:t>
            </a:r>
            <a:r>
              <a:rPr lang="en-JM" sz="3200" dirty="0" smtClean="0"/>
              <a:t>business.</a:t>
            </a:r>
          </a:p>
        </p:txBody>
      </p:sp>
      <p:sp>
        <p:nvSpPr>
          <p:cNvPr id="7" name="Slide Number Placeholder 6"/>
          <p:cNvSpPr>
            <a:spLocks noGrp="1"/>
          </p:cNvSpPr>
          <p:nvPr>
            <p:ph type="sldNum" sz="quarter" idx="12"/>
          </p:nvPr>
        </p:nvSpPr>
        <p:spPr/>
        <p:txBody>
          <a:bodyPr/>
          <a:lstStyle/>
          <a:p>
            <a:fld id="{E31375A4-56A4-47D6-9801-1991572033F7}" type="slidenum">
              <a:rPr lang="en-US" smtClean="0"/>
              <a:t>7</a:t>
            </a:fld>
            <a:endParaRPr lang="en-US"/>
          </a:p>
        </p:txBody>
      </p:sp>
    </p:spTree>
    <p:extLst>
      <p:ext uri="{BB962C8B-B14F-4D97-AF65-F5344CB8AC3E}">
        <p14:creationId xmlns:p14="http://schemas.microsoft.com/office/powerpoint/2010/main" val="4244316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smtClean="0"/>
              <a:t>UNINCORPORATED V’S INCORPORATED LEGAL STRUCTURE</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201665" cy="2062103"/>
          </a:xfrm>
          <a:prstGeom prst="rect">
            <a:avLst/>
          </a:prstGeom>
        </p:spPr>
        <p:txBody>
          <a:bodyPr wrap="square">
            <a:spAutoFit/>
          </a:bodyPr>
          <a:lstStyle/>
          <a:p>
            <a:r>
              <a:rPr lang="en-JM" sz="3200" dirty="0"/>
              <a:t>This </a:t>
            </a:r>
            <a:r>
              <a:rPr lang="en-JM" sz="3200" dirty="0" smtClean="0"/>
              <a:t>table on the next slide summarises </a:t>
            </a:r>
            <a:r>
              <a:rPr lang="en-JM" sz="3200" dirty="0"/>
              <a:t>the key differences between incorporated and unincorporated groups.</a:t>
            </a:r>
          </a:p>
          <a:p>
            <a:endParaRPr lang="en-JM" sz="3200" dirty="0"/>
          </a:p>
        </p:txBody>
      </p:sp>
      <p:sp>
        <p:nvSpPr>
          <p:cNvPr id="7" name="Slide Number Placeholder 6"/>
          <p:cNvSpPr>
            <a:spLocks noGrp="1"/>
          </p:cNvSpPr>
          <p:nvPr>
            <p:ph type="sldNum" sz="quarter" idx="12"/>
          </p:nvPr>
        </p:nvSpPr>
        <p:spPr/>
        <p:txBody>
          <a:bodyPr/>
          <a:lstStyle/>
          <a:p>
            <a:fld id="{E31375A4-56A4-47D6-9801-1991572033F7}" type="slidenum">
              <a:rPr lang="en-US" smtClean="0"/>
              <a:t>8</a:t>
            </a:fld>
            <a:endParaRPr lang="en-US"/>
          </a:p>
        </p:txBody>
      </p:sp>
    </p:spTree>
    <p:extLst>
      <p:ext uri="{BB962C8B-B14F-4D97-AF65-F5344CB8AC3E}">
        <p14:creationId xmlns:p14="http://schemas.microsoft.com/office/powerpoint/2010/main" val="558803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UNINCORPORATED V’S INCORPORATED LEGAL STRUCTURE</a:t>
            </a:r>
            <a:endParaRPr lang="en-US"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201665" cy="584775"/>
          </a:xfrm>
          <a:prstGeom prst="rect">
            <a:avLst/>
          </a:prstGeom>
        </p:spPr>
        <p:txBody>
          <a:bodyPr wrap="square">
            <a:spAutoFit/>
          </a:bodyPr>
          <a:lstStyle/>
          <a:p>
            <a:endParaRPr lang="en-JM" sz="3200" dirty="0"/>
          </a:p>
        </p:txBody>
      </p:sp>
      <p:sp>
        <p:nvSpPr>
          <p:cNvPr id="7" name="Slide Number Placeholder 6"/>
          <p:cNvSpPr>
            <a:spLocks noGrp="1"/>
          </p:cNvSpPr>
          <p:nvPr>
            <p:ph type="sldNum" sz="quarter" idx="12"/>
          </p:nvPr>
        </p:nvSpPr>
        <p:spPr/>
        <p:txBody>
          <a:bodyPr/>
          <a:lstStyle/>
          <a:p>
            <a:fld id="{E31375A4-56A4-47D6-9801-1991572033F7}" type="slidenum">
              <a:rPr lang="en-US" smtClean="0"/>
              <a:t>9</a:t>
            </a:fld>
            <a:endParaRPr lang="en-US"/>
          </a:p>
        </p:txBody>
      </p:sp>
      <p:pic>
        <p:nvPicPr>
          <p:cNvPr id="4" name="Picture 3"/>
          <p:cNvPicPr>
            <a:picLocks noChangeAspect="1"/>
          </p:cNvPicPr>
          <p:nvPr/>
        </p:nvPicPr>
        <p:blipFill rotWithShape="1">
          <a:blip r:embed="rId2"/>
          <a:srcRect l="2820" t="1478"/>
          <a:stretch/>
        </p:blipFill>
        <p:spPr>
          <a:xfrm>
            <a:off x="2413686" y="1647567"/>
            <a:ext cx="6812692" cy="4481383"/>
          </a:xfrm>
          <a:prstGeom prst="rect">
            <a:avLst/>
          </a:prstGeom>
        </p:spPr>
      </p:pic>
    </p:spTree>
    <p:extLst>
      <p:ext uri="{BB962C8B-B14F-4D97-AF65-F5344CB8AC3E}">
        <p14:creationId xmlns:p14="http://schemas.microsoft.com/office/powerpoint/2010/main" val="24441564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diamond grid presentation (widescreen).potx" id="{B2221865-AD13-4DF0-B68E-BF08E8CC5659}" vid="{BAA0C488-98B6-4F47-8E1C-5C7CD9605F73}"/>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diamond grid presentation (widescreen)</Template>
  <TotalTime>1192</TotalTime>
  <Words>2000</Words>
  <Application>Microsoft Office PowerPoint</Application>
  <PresentationFormat>Widescreen</PresentationFormat>
  <Paragraphs>156</Paragraphs>
  <Slides>32</Slides>
  <Notes>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32</vt:i4>
      </vt:variant>
    </vt:vector>
  </HeadingPairs>
  <TitlesOfParts>
    <vt:vector size="34" baseType="lpstr">
      <vt:lpstr>Arial</vt:lpstr>
      <vt:lpstr>Diamond Grid 16x9</vt:lpstr>
      <vt:lpstr>UNIT 7: BUSINESS LAW</vt:lpstr>
      <vt:lpstr>UNIT 7: BUISNESS LAW</vt:lpstr>
      <vt:lpstr>UNIT 7:  BUSINESS LAW</vt:lpstr>
      <vt:lpstr>UNINCORPORATED V’S INCORPORATED LEGAL STRUCTURE</vt:lpstr>
      <vt:lpstr>UNINCORPORATED V’S INCORPORATED LEGAL STRUCTURE</vt:lpstr>
      <vt:lpstr>UNINCORPORATED V’S INCORPORATED LEGAL STRUCTURE</vt:lpstr>
      <vt:lpstr>UNINCORPORATED V’S INCORPORATED LEGAL STRUCTURE</vt:lpstr>
      <vt:lpstr>UNINCORPORATED V’S INCORPORATED LEGAL STRUCTURE</vt:lpstr>
      <vt:lpstr>UNINCORPORATED V’S INCORPORATED LEGAL STRUCTURE</vt:lpstr>
      <vt:lpstr>UNINCORPORATED V’S INCORPORATED LEGAL STRUCTURE</vt:lpstr>
      <vt:lpstr>DIFFERENT TYPES OF BUSINESS ORGANISATIONS AND LEGAL STRUCTURE: SOLE TRADER </vt:lpstr>
      <vt:lpstr>DIFFERENT TYPES OF BUSINESS ORGANISATIONS AND LEGAL STRUCTURE: SOLE TRADER </vt:lpstr>
      <vt:lpstr>DIFFERENT TYPES OF BUSINESS ORGANISATIONS AND LEGAL STRUCTURE: SOLE TRADER </vt:lpstr>
      <vt:lpstr>DIFFERENT TYPES OF BUSINESS ORGANISATIONS AND LEGAL STRUCTURE: PARTNERSHIP </vt:lpstr>
      <vt:lpstr>DIFFERENT TYPES OF BUSINESS ORGANISATIONS AND LEGAL STRUCTURE: PARTNERSHIP </vt:lpstr>
      <vt:lpstr>DIFFERENT TYPES OF BUSINESS ORGANISATIONS AND LEGAL STRUCTURE: PARTNERSHIP </vt:lpstr>
      <vt:lpstr>DIFFERENT TYPES OF BUSINESS ORGANISATIONS AND LEGAL STRUCTURE: PARTNERSHIP </vt:lpstr>
      <vt:lpstr>DIFFERENT TYPES OF BUSINESS ORGANISATIONS AND LEGAL STRUCTURE: PARTNERSHIP </vt:lpstr>
      <vt:lpstr>DIFFERENT TYPES OF BUSINESS ORGANISATIONS AND LEGAL STRUCTURE: PARTNERSHIP </vt:lpstr>
      <vt:lpstr>DIFFERENT TYPES OF BUSINESS ORGANISATIONS AND LEGAL STRUCTURE: PARTNERSHIP </vt:lpstr>
      <vt:lpstr>DIFFERENT TYPES OF BUSINESS ORGANISATIONS AND LEGAL STRUCTURE: REGISTERED COMPANY  </vt:lpstr>
      <vt:lpstr>DIFFERENT TYPES OF BUSINESS ORGANISATIONS AND LEGAL STRUCTURE: REGISTERED COMPANY  </vt:lpstr>
      <vt:lpstr>DIFFERENT TYPES OF BUSINESS ORGANISATIONS AND LEGAL STRUCTURE: REGISTERED COMPANY  </vt:lpstr>
      <vt:lpstr>DIFFERENT TYPES OF BUSINESS ORGANISATIONS AND LEGAL STRUCTURE: REGISTERED COMPANY  </vt:lpstr>
      <vt:lpstr>DIFFERENT TYPES OF BUSINESS ORGANISATIONS AND LEGAL STRUCTURE: REGISTERED COMPANY  </vt:lpstr>
      <vt:lpstr>DIFFERENT TYPES OF BUSINESS ORGANISATIONS AND LEGAL STRUCTURE: REGISTERED COMPANY  </vt:lpstr>
      <vt:lpstr>DIFFERENT TYPES OF BUSINESS ORGANISATIONS AND LEGAL STRUCTURE: REGISTERED COMPANY  </vt:lpstr>
      <vt:lpstr>DIFFERENT TYPES OF BUSINESS ORGANISATIONS AND LEGAL STRUCTURE: REGISTERED COMPANY  </vt:lpstr>
      <vt:lpstr>REVIEW QUESTIONS</vt:lpstr>
      <vt:lpstr>REVIEW QUESTIONS</vt:lpstr>
      <vt:lpstr>REFERENCES</vt:lpstr>
      <vt:lpstr>REFERENCES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7: BUSINESS LAW</dc:title>
  <dc:creator>Judith Robb-Walters</dc:creator>
  <cp:lastModifiedBy>Judith Robb-Walters</cp:lastModifiedBy>
  <cp:revision>137</cp:revision>
  <cp:lastPrinted>2019-02-15T13:51:13Z</cp:lastPrinted>
  <dcterms:created xsi:type="dcterms:W3CDTF">2019-01-08T00:20:42Z</dcterms:created>
  <dcterms:modified xsi:type="dcterms:W3CDTF">2019-02-22T13:35:06Z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