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5"/>
  </p:notesMasterIdLst>
  <p:handoutMasterIdLst>
    <p:handoutMasterId r:id="rId46"/>
  </p:handoutMasterIdLst>
  <p:sldIdLst>
    <p:sldId id="261" r:id="rId2"/>
    <p:sldId id="257" r:id="rId3"/>
    <p:sldId id="262" r:id="rId4"/>
    <p:sldId id="267" r:id="rId5"/>
    <p:sldId id="432" r:id="rId6"/>
    <p:sldId id="433" r:id="rId7"/>
    <p:sldId id="435" r:id="rId8"/>
    <p:sldId id="436" r:id="rId9"/>
    <p:sldId id="430" r:id="rId10"/>
    <p:sldId id="440" r:id="rId11"/>
    <p:sldId id="437" r:id="rId12"/>
    <p:sldId id="438" r:id="rId13"/>
    <p:sldId id="439" r:id="rId14"/>
    <p:sldId id="441" r:id="rId15"/>
    <p:sldId id="449" r:id="rId16"/>
    <p:sldId id="450" r:id="rId17"/>
    <p:sldId id="452" r:id="rId18"/>
    <p:sldId id="451" r:id="rId19"/>
    <p:sldId id="454" r:id="rId20"/>
    <p:sldId id="455" r:id="rId21"/>
    <p:sldId id="453" r:id="rId22"/>
    <p:sldId id="456" r:id="rId23"/>
    <p:sldId id="457" r:id="rId24"/>
    <p:sldId id="458" r:id="rId25"/>
    <p:sldId id="459" r:id="rId26"/>
    <p:sldId id="448" r:id="rId27"/>
    <p:sldId id="461" r:id="rId28"/>
    <p:sldId id="465" r:id="rId29"/>
    <p:sldId id="466" r:id="rId30"/>
    <p:sldId id="467" r:id="rId31"/>
    <p:sldId id="468" r:id="rId32"/>
    <p:sldId id="469" r:id="rId33"/>
    <p:sldId id="470" r:id="rId34"/>
    <p:sldId id="471" r:id="rId35"/>
    <p:sldId id="472" r:id="rId36"/>
    <p:sldId id="473" r:id="rId37"/>
    <p:sldId id="474" r:id="rId38"/>
    <p:sldId id="475" r:id="rId39"/>
    <p:sldId id="476" r:id="rId40"/>
    <p:sldId id="478" r:id="rId41"/>
    <p:sldId id="479" r:id="rId42"/>
    <p:sldId id="391" r:id="rId43"/>
    <p:sldId id="477" r:id="rId4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706" autoAdjust="0"/>
  </p:normalViewPr>
  <p:slideViewPr>
    <p:cSldViewPr snapToGrid="0">
      <p:cViewPr>
        <p:scale>
          <a:sx n="114" d="100"/>
          <a:sy n="114" d="100"/>
        </p:scale>
        <p:origin x="414" y="216"/>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9041DB8-B66F-4DC8-A96E-33677E0F90FF}" type="datetimeFigureOut">
              <a:rPr lang="en-US" smtClean="0"/>
              <a:t>3/1/2019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B49C4A-65AC-492D-9701-81B46C3AD0E4}" type="datetimeFigureOut">
              <a:rPr lang="en-US" smtClean="0"/>
              <a:t>3/1/2019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137535"/>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2869989-EB00-4EE7-BCB5-25BDC5BB29F8}" type="slidenum">
              <a:rPr lang="en-US" smtClean="0"/>
              <a:t>42</a:t>
            </a:fld>
            <a:endParaRPr lang="en-US"/>
          </a:p>
        </p:txBody>
      </p:sp>
    </p:spTree>
    <p:extLst>
      <p:ext uri="{BB962C8B-B14F-4D97-AF65-F5344CB8AC3E}">
        <p14:creationId xmlns:p14="http://schemas.microsoft.com/office/powerpoint/2010/main" val="2105527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2869989-EB00-4EE7-BCB5-25BDC5BB29F8}" type="slidenum">
              <a:rPr lang="en-US" smtClean="0"/>
              <a:t>43</a:t>
            </a:fld>
            <a:endParaRPr lang="en-US"/>
          </a:p>
        </p:txBody>
      </p:sp>
    </p:spTree>
    <p:extLst>
      <p:ext uri="{BB962C8B-B14F-4D97-AF65-F5344CB8AC3E}">
        <p14:creationId xmlns:p14="http://schemas.microsoft.com/office/powerpoint/2010/main" val="4113425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791B04F-A350-4477-B8BC-71C210B9F8DE}" type="datetime1">
              <a:rPr lang="en-US" smtClean="0"/>
              <a:t>3/1/2019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23E8561-4E3E-4467-AD8A-49CD5BDF3010}" type="datetime1">
              <a:rPr lang="en-US" smtClean="0"/>
              <a:t>3/1/2019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7370EDB-51C9-4AD2-93D9-77B009FE713E}" type="datetime1">
              <a:rPr lang="en-US" smtClean="0"/>
              <a:t>3/1/2019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89C221D1-4CAE-40E0-BDBA-9CB84B48E897}" type="datetime1">
              <a:rPr lang="en-US" smtClean="0"/>
              <a:t>3/1/2019</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802DB73B-BB37-4F0F-87D9-6869D68EDF25}" type="datetime1">
              <a:rPr lang="en-US" smtClean="0"/>
              <a:t>3/1/2019</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1E2D13C-DF5A-487C-B440-B0887F0FA2CB}" type="datetime1">
              <a:rPr lang="en-US" smtClean="0"/>
              <a:t>3/1/2019</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1FD4B5B6-4EC5-42E6-98AD-B40ABE7C9779}" type="datetime1">
              <a:rPr lang="en-US" smtClean="0"/>
              <a:t>3/1/2019</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76188FB1-2A71-4DF2-8B37-EE070DB31F44}" type="datetime1">
              <a:rPr lang="en-US" smtClean="0"/>
              <a:t>3/1/2019</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B3BEA6B-BA2C-4CCD-BD3F-599BCA5A990B}" type="datetime1">
              <a:rPr lang="en-US" smtClean="0"/>
              <a:t>3/1/2019</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hyperlink" Target="http://www.jdic.org/files/seminars/jdic_financial_markets_fair_-_shellie_leon.pdf"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t>UNIT 7: BUSINESS LAW</a:t>
            </a:r>
          </a:p>
        </p:txBody>
      </p:sp>
      <p:sp>
        <p:nvSpPr>
          <p:cNvPr id="3" name="Subtitle 2"/>
          <p:cNvSpPr>
            <a:spLocks noGrp="1"/>
          </p:cNvSpPr>
          <p:nvPr>
            <p:ph type="subTitle" idx="1"/>
          </p:nvPr>
        </p:nvSpPr>
        <p:spPr/>
        <p:txBody>
          <a:bodyPr>
            <a:normAutofit/>
          </a:bodyPr>
          <a:lstStyle/>
          <a:p>
            <a:r>
              <a:rPr lang="en-US" dirty="0"/>
              <a:t>UNIT CODE: H/617/0736</a:t>
            </a:r>
          </a:p>
          <a:p>
            <a:endParaRPr lang="en-US" dirty="0"/>
          </a:p>
        </p:txBody>
      </p:sp>
      <p:pic>
        <p:nvPicPr>
          <p:cNvPr id="4" name="Picture 3"/>
          <p:cNvPicPr>
            <a:picLocks noChangeAspect="1"/>
          </p:cNvPicPr>
          <p:nvPr/>
        </p:nvPicPr>
        <p:blipFill>
          <a:blip r:embed="rId2"/>
          <a:stretch>
            <a:fillRect/>
          </a:stretch>
        </p:blipFill>
        <p:spPr>
          <a:xfrm>
            <a:off x="4508285" y="1565962"/>
            <a:ext cx="2466975" cy="1847850"/>
          </a:xfrm>
          <a:prstGeom prst="rect">
            <a:avLst/>
          </a:prstGeom>
        </p:spPr>
      </p:pic>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RAISING CAPITAL</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031873"/>
          </a:xfrm>
          <a:prstGeom prst="rect">
            <a:avLst/>
          </a:prstGeom>
        </p:spPr>
        <p:txBody>
          <a:bodyPr wrap="square">
            <a:spAutoFit/>
          </a:bodyPr>
          <a:lstStyle/>
          <a:p>
            <a:r>
              <a:rPr lang="en-JM" sz="3200" dirty="0"/>
              <a:t>Raising financing from third party capital providers and investors may be the right choice for your business if:</a:t>
            </a:r>
          </a:p>
          <a:p>
            <a:r>
              <a:rPr lang="en-JM" sz="3200" dirty="0"/>
              <a:t>You need to finance the buyout of fellow shareholders who wish to retire, or perhaps due to a buy-sell clause in the shareholders agreement (sometimes referred to as a "shotgun" arrangement).</a:t>
            </a:r>
          </a:p>
        </p:txBody>
      </p:sp>
      <p:sp>
        <p:nvSpPr>
          <p:cNvPr id="7" name="Slide Number Placeholder 6"/>
          <p:cNvSpPr>
            <a:spLocks noGrp="1"/>
          </p:cNvSpPr>
          <p:nvPr>
            <p:ph type="sldNum" sz="quarter" idx="12"/>
          </p:nvPr>
        </p:nvSpPr>
        <p:spPr/>
        <p:txBody>
          <a:bodyPr/>
          <a:lstStyle/>
          <a:p>
            <a:fld id="{E31375A4-56A4-47D6-9801-1991572033F7}" type="slidenum">
              <a:rPr lang="en-US" smtClean="0"/>
              <a:t>10</a:t>
            </a:fld>
            <a:endParaRPr lang="en-US"/>
          </a:p>
        </p:txBody>
      </p:sp>
    </p:spTree>
    <p:extLst>
      <p:ext uri="{BB962C8B-B14F-4D97-AF65-F5344CB8AC3E}">
        <p14:creationId xmlns:p14="http://schemas.microsoft.com/office/powerpoint/2010/main" val="2609738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RAISING CAPITAL</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2062103"/>
          </a:xfrm>
          <a:prstGeom prst="rect">
            <a:avLst/>
          </a:prstGeom>
        </p:spPr>
        <p:txBody>
          <a:bodyPr wrap="square">
            <a:spAutoFit/>
          </a:bodyPr>
          <a:lstStyle/>
          <a:p>
            <a:r>
              <a:rPr lang="en-JM" sz="3200" dirty="0"/>
              <a:t>Your company needs capital to fund an acquisition, shareholder distribution, management buyout, or a transaction to take the company private.</a:t>
            </a:r>
          </a:p>
        </p:txBody>
      </p:sp>
      <p:sp>
        <p:nvSpPr>
          <p:cNvPr id="7" name="Slide Number Placeholder 6"/>
          <p:cNvSpPr>
            <a:spLocks noGrp="1"/>
          </p:cNvSpPr>
          <p:nvPr>
            <p:ph type="sldNum" sz="quarter" idx="12"/>
          </p:nvPr>
        </p:nvSpPr>
        <p:spPr/>
        <p:txBody>
          <a:bodyPr/>
          <a:lstStyle/>
          <a:p>
            <a:fld id="{E31375A4-56A4-47D6-9801-1991572033F7}" type="slidenum">
              <a:rPr lang="en-US" smtClean="0"/>
              <a:t>11</a:t>
            </a:fld>
            <a:endParaRPr lang="en-US"/>
          </a:p>
        </p:txBody>
      </p:sp>
    </p:spTree>
    <p:extLst>
      <p:ext uri="{BB962C8B-B14F-4D97-AF65-F5344CB8AC3E}">
        <p14:creationId xmlns:p14="http://schemas.microsoft.com/office/powerpoint/2010/main" val="1561085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RAISING CAPITAL</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a:t>Your company requires financing to support internal growth opportunities such as working capital or a plant expansion.</a:t>
            </a:r>
          </a:p>
          <a:p>
            <a:r>
              <a:rPr lang="en-JM" sz="3200" dirty="0"/>
              <a:t>Internally generated profits together with senior debt are insufficient to meet the needs of the company.</a:t>
            </a:r>
          </a:p>
        </p:txBody>
      </p:sp>
      <p:sp>
        <p:nvSpPr>
          <p:cNvPr id="7" name="Slide Number Placeholder 6"/>
          <p:cNvSpPr>
            <a:spLocks noGrp="1"/>
          </p:cNvSpPr>
          <p:nvPr>
            <p:ph type="sldNum" sz="quarter" idx="12"/>
          </p:nvPr>
        </p:nvSpPr>
        <p:spPr/>
        <p:txBody>
          <a:bodyPr/>
          <a:lstStyle/>
          <a:p>
            <a:fld id="{E31375A4-56A4-47D6-9801-1991572033F7}" type="slidenum">
              <a:rPr lang="en-US" smtClean="0"/>
              <a:t>12</a:t>
            </a:fld>
            <a:endParaRPr lang="en-US"/>
          </a:p>
        </p:txBody>
      </p:sp>
    </p:spTree>
    <p:extLst>
      <p:ext uri="{BB962C8B-B14F-4D97-AF65-F5344CB8AC3E}">
        <p14:creationId xmlns:p14="http://schemas.microsoft.com/office/powerpoint/2010/main" val="684161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RAISING CAPITAL</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524315"/>
          </a:xfrm>
          <a:prstGeom prst="rect">
            <a:avLst/>
          </a:prstGeom>
        </p:spPr>
        <p:txBody>
          <a:bodyPr wrap="square">
            <a:spAutoFit/>
          </a:bodyPr>
          <a:lstStyle/>
          <a:p>
            <a:r>
              <a:rPr lang="en-JM" sz="3200" dirty="0">
                <a:solidFill>
                  <a:srgbClr val="464646"/>
                </a:solidFill>
                <a:latin typeface="Arial" panose="020B0604020202020204" pitchFamily="34" charset="0"/>
              </a:rPr>
              <a:t>The need for finance</a:t>
            </a:r>
          </a:p>
          <a:p>
            <a:r>
              <a:rPr lang="en-JM" sz="3200" dirty="0">
                <a:solidFill>
                  <a:srgbClr val="464646"/>
                </a:solidFill>
                <a:latin typeface="Arial" panose="020B0604020202020204" pitchFamily="34" charset="0"/>
              </a:rPr>
              <a:t>Firms need funds to:</a:t>
            </a:r>
          </a:p>
          <a:p>
            <a:pPr>
              <a:buFont typeface="Arial" panose="020B0604020202020204" pitchFamily="34" charset="0"/>
              <a:buChar char="•"/>
            </a:pPr>
            <a:r>
              <a:rPr lang="en-JM" sz="3200" dirty="0">
                <a:solidFill>
                  <a:srgbClr val="464646"/>
                </a:solidFill>
                <a:latin typeface="Arial" panose="020B0604020202020204" pitchFamily="34" charset="0"/>
              </a:rPr>
              <a:t>provide working capital</a:t>
            </a:r>
          </a:p>
          <a:p>
            <a:pPr>
              <a:buFont typeface="Arial" panose="020B0604020202020204" pitchFamily="34" charset="0"/>
              <a:buChar char="•"/>
            </a:pPr>
            <a:r>
              <a:rPr lang="en-JM" sz="3200" dirty="0">
                <a:solidFill>
                  <a:srgbClr val="464646"/>
                </a:solidFill>
                <a:latin typeface="Arial" panose="020B0604020202020204" pitchFamily="34" charset="0"/>
              </a:rPr>
              <a:t>invest in non-current assets.</a:t>
            </a:r>
          </a:p>
          <a:p>
            <a:r>
              <a:rPr lang="en-JM" sz="3200" dirty="0">
                <a:solidFill>
                  <a:srgbClr val="464646"/>
                </a:solidFill>
                <a:latin typeface="Arial" panose="020B0604020202020204" pitchFamily="34" charset="0"/>
              </a:rPr>
              <a:t>The main source of funds available is retained earnings, but these are unlikely to be sufficient to finance all business needs.</a:t>
            </a:r>
          </a:p>
          <a:p>
            <a:r>
              <a:rPr lang="en-JM" sz="3200" dirty="0">
                <a:solidFill>
                  <a:srgbClr val="464646"/>
                </a:solidFill>
                <a:latin typeface="Arial" panose="020B0604020202020204" pitchFamily="34" charset="0"/>
              </a:rPr>
              <a:t>Criteria for choosing between sources of finance</a:t>
            </a:r>
          </a:p>
          <a:p>
            <a:r>
              <a:rPr lang="en-JM" sz="3200" dirty="0"/>
              <a:t>.</a:t>
            </a:r>
          </a:p>
        </p:txBody>
      </p:sp>
      <p:sp>
        <p:nvSpPr>
          <p:cNvPr id="7" name="Slide Number Placeholder 6"/>
          <p:cNvSpPr>
            <a:spLocks noGrp="1"/>
          </p:cNvSpPr>
          <p:nvPr>
            <p:ph type="sldNum" sz="quarter" idx="12"/>
          </p:nvPr>
        </p:nvSpPr>
        <p:spPr/>
        <p:txBody>
          <a:bodyPr/>
          <a:lstStyle/>
          <a:p>
            <a:fld id="{E31375A4-56A4-47D6-9801-1991572033F7}" type="slidenum">
              <a:rPr lang="en-US" smtClean="0"/>
              <a:t>13</a:t>
            </a:fld>
            <a:endParaRPr lang="en-US"/>
          </a:p>
        </p:txBody>
      </p:sp>
    </p:spTree>
    <p:extLst>
      <p:ext uri="{BB962C8B-B14F-4D97-AF65-F5344CB8AC3E}">
        <p14:creationId xmlns:p14="http://schemas.microsoft.com/office/powerpoint/2010/main" val="4290946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RAISING CAPITAL</a:t>
            </a:r>
          </a:p>
        </p:txBody>
      </p:sp>
      <p:sp>
        <p:nvSpPr>
          <p:cNvPr id="3" name="Rectangle 2"/>
          <p:cNvSpPr/>
          <p:nvPr/>
        </p:nvSpPr>
        <p:spPr>
          <a:xfrm>
            <a:off x="1120345" y="1997839"/>
            <a:ext cx="10602097" cy="3416320"/>
          </a:xfrm>
          <a:prstGeom prst="rect">
            <a:avLst/>
          </a:prstGeom>
        </p:spPr>
        <p:txBody>
          <a:bodyPr wrap="square">
            <a:spAutoFit/>
          </a:bodyPr>
          <a:lstStyle/>
          <a:p>
            <a:r>
              <a:rPr lang="en-JM" sz="2400" dirty="0"/>
              <a:t>A vast range of funding alternatives is open to companies and new developments occur every day. Before examining the various sources of finance available it is useful to consider some of the criteria which may be used to choose between them.</a:t>
            </a:r>
          </a:p>
          <a:p>
            <a:r>
              <a:rPr lang="en-JM" sz="2400" dirty="0"/>
              <a:t>Venture capital is the provision of risk bearing capital, usually in the form of a participation in equity, to companies with high growth potential.</a:t>
            </a:r>
          </a:p>
          <a:p>
            <a:r>
              <a:rPr lang="en-JM" sz="2400" dirty="0"/>
              <a:t>Venture capitalists provide start-up and late stage growth finance, usually for smaller firms.</a:t>
            </a:r>
          </a:p>
          <a:p>
            <a:endParaRPr lang="en-JM" sz="2400" dirty="0"/>
          </a:p>
        </p:txBody>
      </p:sp>
      <p:sp>
        <p:nvSpPr>
          <p:cNvPr id="7" name="Slide Number Placeholder 6"/>
          <p:cNvSpPr>
            <a:spLocks noGrp="1"/>
          </p:cNvSpPr>
          <p:nvPr>
            <p:ph type="sldNum" sz="quarter" idx="12"/>
          </p:nvPr>
        </p:nvSpPr>
        <p:spPr/>
        <p:txBody>
          <a:bodyPr/>
          <a:lstStyle/>
          <a:p>
            <a:fld id="{E31375A4-56A4-47D6-9801-1991572033F7}" type="slidenum">
              <a:rPr lang="en-US" smtClean="0"/>
              <a:t>14</a:t>
            </a:fld>
            <a:endParaRPr lang="en-US"/>
          </a:p>
        </p:txBody>
      </p:sp>
    </p:spTree>
    <p:extLst>
      <p:ext uri="{BB962C8B-B14F-4D97-AF65-F5344CB8AC3E}">
        <p14:creationId xmlns:p14="http://schemas.microsoft.com/office/powerpoint/2010/main" val="2955308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RAISING CAPITAL</a:t>
            </a:r>
          </a:p>
        </p:txBody>
      </p:sp>
      <p:sp>
        <p:nvSpPr>
          <p:cNvPr id="3" name="Rectangle 2"/>
          <p:cNvSpPr/>
          <p:nvPr/>
        </p:nvSpPr>
        <p:spPr>
          <a:xfrm>
            <a:off x="1120345" y="1997839"/>
            <a:ext cx="10602097" cy="3416320"/>
          </a:xfrm>
          <a:prstGeom prst="rect">
            <a:avLst/>
          </a:prstGeom>
        </p:spPr>
        <p:txBody>
          <a:bodyPr wrap="square">
            <a:spAutoFit/>
          </a:bodyPr>
          <a:lstStyle/>
          <a:p>
            <a:r>
              <a:rPr lang="en-JM" sz="2400" dirty="0"/>
              <a:t>Venture capitalists will assess an investment prospect on the basis of its:</a:t>
            </a:r>
          </a:p>
          <a:p>
            <a:pPr marL="342900" indent="-342900">
              <a:buFont typeface="Wingdings" panose="05000000000000000000" pitchFamily="2" charset="2"/>
              <a:buChar char="Ø"/>
            </a:pPr>
            <a:r>
              <a:rPr lang="en-JM" sz="2400" dirty="0"/>
              <a:t>financial outlook</a:t>
            </a:r>
          </a:p>
          <a:p>
            <a:pPr marL="342900" indent="-342900">
              <a:buFont typeface="Wingdings" panose="05000000000000000000" pitchFamily="2" charset="2"/>
              <a:buChar char="Ø"/>
            </a:pPr>
            <a:r>
              <a:rPr lang="en-JM" sz="2400" dirty="0"/>
              <a:t>management credibility</a:t>
            </a:r>
          </a:p>
          <a:p>
            <a:pPr marL="342900" indent="-342900">
              <a:buFont typeface="Wingdings" panose="05000000000000000000" pitchFamily="2" charset="2"/>
              <a:buChar char="Ø"/>
            </a:pPr>
            <a:r>
              <a:rPr lang="en-JM" sz="2400" dirty="0"/>
              <a:t>depth of market research</a:t>
            </a:r>
          </a:p>
          <a:p>
            <a:pPr marL="342900" indent="-342900">
              <a:buFont typeface="Wingdings" panose="05000000000000000000" pitchFamily="2" charset="2"/>
              <a:buChar char="Ø"/>
            </a:pPr>
            <a:r>
              <a:rPr lang="en-JM" sz="2400" dirty="0"/>
              <a:t>technical abilities</a:t>
            </a:r>
          </a:p>
          <a:p>
            <a:pPr marL="342900" indent="-342900">
              <a:buFont typeface="Wingdings" panose="05000000000000000000" pitchFamily="2" charset="2"/>
              <a:buChar char="Ø"/>
            </a:pPr>
            <a:r>
              <a:rPr lang="en-JM" sz="2400" dirty="0"/>
              <a:t>degree of influence offered:</a:t>
            </a:r>
          </a:p>
          <a:p>
            <a:r>
              <a:rPr lang="en-JM" sz="2400" dirty="0"/>
              <a:t>      controlling stake?</a:t>
            </a:r>
          </a:p>
          <a:p>
            <a:r>
              <a:rPr lang="en-JM" sz="2400" dirty="0"/>
              <a:t>      board seat?</a:t>
            </a:r>
          </a:p>
          <a:p>
            <a:pPr marL="342900" indent="-342900">
              <a:buFont typeface="Wingdings" panose="05000000000000000000" pitchFamily="2" charset="2"/>
              <a:buChar char="Ø"/>
            </a:pPr>
            <a:r>
              <a:rPr lang="en-JM" sz="2400" dirty="0"/>
              <a:t>exit route.</a:t>
            </a:r>
          </a:p>
        </p:txBody>
      </p:sp>
      <p:sp>
        <p:nvSpPr>
          <p:cNvPr id="7" name="Slide Number Placeholder 6"/>
          <p:cNvSpPr>
            <a:spLocks noGrp="1"/>
          </p:cNvSpPr>
          <p:nvPr>
            <p:ph type="sldNum" sz="quarter" idx="12"/>
          </p:nvPr>
        </p:nvSpPr>
        <p:spPr/>
        <p:txBody>
          <a:bodyPr/>
          <a:lstStyle/>
          <a:p>
            <a:fld id="{E31375A4-56A4-47D6-9801-1991572033F7}" type="slidenum">
              <a:rPr lang="en-US" smtClean="0"/>
              <a:t>15</a:t>
            </a:fld>
            <a:endParaRPr lang="en-US"/>
          </a:p>
        </p:txBody>
      </p:sp>
    </p:spTree>
    <p:extLst>
      <p:ext uri="{BB962C8B-B14F-4D97-AF65-F5344CB8AC3E}">
        <p14:creationId xmlns:p14="http://schemas.microsoft.com/office/powerpoint/2010/main" val="1384703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RAISING CAPITAL</a:t>
            </a:r>
          </a:p>
        </p:txBody>
      </p:sp>
      <p:sp>
        <p:nvSpPr>
          <p:cNvPr id="3" name="Rectangle 2"/>
          <p:cNvSpPr/>
          <p:nvPr/>
        </p:nvSpPr>
        <p:spPr>
          <a:xfrm>
            <a:off x="1120345" y="1997839"/>
            <a:ext cx="10602097" cy="3847207"/>
          </a:xfrm>
          <a:prstGeom prst="rect">
            <a:avLst/>
          </a:prstGeom>
        </p:spPr>
        <p:txBody>
          <a:bodyPr wrap="square">
            <a:spAutoFit/>
          </a:bodyPr>
          <a:lstStyle/>
          <a:p>
            <a:r>
              <a:rPr lang="en-JM" sz="2000" dirty="0"/>
              <a:t> </a:t>
            </a:r>
            <a:r>
              <a:rPr lang="en-JM" sz="2800" b="1" dirty="0"/>
              <a:t>Finance for small and medium enterprises</a:t>
            </a:r>
          </a:p>
          <a:p>
            <a:r>
              <a:rPr lang="en-JM" sz="2800" dirty="0"/>
              <a:t>Small and medium-sized entities (SMEs) tend to be unquoted with ownership of the business usually being restricted to a small number of individuals. Often the financing needs are beyond the levels of initial seed capital invested by the owner when the business is formed. Capital will be required to invest in non-current assets as well as financing the working capital requirements of the business.</a:t>
            </a:r>
          </a:p>
          <a:p>
            <a:endParaRPr lang="en-JM" sz="2000" dirty="0"/>
          </a:p>
        </p:txBody>
      </p:sp>
      <p:sp>
        <p:nvSpPr>
          <p:cNvPr id="7" name="Slide Number Placeholder 6"/>
          <p:cNvSpPr>
            <a:spLocks noGrp="1"/>
          </p:cNvSpPr>
          <p:nvPr>
            <p:ph type="sldNum" sz="quarter" idx="12"/>
          </p:nvPr>
        </p:nvSpPr>
        <p:spPr/>
        <p:txBody>
          <a:bodyPr/>
          <a:lstStyle/>
          <a:p>
            <a:fld id="{E31375A4-56A4-47D6-9801-1991572033F7}" type="slidenum">
              <a:rPr lang="en-US" smtClean="0"/>
              <a:t>16</a:t>
            </a:fld>
            <a:endParaRPr lang="en-US"/>
          </a:p>
        </p:txBody>
      </p:sp>
    </p:spTree>
    <p:extLst>
      <p:ext uri="{BB962C8B-B14F-4D97-AF65-F5344CB8AC3E}">
        <p14:creationId xmlns:p14="http://schemas.microsoft.com/office/powerpoint/2010/main" val="1707754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RAISING CAPITAL</a:t>
            </a:r>
          </a:p>
        </p:txBody>
      </p:sp>
      <p:sp>
        <p:nvSpPr>
          <p:cNvPr id="3" name="Rectangle 2"/>
          <p:cNvSpPr/>
          <p:nvPr/>
        </p:nvSpPr>
        <p:spPr>
          <a:xfrm>
            <a:off x="1120345" y="1997839"/>
            <a:ext cx="10602097" cy="4278094"/>
          </a:xfrm>
          <a:prstGeom prst="rect">
            <a:avLst/>
          </a:prstGeom>
        </p:spPr>
        <p:txBody>
          <a:bodyPr wrap="square">
            <a:spAutoFit/>
          </a:bodyPr>
          <a:lstStyle/>
          <a:p>
            <a:r>
              <a:rPr lang="en-JM" sz="2800" dirty="0"/>
              <a:t>SMEs can often face difficulties when raising finance since investing in an SME is inherently more risky than investing in a larger company due to:</a:t>
            </a:r>
          </a:p>
          <a:p>
            <a:pPr marL="457200" indent="-457200">
              <a:buFont typeface="Wingdings" panose="05000000000000000000" pitchFamily="2" charset="2"/>
              <a:buChar char="Ø"/>
            </a:pPr>
            <a:r>
              <a:rPr lang="en-JM" sz="2800" dirty="0"/>
              <a:t>the lack of business history or proven track record</a:t>
            </a:r>
          </a:p>
          <a:p>
            <a:pPr marL="457200" indent="-457200">
              <a:buFont typeface="Wingdings" panose="05000000000000000000" pitchFamily="2" charset="2"/>
              <a:buChar char="Ø"/>
            </a:pPr>
            <a:r>
              <a:rPr lang="en-JM" sz="2800" dirty="0"/>
              <a:t>the lower level of public scrutiny over accounts and records.</a:t>
            </a:r>
          </a:p>
          <a:p>
            <a:r>
              <a:rPr lang="en-JM" sz="2800" dirty="0"/>
              <a:t>Despite accounting for a significant proportion of economic activity around the world, many SMEs will fail within their first two years of trading, often due to an inability to secure sufficient finance.</a:t>
            </a:r>
          </a:p>
          <a:p>
            <a:endParaRPr lang="en-JM" sz="2000" dirty="0"/>
          </a:p>
        </p:txBody>
      </p:sp>
      <p:sp>
        <p:nvSpPr>
          <p:cNvPr id="7" name="Slide Number Placeholder 6"/>
          <p:cNvSpPr>
            <a:spLocks noGrp="1"/>
          </p:cNvSpPr>
          <p:nvPr>
            <p:ph type="sldNum" sz="quarter" idx="12"/>
          </p:nvPr>
        </p:nvSpPr>
        <p:spPr/>
        <p:txBody>
          <a:bodyPr/>
          <a:lstStyle/>
          <a:p>
            <a:fld id="{E31375A4-56A4-47D6-9801-1991572033F7}" type="slidenum">
              <a:rPr lang="en-US" smtClean="0"/>
              <a:t>17</a:t>
            </a:fld>
            <a:endParaRPr lang="en-US"/>
          </a:p>
        </p:txBody>
      </p:sp>
    </p:spTree>
    <p:extLst>
      <p:ext uri="{BB962C8B-B14F-4D97-AF65-F5344CB8AC3E}">
        <p14:creationId xmlns:p14="http://schemas.microsoft.com/office/powerpoint/2010/main" val="3593413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RAISING CAPITAL</a:t>
            </a:r>
          </a:p>
        </p:txBody>
      </p:sp>
      <p:sp>
        <p:nvSpPr>
          <p:cNvPr id="3" name="Rectangle 2"/>
          <p:cNvSpPr/>
          <p:nvPr/>
        </p:nvSpPr>
        <p:spPr>
          <a:xfrm>
            <a:off x="1120345" y="1997839"/>
            <a:ext cx="10602097" cy="4401205"/>
          </a:xfrm>
          <a:prstGeom prst="rect">
            <a:avLst/>
          </a:prstGeom>
        </p:spPr>
        <p:txBody>
          <a:bodyPr wrap="square">
            <a:spAutoFit/>
          </a:bodyPr>
          <a:lstStyle/>
          <a:p>
            <a:r>
              <a:rPr lang="en-JM" sz="3600" b="1" dirty="0"/>
              <a:t>The funding gap</a:t>
            </a:r>
          </a:p>
          <a:p>
            <a:r>
              <a:rPr lang="en-JM" sz="3200" dirty="0"/>
              <a:t>As smaller companies tend to be unquoted, it is more difficult for equity investors to liquidate their investment. Typically therefore small firms rely on finance from retentions, rights issues and bank borrowings.</a:t>
            </a:r>
          </a:p>
          <a:p>
            <a:r>
              <a:rPr lang="en-JM" sz="3200" dirty="0"/>
              <a:t>However, Initial ('seed') capital is often from family and friends, seriously limiting the scope for further rights issues.</a:t>
            </a:r>
          </a:p>
          <a:p>
            <a:endParaRPr lang="en-JM" sz="2000" dirty="0"/>
          </a:p>
        </p:txBody>
      </p:sp>
      <p:sp>
        <p:nvSpPr>
          <p:cNvPr id="7" name="Slide Number Placeholder 6"/>
          <p:cNvSpPr>
            <a:spLocks noGrp="1"/>
          </p:cNvSpPr>
          <p:nvPr>
            <p:ph type="sldNum" sz="quarter" idx="12"/>
          </p:nvPr>
        </p:nvSpPr>
        <p:spPr/>
        <p:txBody>
          <a:bodyPr/>
          <a:lstStyle/>
          <a:p>
            <a:fld id="{E31375A4-56A4-47D6-9801-1991572033F7}" type="slidenum">
              <a:rPr lang="en-US" smtClean="0"/>
              <a:t>18</a:t>
            </a:fld>
            <a:endParaRPr lang="en-US"/>
          </a:p>
        </p:txBody>
      </p:sp>
    </p:spTree>
    <p:extLst>
      <p:ext uri="{BB962C8B-B14F-4D97-AF65-F5344CB8AC3E}">
        <p14:creationId xmlns:p14="http://schemas.microsoft.com/office/powerpoint/2010/main" val="4214615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RAISING CAPITAL</a:t>
            </a:r>
          </a:p>
        </p:txBody>
      </p:sp>
      <p:sp>
        <p:nvSpPr>
          <p:cNvPr id="3" name="Rectangle 2"/>
          <p:cNvSpPr/>
          <p:nvPr/>
        </p:nvSpPr>
        <p:spPr>
          <a:xfrm>
            <a:off x="1120345" y="1997839"/>
            <a:ext cx="10602097" cy="3170099"/>
          </a:xfrm>
          <a:prstGeom prst="rect">
            <a:avLst/>
          </a:prstGeom>
        </p:spPr>
        <p:txBody>
          <a:bodyPr wrap="square">
            <a:spAutoFit/>
          </a:bodyPr>
          <a:lstStyle/>
          <a:p>
            <a:r>
              <a:rPr lang="en-JM" sz="4000" dirty="0"/>
              <a:t>Bank borrowing doesn't always provide a solution either. To control their exposure, banks will often use credit scoring systems, effectively creating competition amongst SMEs for the available funds. </a:t>
            </a:r>
            <a:endParaRPr lang="en-JM" sz="2800" dirty="0"/>
          </a:p>
        </p:txBody>
      </p:sp>
      <p:sp>
        <p:nvSpPr>
          <p:cNvPr id="7" name="Slide Number Placeholder 6"/>
          <p:cNvSpPr>
            <a:spLocks noGrp="1"/>
          </p:cNvSpPr>
          <p:nvPr>
            <p:ph type="sldNum" sz="quarter" idx="12"/>
          </p:nvPr>
        </p:nvSpPr>
        <p:spPr/>
        <p:txBody>
          <a:bodyPr/>
          <a:lstStyle/>
          <a:p>
            <a:fld id="{E31375A4-56A4-47D6-9801-1991572033F7}" type="slidenum">
              <a:rPr lang="en-US" smtClean="0"/>
              <a:t>19</a:t>
            </a:fld>
            <a:endParaRPr lang="en-US"/>
          </a:p>
        </p:txBody>
      </p:sp>
    </p:spTree>
    <p:extLst>
      <p:ext uri="{BB962C8B-B14F-4D97-AF65-F5344CB8AC3E}">
        <p14:creationId xmlns:p14="http://schemas.microsoft.com/office/powerpoint/2010/main" val="2076945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UNIT 7: BUSINESS LAW</a:t>
            </a:r>
          </a:p>
        </p:txBody>
      </p:sp>
      <p:sp>
        <p:nvSpPr>
          <p:cNvPr id="3" name="Content Placeholder 2"/>
          <p:cNvSpPr>
            <a:spLocks noGrp="1"/>
          </p:cNvSpPr>
          <p:nvPr>
            <p:ph idx="1"/>
          </p:nvPr>
        </p:nvSpPr>
        <p:spPr/>
        <p:txBody>
          <a:bodyPr>
            <a:normAutofit/>
          </a:bodyPr>
          <a:lstStyle/>
          <a:p>
            <a:endParaRPr lang="en-US" dirty="0"/>
          </a:p>
          <a:p>
            <a:endParaRPr lang="en-US" dirty="0"/>
          </a:p>
          <a:p>
            <a:endParaRPr lang="en-US" dirty="0"/>
          </a:p>
          <a:p>
            <a:pPr algn="ctr"/>
            <a:r>
              <a:rPr lang="en-US" dirty="0"/>
              <a:t>LO 3: EXAMINE THE FORMATION OF DIFFERENT TYPES OF BUSINESS ORGANISATION</a:t>
            </a:r>
          </a:p>
          <a:p>
            <a:endParaRPr lang="en-US" dirty="0"/>
          </a:p>
          <a:p>
            <a:endParaRPr lang="en-US" dirty="0"/>
          </a:p>
          <a:p>
            <a:endParaRPr lang="en-US" dirty="0"/>
          </a:p>
          <a:p>
            <a:endParaRPr lang="en-US" dirty="0"/>
          </a:p>
          <a:p>
            <a:endParaRPr lang="en-US" dirty="0"/>
          </a:p>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2</a:t>
            </a:fld>
            <a:endParaRPr lang="en-US"/>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RAISING CAPITAL</a:t>
            </a:r>
          </a:p>
        </p:txBody>
      </p:sp>
      <p:sp>
        <p:nvSpPr>
          <p:cNvPr id="3" name="Rectangle 2"/>
          <p:cNvSpPr/>
          <p:nvPr/>
        </p:nvSpPr>
        <p:spPr>
          <a:xfrm>
            <a:off x="1120345" y="1997839"/>
            <a:ext cx="10602097" cy="3724096"/>
          </a:xfrm>
          <a:prstGeom prst="rect">
            <a:avLst/>
          </a:prstGeom>
        </p:spPr>
        <p:txBody>
          <a:bodyPr wrap="square">
            <a:spAutoFit/>
          </a:bodyPr>
          <a:lstStyle/>
          <a:p>
            <a:r>
              <a:rPr lang="en-JM" sz="3600" dirty="0"/>
              <a:t>Additional information in the form of business plans will have to be submitted and lenders will very often require additional security to be provided (which the owners may be unwilling or unable to give). Lenders will also want to monitor their investment more closely.</a:t>
            </a:r>
          </a:p>
          <a:p>
            <a:endParaRPr lang="en-JM" sz="2000" dirty="0"/>
          </a:p>
        </p:txBody>
      </p:sp>
      <p:sp>
        <p:nvSpPr>
          <p:cNvPr id="7" name="Slide Number Placeholder 6"/>
          <p:cNvSpPr>
            <a:spLocks noGrp="1"/>
          </p:cNvSpPr>
          <p:nvPr>
            <p:ph type="sldNum" sz="quarter" idx="12"/>
          </p:nvPr>
        </p:nvSpPr>
        <p:spPr/>
        <p:txBody>
          <a:bodyPr/>
          <a:lstStyle/>
          <a:p>
            <a:fld id="{E31375A4-56A4-47D6-9801-1991572033F7}" type="slidenum">
              <a:rPr lang="en-US" smtClean="0"/>
              <a:t>20</a:t>
            </a:fld>
            <a:endParaRPr lang="en-US"/>
          </a:p>
        </p:txBody>
      </p:sp>
    </p:spTree>
    <p:extLst>
      <p:ext uri="{BB962C8B-B14F-4D97-AF65-F5344CB8AC3E}">
        <p14:creationId xmlns:p14="http://schemas.microsoft.com/office/powerpoint/2010/main" val="2777413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RAISING CAPITAL</a:t>
            </a:r>
          </a:p>
        </p:txBody>
      </p:sp>
      <p:sp>
        <p:nvSpPr>
          <p:cNvPr id="3" name="Rectangle 2"/>
          <p:cNvSpPr/>
          <p:nvPr/>
        </p:nvSpPr>
        <p:spPr>
          <a:xfrm>
            <a:off x="1120345" y="1997839"/>
            <a:ext cx="10602097" cy="3477875"/>
          </a:xfrm>
          <a:prstGeom prst="rect">
            <a:avLst/>
          </a:prstGeom>
        </p:spPr>
        <p:txBody>
          <a:bodyPr wrap="square">
            <a:spAutoFit/>
          </a:bodyPr>
          <a:lstStyle/>
          <a:p>
            <a:r>
              <a:rPr lang="en-JM" sz="2000" dirty="0"/>
              <a:t>As a result, a funding gap often arises when they want to expand beyond these means of finance but are not yet ready for a listing on the Stock Exchange or Alternative Investment Market (AIM).</a:t>
            </a:r>
          </a:p>
          <a:p>
            <a:r>
              <a:rPr lang="en-JM" sz="2000" dirty="0"/>
              <a:t>This gap may be bridged with in a number of ways:</a:t>
            </a:r>
          </a:p>
          <a:p>
            <a:r>
              <a:rPr lang="en-JM" sz="2000" b="1" dirty="0"/>
              <a:t>Financial investors including:</a:t>
            </a:r>
          </a:p>
          <a:p>
            <a:pPr marL="342900" indent="-342900">
              <a:buFont typeface="Wingdings" panose="05000000000000000000" pitchFamily="2" charset="2"/>
              <a:buChar char="Ø"/>
            </a:pPr>
            <a:r>
              <a:rPr lang="en-JM" sz="2000" dirty="0"/>
              <a:t>Business angels</a:t>
            </a:r>
          </a:p>
          <a:p>
            <a:pPr marL="342900" indent="-342900">
              <a:buFont typeface="Wingdings" panose="05000000000000000000" pitchFamily="2" charset="2"/>
              <a:buChar char="Ø"/>
            </a:pPr>
            <a:r>
              <a:rPr lang="en-JM" sz="2000" dirty="0"/>
              <a:t>Venture capitalists</a:t>
            </a:r>
          </a:p>
          <a:p>
            <a:r>
              <a:rPr lang="en-JM" sz="2000" b="1" dirty="0"/>
              <a:t>Various government solutions including:</a:t>
            </a:r>
          </a:p>
          <a:p>
            <a:pPr marL="342900" indent="-342900">
              <a:buFont typeface="Wingdings" panose="05000000000000000000" pitchFamily="2" charset="2"/>
              <a:buChar char="Ø"/>
            </a:pPr>
            <a:r>
              <a:rPr lang="en-JM" sz="2000" dirty="0"/>
              <a:t>increasing the marketability of shares</a:t>
            </a:r>
          </a:p>
          <a:p>
            <a:pPr marL="342900" indent="-342900">
              <a:buFont typeface="Wingdings" panose="05000000000000000000" pitchFamily="2" charset="2"/>
              <a:buChar char="Ø"/>
            </a:pPr>
            <a:r>
              <a:rPr lang="en-JM" sz="2000" dirty="0"/>
              <a:t>provision of tax incentives</a:t>
            </a:r>
          </a:p>
          <a:p>
            <a:pPr marL="342900" indent="-342900">
              <a:buFont typeface="Wingdings" panose="05000000000000000000" pitchFamily="2" charset="2"/>
              <a:buChar char="Ø"/>
            </a:pPr>
            <a:r>
              <a:rPr lang="en-JM" sz="2000" dirty="0"/>
              <a:t>other specific forms of assistance</a:t>
            </a:r>
          </a:p>
        </p:txBody>
      </p:sp>
      <p:sp>
        <p:nvSpPr>
          <p:cNvPr id="7" name="Slide Number Placeholder 6"/>
          <p:cNvSpPr>
            <a:spLocks noGrp="1"/>
          </p:cNvSpPr>
          <p:nvPr>
            <p:ph type="sldNum" sz="quarter" idx="12"/>
          </p:nvPr>
        </p:nvSpPr>
        <p:spPr/>
        <p:txBody>
          <a:bodyPr/>
          <a:lstStyle/>
          <a:p>
            <a:fld id="{E31375A4-56A4-47D6-9801-1991572033F7}" type="slidenum">
              <a:rPr lang="en-US" smtClean="0"/>
              <a:t>21</a:t>
            </a:fld>
            <a:endParaRPr lang="en-US"/>
          </a:p>
        </p:txBody>
      </p:sp>
    </p:spTree>
    <p:extLst>
      <p:ext uri="{BB962C8B-B14F-4D97-AF65-F5344CB8AC3E}">
        <p14:creationId xmlns:p14="http://schemas.microsoft.com/office/powerpoint/2010/main" val="1706249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RAISING CAPITAL</a:t>
            </a:r>
          </a:p>
        </p:txBody>
      </p:sp>
      <p:sp>
        <p:nvSpPr>
          <p:cNvPr id="3" name="Rectangle 2"/>
          <p:cNvSpPr/>
          <p:nvPr/>
        </p:nvSpPr>
        <p:spPr>
          <a:xfrm>
            <a:off x="1120345" y="1997839"/>
            <a:ext cx="10602097" cy="3970318"/>
          </a:xfrm>
          <a:prstGeom prst="rect">
            <a:avLst/>
          </a:prstGeom>
        </p:spPr>
        <p:txBody>
          <a:bodyPr wrap="square">
            <a:spAutoFit/>
          </a:bodyPr>
          <a:lstStyle/>
          <a:p>
            <a:r>
              <a:rPr lang="en-JM" sz="2800" b="1" dirty="0"/>
              <a:t>Venture capital funds</a:t>
            </a:r>
          </a:p>
          <a:p>
            <a:r>
              <a:rPr lang="en-JM" sz="2800" dirty="0"/>
              <a:t>The combination of increasing the prospective marketability of SME shares and tax relief schemes has led to the proliferation of venture capital funds, which provide equity capital for small and growing businesses.</a:t>
            </a:r>
          </a:p>
          <a:p>
            <a:r>
              <a:rPr lang="en-JM" sz="2800" dirty="0"/>
              <a:t>However, in recent years, most major providers of business finance have in some way become involved in the provision of venture capital, usually by setting up or participating in specialist venture capital funds.</a:t>
            </a:r>
          </a:p>
        </p:txBody>
      </p:sp>
      <p:sp>
        <p:nvSpPr>
          <p:cNvPr id="7" name="Slide Number Placeholder 6"/>
          <p:cNvSpPr>
            <a:spLocks noGrp="1"/>
          </p:cNvSpPr>
          <p:nvPr>
            <p:ph type="sldNum" sz="quarter" idx="12"/>
          </p:nvPr>
        </p:nvSpPr>
        <p:spPr/>
        <p:txBody>
          <a:bodyPr/>
          <a:lstStyle/>
          <a:p>
            <a:fld id="{E31375A4-56A4-47D6-9801-1991572033F7}" type="slidenum">
              <a:rPr lang="en-US" smtClean="0"/>
              <a:t>22</a:t>
            </a:fld>
            <a:endParaRPr lang="en-US"/>
          </a:p>
        </p:txBody>
      </p:sp>
    </p:spTree>
    <p:extLst>
      <p:ext uri="{BB962C8B-B14F-4D97-AF65-F5344CB8AC3E}">
        <p14:creationId xmlns:p14="http://schemas.microsoft.com/office/powerpoint/2010/main" val="3099420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RAISING CAPITAL</a:t>
            </a:r>
          </a:p>
        </p:txBody>
      </p:sp>
      <p:sp>
        <p:nvSpPr>
          <p:cNvPr id="3" name="Rectangle 2"/>
          <p:cNvSpPr/>
          <p:nvPr/>
        </p:nvSpPr>
        <p:spPr>
          <a:xfrm>
            <a:off x="1120345" y="1997839"/>
            <a:ext cx="10602097" cy="3970318"/>
          </a:xfrm>
          <a:prstGeom prst="rect">
            <a:avLst/>
          </a:prstGeom>
        </p:spPr>
        <p:txBody>
          <a:bodyPr wrap="square">
            <a:spAutoFit/>
          </a:bodyPr>
          <a:lstStyle/>
          <a:p>
            <a:r>
              <a:rPr lang="en-JM" sz="3600" dirty="0"/>
              <a:t>The main spur to their growth has come from the incentives described above.</a:t>
            </a:r>
          </a:p>
          <a:p>
            <a:r>
              <a:rPr lang="en-JM" sz="3600" dirty="0"/>
              <a:t>The result is that there is now no real shortage of venture capital for viable projects. The range of possible funds includes those run by merchant and other banks, pension funds, individuals and local authorities.</a:t>
            </a:r>
          </a:p>
        </p:txBody>
      </p:sp>
      <p:sp>
        <p:nvSpPr>
          <p:cNvPr id="7" name="Slide Number Placeholder 6"/>
          <p:cNvSpPr>
            <a:spLocks noGrp="1"/>
          </p:cNvSpPr>
          <p:nvPr>
            <p:ph type="sldNum" sz="quarter" idx="12"/>
          </p:nvPr>
        </p:nvSpPr>
        <p:spPr/>
        <p:txBody>
          <a:bodyPr/>
          <a:lstStyle/>
          <a:p>
            <a:fld id="{E31375A4-56A4-47D6-9801-1991572033F7}" type="slidenum">
              <a:rPr lang="en-US" smtClean="0"/>
              <a:t>23</a:t>
            </a:fld>
            <a:endParaRPr lang="en-US"/>
          </a:p>
        </p:txBody>
      </p:sp>
    </p:spTree>
    <p:extLst>
      <p:ext uri="{BB962C8B-B14F-4D97-AF65-F5344CB8AC3E}">
        <p14:creationId xmlns:p14="http://schemas.microsoft.com/office/powerpoint/2010/main" val="1585260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RAISING CAPITAL</a:t>
            </a:r>
          </a:p>
        </p:txBody>
      </p:sp>
      <p:sp>
        <p:nvSpPr>
          <p:cNvPr id="3" name="Rectangle 2"/>
          <p:cNvSpPr/>
          <p:nvPr/>
        </p:nvSpPr>
        <p:spPr>
          <a:xfrm>
            <a:off x="1120345" y="1997839"/>
            <a:ext cx="10602097" cy="4524315"/>
          </a:xfrm>
          <a:prstGeom prst="rect">
            <a:avLst/>
          </a:prstGeom>
        </p:spPr>
        <p:txBody>
          <a:bodyPr wrap="square">
            <a:spAutoFit/>
          </a:bodyPr>
          <a:lstStyle/>
          <a:p>
            <a:r>
              <a:rPr lang="en-JM" sz="3600" b="1" dirty="0"/>
              <a:t>Business Angels</a:t>
            </a:r>
          </a:p>
          <a:p>
            <a:r>
              <a:rPr lang="en-JM" sz="3600" dirty="0"/>
              <a:t>Although venture capital companies are the main providers of equity finance to small businesses, they are highly selective. An alternative source of smaller amounts of equity capital are private individuals, sometimes known as business angels, who normally have a business background.</a:t>
            </a:r>
          </a:p>
          <a:p>
            <a:endParaRPr lang="en-JM" sz="3600" dirty="0"/>
          </a:p>
        </p:txBody>
      </p:sp>
      <p:sp>
        <p:nvSpPr>
          <p:cNvPr id="7" name="Slide Number Placeholder 6"/>
          <p:cNvSpPr>
            <a:spLocks noGrp="1"/>
          </p:cNvSpPr>
          <p:nvPr>
            <p:ph type="sldNum" sz="quarter" idx="12"/>
          </p:nvPr>
        </p:nvSpPr>
        <p:spPr/>
        <p:txBody>
          <a:bodyPr/>
          <a:lstStyle/>
          <a:p>
            <a:fld id="{E31375A4-56A4-47D6-9801-1991572033F7}" type="slidenum">
              <a:rPr lang="en-US" smtClean="0"/>
              <a:t>24</a:t>
            </a:fld>
            <a:endParaRPr lang="en-US"/>
          </a:p>
        </p:txBody>
      </p:sp>
    </p:spTree>
    <p:extLst>
      <p:ext uri="{BB962C8B-B14F-4D97-AF65-F5344CB8AC3E}">
        <p14:creationId xmlns:p14="http://schemas.microsoft.com/office/powerpoint/2010/main" val="3449381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RAISING CAPITAL</a:t>
            </a:r>
          </a:p>
        </p:txBody>
      </p:sp>
      <p:sp>
        <p:nvSpPr>
          <p:cNvPr id="3" name="Rectangle 2"/>
          <p:cNvSpPr/>
          <p:nvPr/>
        </p:nvSpPr>
        <p:spPr>
          <a:xfrm>
            <a:off x="1120345" y="1997839"/>
            <a:ext cx="10602097" cy="4524315"/>
          </a:xfrm>
          <a:prstGeom prst="rect">
            <a:avLst/>
          </a:prstGeom>
        </p:spPr>
        <p:txBody>
          <a:bodyPr wrap="square">
            <a:spAutoFit/>
          </a:bodyPr>
          <a:lstStyle/>
          <a:p>
            <a:r>
              <a:rPr lang="en-JM" sz="3600" dirty="0"/>
              <a:t>Business angels are willing to make investments in small businesses in return for an equity stake. They can also offer the businesses the benefits of their own management expertise. A number of business angel networks operate in different countries and they seek to match businesses seeking equity finance with potential investors.</a:t>
            </a:r>
          </a:p>
          <a:p>
            <a:endParaRPr lang="en-JM" sz="3600" dirty="0"/>
          </a:p>
        </p:txBody>
      </p:sp>
      <p:sp>
        <p:nvSpPr>
          <p:cNvPr id="7" name="Slide Number Placeholder 6"/>
          <p:cNvSpPr>
            <a:spLocks noGrp="1"/>
          </p:cNvSpPr>
          <p:nvPr>
            <p:ph type="sldNum" sz="quarter" idx="12"/>
          </p:nvPr>
        </p:nvSpPr>
        <p:spPr/>
        <p:txBody>
          <a:bodyPr/>
          <a:lstStyle/>
          <a:p>
            <a:fld id="{E31375A4-56A4-47D6-9801-1991572033F7}" type="slidenum">
              <a:rPr lang="en-US" smtClean="0"/>
              <a:t>25</a:t>
            </a:fld>
            <a:endParaRPr lang="en-US"/>
          </a:p>
        </p:txBody>
      </p:sp>
    </p:spTree>
    <p:extLst>
      <p:ext uri="{BB962C8B-B14F-4D97-AF65-F5344CB8AC3E}">
        <p14:creationId xmlns:p14="http://schemas.microsoft.com/office/powerpoint/2010/main" val="1956259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RAISING CAPITAL</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7" name="Slide Number Placeholder 6"/>
          <p:cNvSpPr>
            <a:spLocks noGrp="1"/>
          </p:cNvSpPr>
          <p:nvPr>
            <p:ph type="sldNum" sz="quarter" idx="12"/>
          </p:nvPr>
        </p:nvSpPr>
        <p:spPr/>
        <p:txBody>
          <a:bodyPr/>
          <a:lstStyle/>
          <a:p>
            <a:fld id="{E31375A4-56A4-47D6-9801-1991572033F7}" type="slidenum">
              <a:rPr lang="en-US" smtClean="0"/>
              <a:t>26</a:t>
            </a:fld>
            <a:endParaRPr lang="en-US"/>
          </a:p>
        </p:txBody>
      </p:sp>
      <p:pic>
        <p:nvPicPr>
          <p:cNvPr id="5" name="Picture 4"/>
          <p:cNvPicPr>
            <a:picLocks noChangeAspect="1"/>
          </p:cNvPicPr>
          <p:nvPr/>
        </p:nvPicPr>
        <p:blipFill>
          <a:blip r:embed="rId2"/>
          <a:stretch>
            <a:fillRect/>
          </a:stretch>
        </p:blipFill>
        <p:spPr>
          <a:xfrm>
            <a:off x="2718486" y="1507524"/>
            <a:ext cx="6087763" cy="4629666"/>
          </a:xfrm>
          <a:prstGeom prst="rect">
            <a:avLst/>
          </a:prstGeom>
        </p:spPr>
      </p:pic>
    </p:spTree>
    <p:extLst>
      <p:ext uri="{BB962C8B-B14F-4D97-AF65-F5344CB8AC3E}">
        <p14:creationId xmlns:p14="http://schemas.microsoft.com/office/powerpoint/2010/main" val="1443872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LIQUIDATION </a:t>
            </a:r>
          </a:p>
        </p:txBody>
      </p:sp>
      <p:sp>
        <p:nvSpPr>
          <p:cNvPr id="3" name="Rectangle 2"/>
          <p:cNvSpPr/>
          <p:nvPr/>
        </p:nvSpPr>
        <p:spPr>
          <a:xfrm>
            <a:off x="1120345" y="1997839"/>
            <a:ext cx="10602097" cy="4031873"/>
          </a:xfrm>
          <a:prstGeom prst="rect">
            <a:avLst/>
          </a:prstGeom>
        </p:spPr>
        <p:txBody>
          <a:bodyPr wrap="square">
            <a:spAutoFit/>
          </a:bodyPr>
          <a:lstStyle/>
          <a:p>
            <a:r>
              <a:rPr lang="en-JM" sz="2400" dirty="0"/>
              <a:t> </a:t>
            </a:r>
            <a:r>
              <a:rPr lang="en-JM" sz="3200" b="1" dirty="0"/>
              <a:t>What is liquidation?</a:t>
            </a:r>
          </a:p>
          <a:p>
            <a:r>
              <a:rPr lang="en-JM" sz="3200" dirty="0"/>
              <a:t>Liquidation is the dissolution or 'winding up' of a company.</a:t>
            </a:r>
          </a:p>
          <a:p>
            <a:r>
              <a:rPr lang="en-JM" sz="3200" dirty="0"/>
              <a:t>Liquidation means that the company must be dissolved and its affairs 'wound up', or brought to an end.</a:t>
            </a:r>
          </a:p>
          <a:p>
            <a:r>
              <a:rPr lang="en-JM" sz="3200" dirty="0"/>
              <a:t>The assets are realised, debts are paid out of the proceeds, and any surplus amounts are returned to members. Liquidation leads on to dissolution of the company. It is sometimes referred to as winding up.</a:t>
            </a:r>
          </a:p>
        </p:txBody>
      </p:sp>
      <p:sp>
        <p:nvSpPr>
          <p:cNvPr id="7" name="Slide Number Placeholder 6"/>
          <p:cNvSpPr>
            <a:spLocks noGrp="1"/>
          </p:cNvSpPr>
          <p:nvPr>
            <p:ph type="sldNum" sz="quarter" idx="12"/>
          </p:nvPr>
        </p:nvSpPr>
        <p:spPr/>
        <p:txBody>
          <a:bodyPr/>
          <a:lstStyle/>
          <a:p>
            <a:fld id="{E31375A4-56A4-47D6-9801-1991572033F7}" type="slidenum">
              <a:rPr lang="en-US" smtClean="0"/>
              <a:t>27</a:t>
            </a:fld>
            <a:endParaRPr lang="en-US"/>
          </a:p>
        </p:txBody>
      </p:sp>
    </p:spTree>
    <p:extLst>
      <p:ext uri="{BB962C8B-B14F-4D97-AF65-F5344CB8AC3E}">
        <p14:creationId xmlns:p14="http://schemas.microsoft.com/office/powerpoint/2010/main" val="3879850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LIQUIDATION </a:t>
            </a:r>
          </a:p>
        </p:txBody>
      </p:sp>
      <p:sp>
        <p:nvSpPr>
          <p:cNvPr id="3" name="Rectangle 2"/>
          <p:cNvSpPr/>
          <p:nvPr/>
        </p:nvSpPr>
        <p:spPr>
          <a:xfrm>
            <a:off x="1120345" y="1997839"/>
            <a:ext cx="10602097" cy="3416320"/>
          </a:xfrm>
          <a:prstGeom prst="rect">
            <a:avLst/>
          </a:prstGeom>
        </p:spPr>
        <p:txBody>
          <a:bodyPr wrap="square">
            <a:spAutoFit/>
          </a:bodyPr>
          <a:lstStyle/>
          <a:p>
            <a:r>
              <a:rPr lang="en-JM" sz="2400" dirty="0"/>
              <a:t> Who decides to liquidate?</a:t>
            </a:r>
          </a:p>
          <a:p>
            <a:r>
              <a:rPr lang="en-JM" sz="2400" dirty="0"/>
              <a:t>There are three different methods of liquidation; compulsory, members' voluntary and creditors‘ voluntary. Compulsory liquidation and creditors' voluntary liquidation are proceedings for insolvent companies, and members' voluntary liquidation is for solvent companies.</a:t>
            </a:r>
          </a:p>
          <a:p>
            <a:r>
              <a:rPr lang="en-JM" sz="2400" dirty="0"/>
              <a:t>The parties most likely to be involved in the decision to liquidate are:</a:t>
            </a:r>
          </a:p>
          <a:p>
            <a:pPr marL="342900" indent="-342900">
              <a:buFont typeface="Wingdings" panose="05000000000000000000" pitchFamily="2" charset="2"/>
              <a:buChar char="Ø"/>
            </a:pPr>
            <a:r>
              <a:rPr lang="en-JM" sz="2400" dirty="0"/>
              <a:t> The directors</a:t>
            </a:r>
          </a:p>
          <a:p>
            <a:pPr marL="342900" indent="-342900">
              <a:buFont typeface="Wingdings" panose="05000000000000000000" pitchFamily="2" charset="2"/>
              <a:buChar char="Ø"/>
            </a:pPr>
            <a:r>
              <a:rPr lang="en-JM" sz="2400" dirty="0"/>
              <a:t>The creditors</a:t>
            </a:r>
          </a:p>
          <a:p>
            <a:pPr marL="342900" indent="-342900">
              <a:buFont typeface="Wingdings" panose="05000000000000000000" pitchFamily="2" charset="2"/>
              <a:buChar char="Ø"/>
            </a:pPr>
            <a:r>
              <a:rPr lang="en-JM" sz="2400" dirty="0"/>
              <a:t> The members</a:t>
            </a:r>
          </a:p>
        </p:txBody>
      </p:sp>
      <p:sp>
        <p:nvSpPr>
          <p:cNvPr id="7" name="Slide Number Placeholder 6"/>
          <p:cNvSpPr>
            <a:spLocks noGrp="1"/>
          </p:cNvSpPr>
          <p:nvPr>
            <p:ph type="sldNum" sz="quarter" idx="12"/>
          </p:nvPr>
        </p:nvSpPr>
        <p:spPr/>
        <p:txBody>
          <a:bodyPr/>
          <a:lstStyle/>
          <a:p>
            <a:fld id="{E31375A4-56A4-47D6-9801-1991572033F7}" type="slidenum">
              <a:rPr lang="en-US" smtClean="0"/>
              <a:t>28</a:t>
            </a:fld>
            <a:endParaRPr lang="en-US"/>
          </a:p>
        </p:txBody>
      </p:sp>
    </p:spTree>
    <p:extLst>
      <p:ext uri="{BB962C8B-B14F-4D97-AF65-F5344CB8AC3E}">
        <p14:creationId xmlns:p14="http://schemas.microsoft.com/office/powerpoint/2010/main" val="2336757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LIQUIDATION </a:t>
            </a:r>
          </a:p>
        </p:txBody>
      </p:sp>
      <p:sp>
        <p:nvSpPr>
          <p:cNvPr id="3" name="Rectangle 2"/>
          <p:cNvSpPr/>
          <p:nvPr/>
        </p:nvSpPr>
        <p:spPr>
          <a:xfrm>
            <a:off x="1120345" y="1997839"/>
            <a:ext cx="10602097" cy="3785652"/>
          </a:xfrm>
          <a:prstGeom prst="rect">
            <a:avLst/>
          </a:prstGeom>
        </p:spPr>
        <p:txBody>
          <a:bodyPr wrap="square">
            <a:spAutoFit/>
          </a:bodyPr>
          <a:lstStyle/>
          <a:p>
            <a:r>
              <a:rPr lang="en-JM" sz="2400" dirty="0"/>
              <a:t>The directors are best placed to know the financial position and difficulty that the company is in. The creditors may become aware that the company is in financial difficulty when their invoices do not get paid on a timely basis, or at all.</a:t>
            </a:r>
          </a:p>
          <a:p>
            <a:r>
              <a:rPr lang="en-JM" sz="2400" dirty="0"/>
              <a:t>The members are likely to be the last people to know that the company is in financial difficulty, as they rely on the directors to tell them. In public companies, there is a rule that the directors must call a general</a:t>
            </a:r>
          </a:p>
          <a:p>
            <a:r>
              <a:rPr lang="en-JM" sz="2400" dirty="0"/>
              <a:t>meeting of members if the net assets of the company fall to half or less of the amount of its called-up share capital. There is no such rule for private companies.</a:t>
            </a:r>
          </a:p>
        </p:txBody>
      </p:sp>
      <p:sp>
        <p:nvSpPr>
          <p:cNvPr id="7" name="Slide Number Placeholder 6"/>
          <p:cNvSpPr>
            <a:spLocks noGrp="1"/>
          </p:cNvSpPr>
          <p:nvPr>
            <p:ph type="sldNum" sz="quarter" idx="12"/>
          </p:nvPr>
        </p:nvSpPr>
        <p:spPr/>
        <p:txBody>
          <a:bodyPr/>
          <a:lstStyle/>
          <a:p>
            <a:fld id="{E31375A4-56A4-47D6-9801-1991572033F7}" type="slidenum">
              <a:rPr lang="en-US" smtClean="0"/>
              <a:t>29</a:t>
            </a:fld>
            <a:endParaRPr lang="en-US"/>
          </a:p>
        </p:txBody>
      </p:sp>
    </p:spTree>
    <p:extLst>
      <p:ext uri="{BB962C8B-B14F-4D97-AF65-F5344CB8AC3E}">
        <p14:creationId xmlns:p14="http://schemas.microsoft.com/office/powerpoint/2010/main" val="2598056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UNIT 7:  BUSINESS LAW</a:t>
            </a:r>
          </a:p>
        </p:txBody>
      </p:sp>
      <p:sp>
        <p:nvSpPr>
          <p:cNvPr id="3" name="Content Placeholder 2"/>
          <p:cNvSpPr>
            <a:spLocks noGrp="1"/>
          </p:cNvSpPr>
          <p:nvPr>
            <p:ph idx="1"/>
          </p:nvPr>
        </p:nvSpPr>
        <p:spPr/>
        <p:txBody>
          <a:bodyPr>
            <a:normAutofit/>
          </a:bodyPr>
          <a:lstStyle/>
          <a:p>
            <a:endParaRPr lang="en-JM" dirty="0"/>
          </a:p>
          <a:p>
            <a:endParaRPr lang="en-JM" dirty="0"/>
          </a:p>
          <a:p>
            <a:pPr algn="ctr"/>
            <a:r>
              <a:rPr lang="en-JM" dirty="0"/>
              <a:t>P5 : EXPLAIN HOW BUSINESS  ORGANISATIONS ARE MANAGE AND FUNDED </a:t>
            </a:r>
          </a:p>
        </p:txBody>
      </p:sp>
      <p:sp>
        <p:nvSpPr>
          <p:cNvPr id="7" name="Slide Number Placeholder 6"/>
          <p:cNvSpPr>
            <a:spLocks noGrp="1"/>
          </p:cNvSpPr>
          <p:nvPr>
            <p:ph type="sldNum" sz="quarter" idx="12"/>
          </p:nvPr>
        </p:nvSpPr>
        <p:spPr/>
        <p:txBody>
          <a:bodyPr/>
          <a:lstStyle/>
          <a:p>
            <a:fld id="{E31375A4-56A4-47D6-9801-1991572033F7}" type="slidenum">
              <a:rPr lang="en-US" smtClean="0"/>
              <a:t>3</a:t>
            </a:fld>
            <a:endParaRPr lang="en-US"/>
          </a:p>
        </p:txBody>
      </p:sp>
    </p:spTree>
    <p:extLst>
      <p:ext uri="{BB962C8B-B14F-4D97-AF65-F5344CB8AC3E}">
        <p14:creationId xmlns:p14="http://schemas.microsoft.com/office/powerpoint/2010/main" val="1476019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LIQUIDATION </a:t>
            </a:r>
          </a:p>
        </p:txBody>
      </p:sp>
      <p:sp>
        <p:nvSpPr>
          <p:cNvPr id="3" name="Rectangle 2"/>
          <p:cNvSpPr/>
          <p:nvPr/>
        </p:nvSpPr>
        <p:spPr>
          <a:xfrm>
            <a:off x="1120345" y="1997839"/>
            <a:ext cx="10602097" cy="3046988"/>
          </a:xfrm>
          <a:prstGeom prst="rect">
            <a:avLst/>
          </a:prstGeom>
        </p:spPr>
        <p:txBody>
          <a:bodyPr wrap="square">
            <a:spAutoFit/>
          </a:bodyPr>
          <a:lstStyle/>
          <a:p>
            <a:r>
              <a:rPr lang="en-JM" sz="2400" dirty="0"/>
              <a:t>As we shall see in the next two sections, there are three methods of winding up. They depend on who has instigated the proceedings. Directors cannot formally instigate proceedings for winding up, they can only make recommendations to the members. A special resolution must be passed if the company is being wound up for any other reason.</a:t>
            </a:r>
          </a:p>
          <a:p>
            <a:r>
              <a:rPr lang="en-JM" sz="2400" dirty="0"/>
              <a:t>There are two types of voluntary liquidation:</a:t>
            </a:r>
          </a:p>
          <a:p>
            <a:pPr marL="342900" indent="-342900">
              <a:buFont typeface="Wingdings" panose="05000000000000000000" pitchFamily="2" charset="2"/>
              <a:buChar char="Ø"/>
            </a:pPr>
            <a:r>
              <a:rPr lang="en-JM" sz="2400" dirty="0"/>
              <a:t>A members' voluntary liquidation is used where the company is solvent.</a:t>
            </a:r>
          </a:p>
          <a:p>
            <a:pPr marL="342900" indent="-342900">
              <a:buFont typeface="Wingdings" panose="05000000000000000000" pitchFamily="2" charset="2"/>
              <a:buChar char="Ø"/>
            </a:pPr>
            <a:r>
              <a:rPr lang="en-JM" sz="2400" dirty="0"/>
              <a:t>A creditors' voluntary liquidation is used where the company is insolvent</a:t>
            </a:r>
            <a:r>
              <a:rPr lang="en-JM" dirty="0"/>
              <a:t>.</a:t>
            </a:r>
          </a:p>
        </p:txBody>
      </p:sp>
      <p:sp>
        <p:nvSpPr>
          <p:cNvPr id="7" name="Slide Number Placeholder 6"/>
          <p:cNvSpPr>
            <a:spLocks noGrp="1"/>
          </p:cNvSpPr>
          <p:nvPr>
            <p:ph type="sldNum" sz="quarter" idx="12"/>
          </p:nvPr>
        </p:nvSpPr>
        <p:spPr/>
        <p:txBody>
          <a:bodyPr/>
          <a:lstStyle/>
          <a:p>
            <a:fld id="{E31375A4-56A4-47D6-9801-1991572033F7}" type="slidenum">
              <a:rPr lang="en-US" smtClean="0"/>
              <a:t>30</a:t>
            </a:fld>
            <a:endParaRPr lang="en-US"/>
          </a:p>
        </p:txBody>
      </p:sp>
    </p:spTree>
    <p:extLst>
      <p:ext uri="{BB962C8B-B14F-4D97-AF65-F5344CB8AC3E}">
        <p14:creationId xmlns:p14="http://schemas.microsoft.com/office/powerpoint/2010/main" val="2469924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LIQUIDATION </a:t>
            </a:r>
          </a:p>
        </p:txBody>
      </p:sp>
      <p:sp>
        <p:nvSpPr>
          <p:cNvPr id="3" name="Rectangle 2"/>
          <p:cNvSpPr/>
          <p:nvPr/>
        </p:nvSpPr>
        <p:spPr>
          <a:xfrm>
            <a:off x="1120345" y="1997839"/>
            <a:ext cx="10602097" cy="2677656"/>
          </a:xfrm>
          <a:prstGeom prst="rect">
            <a:avLst/>
          </a:prstGeom>
        </p:spPr>
        <p:txBody>
          <a:bodyPr wrap="square">
            <a:spAutoFit/>
          </a:bodyPr>
          <a:lstStyle/>
          <a:p>
            <a:r>
              <a:rPr lang="en-JM" sz="2400" dirty="0"/>
              <a:t>Once the decision to liquidate has been taken, the company goes under the control of a liquidator who must be a qualified and authorised insolvency practitioner.</a:t>
            </a:r>
          </a:p>
          <a:p>
            <a:r>
              <a:rPr lang="en-JM" sz="2400" dirty="0"/>
              <a:t>We shall look at the procedures that the liquidator carries out in the next two sections. However, the liquidator also has a statutory duty to report to the relevant Government authority where he feels that any director of the insolvent company is unfit to be involved in the management of a company. </a:t>
            </a:r>
            <a:endParaRPr lang="en-JM" dirty="0"/>
          </a:p>
        </p:txBody>
      </p:sp>
      <p:sp>
        <p:nvSpPr>
          <p:cNvPr id="7" name="Slide Number Placeholder 6"/>
          <p:cNvSpPr>
            <a:spLocks noGrp="1"/>
          </p:cNvSpPr>
          <p:nvPr>
            <p:ph type="sldNum" sz="quarter" idx="12"/>
          </p:nvPr>
        </p:nvSpPr>
        <p:spPr/>
        <p:txBody>
          <a:bodyPr/>
          <a:lstStyle/>
          <a:p>
            <a:fld id="{E31375A4-56A4-47D6-9801-1991572033F7}" type="slidenum">
              <a:rPr lang="en-US" smtClean="0"/>
              <a:t>31</a:t>
            </a:fld>
            <a:endParaRPr lang="en-US"/>
          </a:p>
        </p:txBody>
      </p:sp>
    </p:spTree>
    <p:extLst>
      <p:ext uri="{BB962C8B-B14F-4D97-AF65-F5344CB8AC3E}">
        <p14:creationId xmlns:p14="http://schemas.microsoft.com/office/powerpoint/2010/main" val="976606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LIQUIDATION </a:t>
            </a:r>
          </a:p>
        </p:txBody>
      </p:sp>
      <p:sp>
        <p:nvSpPr>
          <p:cNvPr id="3" name="Rectangle 2"/>
          <p:cNvSpPr/>
          <p:nvPr/>
        </p:nvSpPr>
        <p:spPr>
          <a:xfrm>
            <a:off x="1120345" y="1997839"/>
            <a:ext cx="10602097" cy="3477875"/>
          </a:xfrm>
          <a:prstGeom prst="rect">
            <a:avLst/>
          </a:prstGeom>
        </p:spPr>
        <p:txBody>
          <a:bodyPr wrap="square">
            <a:spAutoFit/>
          </a:bodyPr>
          <a:lstStyle/>
          <a:p>
            <a:r>
              <a:rPr lang="en-JM" sz="2800" dirty="0"/>
              <a:t>Regardless of what method of liquidation is used, similar legal problems may arise in each of them. In addition, the following factors are true at the start of any liquidation:</a:t>
            </a:r>
          </a:p>
          <a:p>
            <a:pPr marL="342900" indent="-342900">
              <a:buFont typeface="Wingdings" panose="05000000000000000000" pitchFamily="2" charset="2"/>
              <a:buChar char="Ø"/>
            </a:pPr>
            <a:r>
              <a:rPr lang="en-JM" sz="2800" dirty="0"/>
              <a:t>No share dealings or changes in members are allowed</a:t>
            </a:r>
          </a:p>
          <a:p>
            <a:pPr marL="342900" indent="-342900">
              <a:buFont typeface="Wingdings" panose="05000000000000000000" pitchFamily="2" charset="2"/>
              <a:buChar char="Ø"/>
            </a:pPr>
            <a:r>
              <a:rPr lang="en-JM" sz="2800" dirty="0"/>
              <a:t>All company documents (</a:t>
            </a:r>
            <a:r>
              <a:rPr lang="en-JM" sz="2800" dirty="0" err="1"/>
              <a:t>eg</a:t>
            </a:r>
            <a:r>
              <a:rPr lang="en-JM" sz="2800" dirty="0"/>
              <a:t> invoices, letters, emails) and the website must state the company is in liquidation</a:t>
            </a:r>
          </a:p>
          <a:p>
            <a:pPr marL="342900" indent="-342900">
              <a:buFont typeface="Wingdings" panose="05000000000000000000" pitchFamily="2" charset="2"/>
              <a:buChar char="Ø"/>
            </a:pPr>
            <a:r>
              <a:rPr lang="en-JM" sz="2800" dirty="0"/>
              <a:t>The directors' power to manage ceases </a:t>
            </a:r>
          </a:p>
          <a:p>
            <a:r>
              <a:rPr lang="en-JM" sz="2400" dirty="0"/>
              <a:t> </a:t>
            </a:r>
            <a:endParaRPr lang="en-JM" dirty="0"/>
          </a:p>
        </p:txBody>
      </p:sp>
      <p:sp>
        <p:nvSpPr>
          <p:cNvPr id="7" name="Slide Number Placeholder 6"/>
          <p:cNvSpPr>
            <a:spLocks noGrp="1"/>
          </p:cNvSpPr>
          <p:nvPr>
            <p:ph type="sldNum" sz="quarter" idx="12"/>
          </p:nvPr>
        </p:nvSpPr>
        <p:spPr/>
        <p:txBody>
          <a:bodyPr/>
          <a:lstStyle/>
          <a:p>
            <a:fld id="{E31375A4-56A4-47D6-9801-1991572033F7}" type="slidenum">
              <a:rPr lang="en-US" smtClean="0"/>
              <a:t>32</a:t>
            </a:fld>
            <a:endParaRPr lang="en-US"/>
          </a:p>
        </p:txBody>
      </p:sp>
    </p:spTree>
    <p:extLst>
      <p:ext uri="{BB962C8B-B14F-4D97-AF65-F5344CB8AC3E}">
        <p14:creationId xmlns:p14="http://schemas.microsoft.com/office/powerpoint/2010/main" val="3531050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LIQUIDATION </a:t>
            </a:r>
          </a:p>
        </p:txBody>
      </p:sp>
      <p:sp>
        <p:nvSpPr>
          <p:cNvPr id="3" name="Rectangle 2"/>
          <p:cNvSpPr/>
          <p:nvPr/>
        </p:nvSpPr>
        <p:spPr>
          <a:xfrm>
            <a:off x="1120345" y="1997839"/>
            <a:ext cx="10602097" cy="1815882"/>
          </a:xfrm>
          <a:prstGeom prst="rect">
            <a:avLst/>
          </a:prstGeom>
        </p:spPr>
        <p:txBody>
          <a:bodyPr wrap="square">
            <a:spAutoFit/>
          </a:bodyPr>
          <a:lstStyle/>
          <a:p>
            <a:r>
              <a:rPr lang="en-JM" sz="2800" dirty="0"/>
              <a:t>A winding up is voluntary where the decision to wind up is taken by the company's members, although if</a:t>
            </a:r>
          </a:p>
          <a:p>
            <a:r>
              <a:rPr lang="en-JM" sz="2800" dirty="0"/>
              <a:t>the company is insolvent, the creditors will be heavily involved in the proceedings. </a:t>
            </a:r>
            <a:endParaRPr lang="en-JM" dirty="0"/>
          </a:p>
        </p:txBody>
      </p:sp>
      <p:sp>
        <p:nvSpPr>
          <p:cNvPr id="7" name="Slide Number Placeholder 6"/>
          <p:cNvSpPr>
            <a:spLocks noGrp="1"/>
          </p:cNvSpPr>
          <p:nvPr>
            <p:ph type="sldNum" sz="quarter" idx="12"/>
          </p:nvPr>
        </p:nvSpPr>
        <p:spPr/>
        <p:txBody>
          <a:bodyPr/>
          <a:lstStyle/>
          <a:p>
            <a:fld id="{E31375A4-56A4-47D6-9801-1991572033F7}" type="slidenum">
              <a:rPr lang="en-US" smtClean="0"/>
              <a:t>33</a:t>
            </a:fld>
            <a:endParaRPr lang="en-US"/>
          </a:p>
        </p:txBody>
      </p:sp>
    </p:spTree>
    <p:extLst>
      <p:ext uri="{BB962C8B-B14F-4D97-AF65-F5344CB8AC3E}">
        <p14:creationId xmlns:p14="http://schemas.microsoft.com/office/powerpoint/2010/main" val="1021388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LIQUIDATION </a:t>
            </a:r>
          </a:p>
        </p:txBody>
      </p:sp>
      <p:sp>
        <p:nvSpPr>
          <p:cNvPr id="3" name="Rectangle 2"/>
          <p:cNvSpPr/>
          <p:nvPr/>
        </p:nvSpPr>
        <p:spPr>
          <a:xfrm>
            <a:off x="1120345" y="1997839"/>
            <a:ext cx="10602097" cy="1661993"/>
          </a:xfrm>
          <a:prstGeom prst="rect">
            <a:avLst/>
          </a:prstGeom>
        </p:spPr>
        <p:txBody>
          <a:bodyPr wrap="square">
            <a:spAutoFit/>
          </a:bodyPr>
          <a:lstStyle/>
          <a:p>
            <a:r>
              <a:rPr lang="en-JM" sz="2800" dirty="0"/>
              <a:t>The main differences between a members' and a creditors' voluntary winding up are set out below. </a:t>
            </a:r>
          </a:p>
          <a:p>
            <a:endParaRPr lang="en-JM" sz="2800" dirty="0"/>
          </a:p>
          <a:p>
            <a:endParaRPr lang="en-JM" dirty="0"/>
          </a:p>
        </p:txBody>
      </p:sp>
      <p:sp>
        <p:nvSpPr>
          <p:cNvPr id="7" name="Slide Number Placeholder 6"/>
          <p:cNvSpPr>
            <a:spLocks noGrp="1"/>
          </p:cNvSpPr>
          <p:nvPr>
            <p:ph type="sldNum" sz="quarter" idx="12"/>
          </p:nvPr>
        </p:nvSpPr>
        <p:spPr/>
        <p:txBody>
          <a:bodyPr/>
          <a:lstStyle/>
          <a:p>
            <a:fld id="{E31375A4-56A4-47D6-9801-1991572033F7}" type="slidenum">
              <a:rPr lang="en-US" smtClean="0"/>
              <a:t>34</a:t>
            </a:fld>
            <a:endParaRPr lang="en-US"/>
          </a:p>
        </p:txBody>
      </p:sp>
      <p:pic>
        <p:nvPicPr>
          <p:cNvPr id="4" name="Picture 3"/>
          <p:cNvPicPr>
            <a:picLocks noChangeAspect="1"/>
          </p:cNvPicPr>
          <p:nvPr/>
        </p:nvPicPr>
        <p:blipFill>
          <a:blip r:embed="rId2"/>
          <a:stretch>
            <a:fillRect/>
          </a:stretch>
        </p:blipFill>
        <p:spPr>
          <a:xfrm>
            <a:off x="1969516" y="3122654"/>
            <a:ext cx="6537081" cy="2462599"/>
          </a:xfrm>
          <a:prstGeom prst="rect">
            <a:avLst/>
          </a:prstGeom>
        </p:spPr>
      </p:pic>
    </p:spTree>
    <p:extLst>
      <p:ext uri="{BB962C8B-B14F-4D97-AF65-F5344CB8AC3E}">
        <p14:creationId xmlns:p14="http://schemas.microsoft.com/office/powerpoint/2010/main" val="4290336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LIQUIDATION </a:t>
            </a:r>
          </a:p>
        </p:txBody>
      </p:sp>
      <p:sp>
        <p:nvSpPr>
          <p:cNvPr id="3" name="Rectangle 2"/>
          <p:cNvSpPr/>
          <p:nvPr/>
        </p:nvSpPr>
        <p:spPr>
          <a:xfrm>
            <a:off x="1120345" y="1997839"/>
            <a:ext cx="10602097" cy="1661993"/>
          </a:xfrm>
          <a:prstGeom prst="rect">
            <a:avLst/>
          </a:prstGeom>
        </p:spPr>
        <p:txBody>
          <a:bodyPr wrap="square">
            <a:spAutoFit/>
          </a:bodyPr>
          <a:lstStyle/>
          <a:p>
            <a:r>
              <a:rPr lang="en-JM" sz="2800" dirty="0"/>
              <a:t>In order to be a members' winding up, the directors must make a declaration of solvency. </a:t>
            </a:r>
          </a:p>
          <a:p>
            <a:endParaRPr lang="en-JM" sz="2800" dirty="0"/>
          </a:p>
          <a:p>
            <a:endParaRPr lang="en-JM" dirty="0"/>
          </a:p>
        </p:txBody>
      </p:sp>
      <p:sp>
        <p:nvSpPr>
          <p:cNvPr id="7" name="Slide Number Placeholder 6"/>
          <p:cNvSpPr>
            <a:spLocks noGrp="1"/>
          </p:cNvSpPr>
          <p:nvPr>
            <p:ph type="sldNum" sz="quarter" idx="12"/>
          </p:nvPr>
        </p:nvSpPr>
        <p:spPr/>
        <p:txBody>
          <a:bodyPr/>
          <a:lstStyle/>
          <a:p>
            <a:fld id="{E31375A4-56A4-47D6-9801-1991572033F7}" type="slidenum">
              <a:rPr lang="en-US" smtClean="0"/>
              <a:t>35</a:t>
            </a:fld>
            <a:endParaRPr lang="en-US"/>
          </a:p>
        </p:txBody>
      </p:sp>
      <p:pic>
        <p:nvPicPr>
          <p:cNvPr id="5" name="Picture 4"/>
          <p:cNvPicPr>
            <a:picLocks noChangeAspect="1"/>
          </p:cNvPicPr>
          <p:nvPr/>
        </p:nvPicPr>
        <p:blipFill rotWithShape="1">
          <a:blip r:embed="rId2"/>
          <a:srcRect l="2496"/>
          <a:stretch/>
        </p:blipFill>
        <p:spPr>
          <a:xfrm>
            <a:off x="1449858" y="3130378"/>
            <a:ext cx="8690919" cy="2034746"/>
          </a:xfrm>
          <a:prstGeom prst="rect">
            <a:avLst/>
          </a:prstGeom>
        </p:spPr>
      </p:pic>
    </p:spTree>
    <p:extLst>
      <p:ext uri="{BB962C8B-B14F-4D97-AF65-F5344CB8AC3E}">
        <p14:creationId xmlns:p14="http://schemas.microsoft.com/office/powerpoint/2010/main" val="1328318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LIQUIDATION </a:t>
            </a:r>
          </a:p>
        </p:txBody>
      </p:sp>
      <p:sp>
        <p:nvSpPr>
          <p:cNvPr id="3" name="Rectangle 2"/>
          <p:cNvSpPr/>
          <p:nvPr/>
        </p:nvSpPr>
        <p:spPr>
          <a:xfrm>
            <a:off x="1120345" y="1997839"/>
            <a:ext cx="10602097" cy="3108543"/>
          </a:xfrm>
          <a:prstGeom prst="rect">
            <a:avLst/>
          </a:prstGeom>
        </p:spPr>
        <p:txBody>
          <a:bodyPr wrap="square">
            <a:spAutoFit/>
          </a:bodyPr>
          <a:lstStyle/>
          <a:p>
            <a:r>
              <a:rPr lang="en-JM" sz="2800" dirty="0"/>
              <a:t>When there is no declaration of solvency there is a creditors' voluntary winding up. </a:t>
            </a:r>
          </a:p>
          <a:p>
            <a:r>
              <a:rPr lang="en-JM" sz="2800" dirty="0"/>
              <a:t>To commence a creditors' voluntary winding up the directors convene a general meeting of members to pass a special resolution (private companies may pass a written resolution with a 75% majority). They must also convene a meeting of creditors, giving at least seven days notice of this meeting. </a:t>
            </a:r>
          </a:p>
        </p:txBody>
      </p:sp>
      <p:sp>
        <p:nvSpPr>
          <p:cNvPr id="7" name="Slide Number Placeholder 6"/>
          <p:cNvSpPr>
            <a:spLocks noGrp="1"/>
          </p:cNvSpPr>
          <p:nvPr>
            <p:ph type="sldNum" sz="quarter" idx="12"/>
          </p:nvPr>
        </p:nvSpPr>
        <p:spPr/>
        <p:txBody>
          <a:bodyPr/>
          <a:lstStyle/>
          <a:p>
            <a:fld id="{E31375A4-56A4-47D6-9801-1991572033F7}" type="slidenum">
              <a:rPr lang="en-US" smtClean="0"/>
              <a:t>36</a:t>
            </a:fld>
            <a:endParaRPr lang="en-US"/>
          </a:p>
        </p:txBody>
      </p:sp>
    </p:spTree>
    <p:extLst>
      <p:ext uri="{BB962C8B-B14F-4D97-AF65-F5344CB8AC3E}">
        <p14:creationId xmlns:p14="http://schemas.microsoft.com/office/powerpoint/2010/main" val="2712902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LIQUIDATION </a:t>
            </a:r>
          </a:p>
        </p:txBody>
      </p:sp>
      <p:sp>
        <p:nvSpPr>
          <p:cNvPr id="3" name="Rectangle 2"/>
          <p:cNvSpPr/>
          <p:nvPr/>
        </p:nvSpPr>
        <p:spPr>
          <a:xfrm>
            <a:off x="1120345" y="1997839"/>
            <a:ext cx="10602097" cy="3970318"/>
          </a:xfrm>
          <a:prstGeom prst="rect">
            <a:avLst/>
          </a:prstGeom>
        </p:spPr>
        <p:txBody>
          <a:bodyPr wrap="square">
            <a:spAutoFit/>
          </a:bodyPr>
          <a:lstStyle/>
          <a:p>
            <a:r>
              <a:rPr lang="en-JM" sz="2800" dirty="0"/>
              <a:t>The notice must be advertised in the two local newspapers. The notice must either:</a:t>
            </a:r>
          </a:p>
          <a:p>
            <a:pPr marL="285750" indent="-285750">
              <a:buFont typeface="Wingdings" panose="05000000000000000000" pitchFamily="2" charset="2"/>
              <a:buChar char="Ø"/>
            </a:pPr>
            <a:r>
              <a:rPr lang="en-JM" sz="2800" dirty="0"/>
              <a:t> Give the name and address of a qualified insolvency practitioner to whom the creditors can apply before the meeting for information about the company, or</a:t>
            </a:r>
          </a:p>
          <a:p>
            <a:pPr marL="285750" indent="-285750">
              <a:buFont typeface="Wingdings" panose="05000000000000000000" pitchFamily="2" charset="2"/>
              <a:buChar char="Ø"/>
            </a:pPr>
            <a:r>
              <a:rPr lang="en-JM" sz="2800" dirty="0"/>
              <a:t> State a place in the locality of the company's principal place of business where, on the two business days before the meeting, a list of creditors can be inspected. </a:t>
            </a:r>
          </a:p>
          <a:p>
            <a:endParaRPr lang="en-JM" sz="2800" dirty="0"/>
          </a:p>
        </p:txBody>
      </p:sp>
      <p:sp>
        <p:nvSpPr>
          <p:cNvPr id="7" name="Slide Number Placeholder 6"/>
          <p:cNvSpPr>
            <a:spLocks noGrp="1"/>
          </p:cNvSpPr>
          <p:nvPr>
            <p:ph type="sldNum" sz="quarter" idx="12"/>
          </p:nvPr>
        </p:nvSpPr>
        <p:spPr/>
        <p:txBody>
          <a:bodyPr/>
          <a:lstStyle/>
          <a:p>
            <a:fld id="{E31375A4-56A4-47D6-9801-1991572033F7}" type="slidenum">
              <a:rPr lang="en-US" smtClean="0"/>
              <a:t>37</a:t>
            </a:fld>
            <a:endParaRPr lang="en-US"/>
          </a:p>
        </p:txBody>
      </p:sp>
    </p:spTree>
    <p:extLst>
      <p:ext uri="{BB962C8B-B14F-4D97-AF65-F5344CB8AC3E}">
        <p14:creationId xmlns:p14="http://schemas.microsoft.com/office/powerpoint/2010/main" val="2413567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LIQUIDATION </a:t>
            </a:r>
          </a:p>
        </p:txBody>
      </p:sp>
      <p:sp>
        <p:nvSpPr>
          <p:cNvPr id="3" name="Rectangle 2"/>
          <p:cNvSpPr/>
          <p:nvPr/>
        </p:nvSpPr>
        <p:spPr>
          <a:xfrm>
            <a:off x="1120345" y="1997839"/>
            <a:ext cx="10602097" cy="1384995"/>
          </a:xfrm>
          <a:prstGeom prst="rect">
            <a:avLst/>
          </a:prstGeom>
        </p:spPr>
        <p:txBody>
          <a:bodyPr wrap="square">
            <a:spAutoFit/>
          </a:bodyPr>
          <a:lstStyle/>
          <a:p>
            <a:r>
              <a:rPr lang="en-JM" sz="2800" dirty="0"/>
              <a:t>A creditor may apply to the court to wind up the company, primarily if the company is unable to pay its debts. There are statutory tests to prove that a company is unable to pay its debts.</a:t>
            </a:r>
          </a:p>
        </p:txBody>
      </p:sp>
      <p:sp>
        <p:nvSpPr>
          <p:cNvPr id="7" name="Slide Number Placeholder 6"/>
          <p:cNvSpPr>
            <a:spLocks noGrp="1"/>
          </p:cNvSpPr>
          <p:nvPr>
            <p:ph type="sldNum" sz="quarter" idx="12"/>
          </p:nvPr>
        </p:nvSpPr>
        <p:spPr/>
        <p:txBody>
          <a:bodyPr/>
          <a:lstStyle/>
          <a:p>
            <a:fld id="{E31375A4-56A4-47D6-9801-1991572033F7}" type="slidenum">
              <a:rPr lang="en-US" smtClean="0"/>
              <a:t>38</a:t>
            </a:fld>
            <a:endParaRPr lang="en-US"/>
          </a:p>
        </p:txBody>
      </p:sp>
    </p:spTree>
    <p:extLst>
      <p:ext uri="{BB962C8B-B14F-4D97-AF65-F5344CB8AC3E}">
        <p14:creationId xmlns:p14="http://schemas.microsoft.com/office/powerpoint/2010/main" val="378042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LIQUIDATION </a:t>
            </a:r>
          </a:p>
        </p:txBody>
      </p:sp>
      <p:sp>
        <p:nvSpPr>
          <p:cNvPr id="7" name="Slide Number Placeholder 6"/>
          <p:cNvSpPr>
            <a:spLocks noGrp="1"/>
          </p:cNvSpPr>
          <p:nvPr>
            <p:ph type="sldNum" sz="quarter" idx="12"/>
          </p:nvPr>
        </p:nvSpPr>
        <p:spPr/>
        <p:txBody>
          <a:bodyPr/>
          <a:lstStyle/>
          <a:p>
            <a:fld id="{E31375A4-56A4-47D6-9801-1991572033F7}" type="slidenum">
              <a:rPr lang="en-US" smtClean="0"/>
              <a:t>39</a:t>
            </a:fld>
            <a:endParaRPr lang="en-US"/>
          </a:p>
        </p:txBody>
      </p:sp>
      <p:pic>
        <p:nvPicPr>
          <p:cNvPr id="4" name="Picture 3"/>
          <p:cNvPicPr>
            <a:picLocks noChangeAspect="1"/>
          </p:cNvPicPr>
          <p:nvPr/>
        </p:nvPicPr>
        <p:blipFill>
          <a:blip r:embed="rId2"/>
          <a:stretch>
            <a:fillRect/>
          </a:stretch>
        </p:blipFill>
        <p:spPr>
          <a:xfrm>
            <a:off x="1688756" y="1646238"/>
            <a:ext cx="8493211" cy="4086225"/>
          </a:xfrm>
          <a:prstGeom prst="rect">
            <a:avLst/>
          </a:prstGeom>
        </p:spPr>
      </p:pic>
    </p:spTree>
    <p:extLst>
      <p:ext uri="{BB962C8B-B14F-4D97-AF65-F5344CB8AC3E}">
        <p14:creationId xmlns:p14="http://schemas.microsoft.com/office/powerpoint/2010/main" val="402487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FORMING DIFFERENT TYPES OF BUSINESS ORGANISATIONS AND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r>
              <a:rPr lang="en-JM" sz="3200" dirty="0"/>
              <a:t>There are four main types of business formations, and each one has its own advantages and disadvantages. Some are easy and inexpensive to form while others provide you limited liability protection that protects your personal assets from creditor claims and lawsuits stemming from your business operations. </a:t>
            </a:r>
          </a:p>
        </p:txBody>
      </p:sp>
      <p:sp>
        <p:nvSpPr>
          <p:cNvPr id="7" name="Slide Number Placeholder 6"/>
          <p:cNvSpPr>
            <a:spLocks noGrp="1"/>
          </p:cNvSpPr>
          <p:nvPr>
            <p:ph type="sldNum" sz="quarter" idx="12"/>
          </p:nvPr>
        </p:nvSpPr>
        <p:spPr/>
        <p:txBody>
          <a:bodyPr/>
          <a:lstStyle/>
          <a:p>
            <a:fld id="{E31375A4-56A4-47D6-9801-1991572033F7}" type="slidenum">
              <a:rPr lang="en-US" smtClean="0"/>
              <a:t>4</a:t>
            </a:fld>
            <a:endParaRPr lang="en-US"/>
          </a:p>
        </p:txBody>
      </p:sp>
    </p:spTree>
    <p:extLst>
      <p:ext uri="{BB962C8B-B14F-4D97-AF65-F5344CB8AC3E}">
        <p14:creationId xmlns:p14="http://schemas.microsoft.com/office/powerpoint/2010/main" val="452733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REVISION</a:t>
            </a:r>
          </a:p>
        </p:txBody>
      </p:sp>
      <p:sp>
        <p:nvSpPr>
          <p:cNvPr id="7" name="Slide Number Placeholder 6"/>
          <p:cNvSpPr>
            <a:spLocks noGrp="1"/>
          </p:cNvSpPr>
          <p:nvPr>
            <p:ph type="sldNum" sz="quarter" idx="12"/>
          </p:nvPr>
        </p:nvSpPr>
        <p:spPr/>
        <p:txBody>
          <a:bodyPr/>
          <a:lstStyle/>
          <a:p>
            <a:fld id="{E31375A4-56A4-47D6-9801-1991572033F7}" type="slidenum">
              <a:rPr lang="en-US" smtClean="0"/>
              <a:t>40</a:t>
            </a:fld>
            <a:endParaRPr lang="en-US"/>
          </a:p>
        </p:txBody>
      </p:sp>
      <p:pic>
        <p:nvPicPr>
          <p:cNvPr id="3" name="Picture 2"/>
          <p:cNvPicPr>
            <a:picLocks noChangeAspect="1"/>
          </p:cNvPicPr>
          <p:nvPr/>
        </p:nvPicPr>
        <p:blipFill>
          <a:blip r:embed="rId2"/>
          <a:stretch>
            <a:fillRect/>
          </a:stretch>
        </p:blipFill>
        <p:spPr>
          <a:xfrm>
            <a:off x="417497" y="1701007"/>
            <a:ext cx="10349357" cy="4204843"/>
          </a:xfrm>
          <a:prstGeom prst="rect">
            <a:avLst/>
          </a:prstGeom>
        </p:spPr>
      </p:pic>
    </p:spTree>
    <p:extLst>
      <p:ext uri="{BB962C8B-B14F-4D97-AF65-F5344CB8AC3E}">
        <p14:creationId xmlns:p14="http://schemas.microsoft.com/office/powerpoint/2010/main" val="2783479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REVISION</a:t>
            </a:r>
          </a:p>
        </p:txBody>
      </p:sp>
      <p:sp>
        <p:nvSpPr>
          <p:cNvPr id="7" name="Slide Number Placeholder 6"/>
          <p:cNvSpPr>
            <a:spLocks noGrp="1"/>
          </p:cNvSpPr>
          <p:nvPr>
            <p:ph type="sldNum" sz="quarter" idx="12"/>
          </p:nvPr>
        </p:nvSpPr>
        <p:spPr/>
        <p:txBody>
          <a:bodyPr/>
          <a:lstStyle/>
          <a:p>
            <a:fld id="{E31375A4-56A4-47D6-9801-1991572033F7}" type="slidenum">
              <a:rPr lang="en-US" smtClean="0"/>
              <a:t>41</a:t>
            </a:fld>
            <a:endParaRPr lang="en-US"/>
          </a:p>
        </p:txBody>
      </p:sp>
      <p:pic>
        <p:nvPicPr>
          <p:cNvPr id="4" name="Picture 3"/>
          <p:cNvPicPr>
            <a:picLocks noChangeAspect="1"/>
          </p:cNvPicPr>
          <p:nvPr/>
        </p:nvPicPr>
        <p:blipFill>
          <a:blip r:embed="rId2"/>
          <a:stretch>
            <a:fillRect/>
          </a:stretch>
        </p:blipFill>
        <p:spPr>
          <a:xfrm>
            <a:off x="1295400" y="1900673"/>
            <a:ext cx="9141941" cy="3510606"/>
          </a:xfrm>
          <a:prstGeom prst="rect">
            <a:avLst/>
          </a:prstGeom>
        </p:spPr>
      </p:pic>
    </p:spTree>
    <p:extLst>
      <p:ext uri="{BB962C8B-B14F-4D97-AF65-F5344CB8AC3E}">
        <p14:creationId xmlns:p14="http://schemas.microsoft.com/office/powerpoint/2010/main" val="280519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10981038" cy="3785652"/>
          </a:xfrm>
          <a:prstGeom prst="rect">
            <a:avLst/>
          </a:prstGeom>
        </p:spPr>
        <p:txBody>
          <a:bodyPr wrap="square">
            <a:spAutoFit/>
          </a:bodyPr>
          <a:lstStyle/>
          <a:p>
            <a:r>
              <a:rPr lang="en-JM" sz="2000" b="1" dirty="0"/>
              <a:t>Smallbusiness.chron.com. (2019). Types of Business Formations. [online] Available at: https://smallbusiness.chron.com/types-business-formations-74118.html [Accessed 1 Mar. 2019</a:t>
            </a:r>
          </a:p>
          <a:p>
            <a:r>
              <a:rPr lang="en-JM" sz="2000" b="1" dirty="0"/>
              <a:t>Cibc.com. (2019). Raising Capital for Your Business | Commercial and Corporate | CIBC. [online] Available at: https://www.cibc.com/en/commercial-corporate/business-solutions/mid-market-investment-banking/raising-capital.html [Accessed 1 Mar. 2019].</a:t>
            </a:r>
            <a:endParaRPr lang="en-US" sz="2000" b="1" dirty="0"/>
          </a:p>
          <a:p>
            <a:endParaRPr lang="en-JM" sz="2000" b="1" dirty="0"/>
          </a:p>
          <a:p>
            <a:r>
              <a:rPr lang="en-JM" sz="2000" b="1" dirty="0">
                <a:hlinkClick r:id="rId3"/>
              </a:rPr>
              <a:t>http://www.jdic.org/files/seminars/jdic_financial_markets_fair_-_shellie_leon.pdf</a:t>
            </a:r>
            <a:endParaRPr lang="en-JM" sz="2000" b="1" dirty="0"/>
          </a:p>
          <a:p>
            <a:endParaRPr lang="en-JM" sz="2000" b="1" dirty="0"/>
          </a:p>
          <a:p>
            <a:r>
              <a:rPr lang="en-JM" sz="2000" b="1" dirty="0"/>
              <a:t>Kfknowledgebank.kaplan.co.uk. (2019). [online] Available at: http://kfknowledgebank.kaplan.co.uk/kfkb/wiki%20pages/acca%20f9%20chapter%2014.aspx [Accessed 1 Mar. 2019].</a:t>
            </a:r>
          </a:p>
        </p:txBody>
      </p:sp>
      <p:sp>
        <p:nvSpPr>
          <p:cNvPr id="6" name="Slide Number Placeholder 5"/>
          <p:cNvSpPr>
            <a:spLocks noGrp="1"/>
          </p:cNvSpPr>
          <p:nvPr>
            <p:ph type="sldNum" sz="quarter" idx="12"/>
          </p:nvPr>
        </p:nvSpPr>
        <p:spPr/>
        <p:txBody>
          <a:bodyPr/>
          <a:lstStyle/>
          <a:p>
            <a:fld id="{E31375A4-56A4-47D6-9801-1991572033F7}" type="slidenum">
              <a:rPr lang="en-US" smtClean="0"/>
              <a:t>42</a:t>
            </a:fld>
            <a:endParaRPr lang="en-US"/>
          </a:p>
        </p:txBody>
      </p:sp>
    </p:spTree>
    <p:extLst>
      <p:ext uri="{BB962C8B-B14F-4D97-AF65-F5344CB8AC3E}">
        <p14:creationId xmlns:p14="http://schemas.microsoft.com/office/powerpoint/2010/main" val="3746059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10981038" cy="1323439"/>
          </a:xfrm>
          <a:prstGeom prst="rect">
            <a:avLst/>
          </a:prstGeom>
        </p:spPr>
        <p:txBody>
          <a:bodyPr wrap="square">
            <a:spAutoFit/>
          </a:bodyPr>
          <a:lstStyle/>
          <a:p>
            <a:r>
              <a:rPr lang="en-JM" sz="2000" b="1" dirty="0"/>
              <a:t>2016-2017, A. (2019). </a:t>
            </a:r>
            <a:r>
              <a:rPr lang="en-JM" sz="2000" b="1" dirty="0" err="1"/>
              <a:t>Acca</a:t>
            </a:r>
            <a:r>
              <a:rPr lang="en-JM" sz="2000" b="1" dirty="0"/>
              <a:t> F4 Corporate and Business Law </a:t>
            </a:r>
            <a:r>
              <a:rPr lang="en-JM" sz="2000" b="1" dirty="0" err="1"/>
              <a:t>Bpp</a:t>
            </a:r>
            <a:r>
              <a:rPr lang="en-JM" sz="2000" b="1" dirty="0"/>
              <a:t> Study Text 2016-2017 - </a:t>
            </a:r>
            <a:r>
              <a:rPr lang="en-JM" sz="2000" b="1" dirty="0" err="1"/>
              <a:t>Acca</a:t>
            </a:r>
            <a:r>
              <a:rPr lang="en-JM" sz="2000" b="1" dirty="0"/>
              <a:t> Study Material. [online] </a:t>
            </a:r>
            <a:r>
              <a:rPr lang="en-JM" sz="2000" b="1" dirty="0" err="1"/>
              <a:t>Acca</a:t>
            </a:r>
            <a:r>
              <a:rPr lang="en-JM" sz="2000" b="1" dirty="0"/>
              <a:t> Study Material. Available at: https://accastudymaterial.com/acca-study-texts/acca-f4-corporate-and-business-law-bpp-study-text-2016-2017/ [Accessed 1 Mar. 2019].</a:t>
            </a:r>
          </a:p>
        </p:txBody>
      </p:sp>
      <p:sp>
        <p:nvSpPr>
          <p:cNvPr id="6" name="Slide Number Placeholder 5"/>
          <p:cNvSpPr>
            <a:spLocks noGrp="1"/>
          </p:cNvSpPr>
          <p:nvPr>
            <p:ph type="sldNum" sz="quarter" idx="12"/>
          </p:nvPr>
        </p:nvSpPr>
        <p:spPr/>
        <p:txBody>
          <a:bodyPr/>
          <a:lstStyle/>
          <a:p>
            <a:fld id="{E31375A4-56A4-47D6-9801-1991572033F7}" type="slidenum">
              <a:rPr lang="en-US" smtClean="0"/>
              <a:t>43</a:t>
            </a:fld>
            <a:endParaRPr lang="en-US"/>
          </a:p>
        </p:txBody>
      </p:sp>
    </p:spTree>
    <p:extLst>
      <p:ext uri="{BB962C8B-B14F-4D97-AF65-F5344CB8AC3E}">
        <p14:creationId xmlns:p14="http://schemas.microsoft.com/office/powerpoint/2010/main" val="2064780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FORMING DIFFERENT TYPES OF BUSINESS ORGANISATIONS AND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1569660"/>
          </a:xfrm>
          <a:prstGeom prst="rect">
            <a:avLst/>
          </a:prstGeom>
        </p:spPr>
        <p:txBody>
          <a:bodyPr wrap="square">
            <a:spAutoFit/>
          </a:bodyPr>
          <a:lstStyle/>
          <a:p>
            <a:r>
              <a:rPr lang="en-JM" sz="3200" dirty="0"/>
              <a:t>Some business owners start off using one type of business formation and then change to a different form as their businesses grow.</a:t>
            </a:r>
          </a:p>
        </p:txBody>
      </p:sp>
      <p:sp>
        <p:nvSpPr>
          <p:cNvPr id="7" name="Slide Number Placeholder 6"/>
          <p:cNvSpPr>
            <a:spLocks noGrp="1"/>
          </p:cNvSpPr>
          <p:nvPr>
            <p:ph type="sldNum" sz="quarter" idx="12"/>
          </p:nvPr>
        </p:nvSpPr>
        <p:spPr/>
        <p:txBody>
          <a:bodyPr/>
          <a:lstStyle/>
          <a:p>
            <a:fld id="{E31375A4-56A4-47D6-9801-1991572033F7}" type="slidenum">
              <a:rPr lang="en-US" smtClean="0"/>
              <a:t>5</a:t>
            </a:fld>
            <a:endParaRPr lang="en-US"/>
          </a:p>
        </p:txBody>
      </p:sp>
    </p:spTree>
    <p:extLst>
      <p:ext uri="{BB962C8B-B14F-4D97-AF65-F5344CB8AC3E}">
        <p14:creationId xmlns:p14="http://schemas.microsoft.com/office/powerpoint/2010/main" val="418120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FORMING DIFFERENT TYPES OF BUSINESS ORGANISATIONS AND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r>
              <a:rPr lang="en-JM" sz="3200" dirty="0"/>
              <a:t>Business names are registered with the Companies Office of Jamaica (COJ) and are placed on the Public Record maintained</a:t>
            </a:r>
          </a:p>
          <a:p>
            <a:r>
              <a:rPr lang="en-JM" sz="3200" dirty="0"/>
              <a:t>by COJ for public disclosure. Anyone may search business name information contained on the Public Record for a fee to find the owners or principals behind a business name. </a:t>
            </a:r>
          </a:p>
        </p:txBody>
      </p:sp>
      <p:sp>
        <p:nvSpPr>
          <p:cNvPr id="7" name="Slide Number Placeholder 6"/>
          <p:cNvSpPr>
            <a:spLocks noGrp="1"/>
          </p:cNvSpPr>
          <p:nvPr>
            <p:ph type="sldNum" sz="quarter" idx="12"/>
          </p:nvPr>
        </p:nvSpPr>
        <p:spPr/>
        <p:txBody>
          <a:bodyPr/>
          <a:lstStyle/>
          <a:p>
            <a:fld id="{E31375A4-56A4-47D6-9801-1991572033F7}" type="slidenum">
              <a:rPr lang="en-US" smtClean="0"/>
              <a:t>6</a:t>
            </a:fld>
            <a:endParaRPr lang="en-US"/>
          </a:p>
        </p:txBody>
      </p:sp>
    </p:spTree>
    <p:extLst>
      <p:ext uri="{BB962C8B-B14F-4D97-AF65-F5344CB8AC3E}">
        <p14:creationId xmlns:p14="http://schemas.microsoft.com/office/powerpoint/2010/main" val="1763487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FORMING DIFFERENT TYPES OF BUSINESS ORGANISATIONS AND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524315"/>
          </a:xfrm>
          <a:prstGeom prst="rect">
            <a:avLst/>
          </a:prstGeom>
        </p:spPr>
        <p:txBody>
          <a:bodyPr wrap="square">
            <a:spAutoFit/>
          </a:bodyPr>
          <a:lstStyle/>
          <a:p>
            <a:r>
              <a:rPr lang="en-JM" sz="3200" dirty="0"/>
              <a:t>The Registration of Business Names Act administered by the COJ applies to:</a:t>
            </a:r>
          </a:p>
          <a:p>
            <a:r>
              <a:rPr lang="en-JM" sz="3200" dirty="0"/>
              <a:t>• Sole proprietorships (one owner) carrying on business under a name other than the individual’s name;</a:t>
            </a:r>
          </a:p>
          <a:p>
            <a:r>
              <a:rPr lang="en-JM" sz="3200" dirty="0"/>
              <a:t>• Partnerships carrying on business under a firm name other than the names of all the partners;</a:t>
            </a:r>
          </a:p>
          <a:p>
            <a:r>
              <a:rPr lang="en-JM" sz="3200" dirty="0"/>
              <a:t>• Corporations carrying on business under a name other than their corporate name;</a:t>
            </a:r>
          </a:p>
        </p:txBody>
      </p:sp>
      <p:sp>
        <p:nvSpPr>
          <p:cNvPr id="7" name="Slide Number Placeholder 6"/>
          <p:cNvSpPr>
            <a:spLocks noGrp="1"/>
          </p:cNvSpPr>
          <p:nvPr>
            <p:ph type="sldNum" sz="quarter" idx="12"/>
          </p:nvPr>
        </p:nvSpPr>
        <p:spPr/>
        <p:txBody>
          <a:bodyPr/>
          <a:lstStyle/>
          <a:p>
            <a:fld id="{E31375A4-56A4-47D6-9801-1991572033F7}" type="slidenum">
              <a:rPr lang="en-US" smtClean="0"/>
              <a:t>7</a:t>
            </a:fld>
            <a:endParaRPr lang="en-US"/>
          </a:p>
        </p:txBody>
      </p:sp>
    </p:spTree>
    <p:extLst>
      <p:ext uri="{BB962C8B-B14F-4D97-AF65-F5344CB8AC3E}">
        <p14:creationId xmlns:p14="http://schemas.microsoft.com/office/powerpoint/2010/main" val="1055955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FORMING DIFFERENT TYPES OF BUSINESS ORGANISATIONS AND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r>
              <a:rPr lang="en-JM" sz="3200" dirty="0"/>
              <a:t>• Individuals or firms that have changed their names</a:t>
            </a:r>
          </a:p>
          <a:p>
            <a:r>
              <a:rPr lang="en-JM" sz="3200" dirty="0"/>
              <a:t>• Traders Some business owners start off using one type of business formation and then change to a different form as their businesses grow.</a:t>
            </a:r>
          </a:p>
        </p:txBody>
      </p:sp>
      <p:sp>
        <p:nvSpPr>
          <p:cNvPr id="7" name="Slide Number Placeholder 6"/>
          <p:cNvSpPr>
            <a:spLocks noGrp="1"/>
          </p:cNvSpPr>
          <p:nvPr>
            <p:ph type="sldNum" sz="quarter" idx="12"/>
          </p:nvPr>
        </p:nvSpPr>
        <p:spPr/>
        <p:txBody>
          <a:bodyPr/>
          <a:lstStyle/>
          <a:p>
            <a:fld id="{E31375A4-56A4-47D6-9801-1991572033F7}" type="slidenum">
              <a:rPr lang="en-US" smtClean="0"/>
              <a:t>8</a:t>
            </a:fld>
            <a:endParaRPr lang="en-US"/>
          </a:p>
        </p:txBody>
      </p:sp>
    </p:spTree>
    <p:extLst>
      <p:ext uri="{BB962C8B-B14F-4D97-AF65-F5344CB8AC3E}">
        <p14:creationId xmlns:p14="http://schemas.microsoft.com/office/powerpoint/2010/main" val="794824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RAISING CAPITAL</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7" name="Slide Number Placeholder 6"/>
          <p:cNvSpPr>
            <a:spLocks noGrp="1"/>
          </p:cNvSpPr>
          <p:nvPr>
            <p:ph type="sldNum" sz="quarter" idx="12"/>
          </p:nvPr>
        </p:nvSpPr>
        <p:spPr/>
        <p:txBody>
          <a:bodyPr/>
          <a:lstStyle/>
          <a:p>
            <a:fld id="{E31375A4-56A4-47D6-9801-1991572033F7}" type="slidenum">
              <a:rPr lang="en-US" smtClean="0"/>
              <a:t>9</a:t>
            </a:fld>
            <a:endParaRPr lang="en-US"/>
          </a:p>
        </p:txBody>
      </p:sp>
      <p:pic>
        <p:nvPicPr>
          <p:cNvPr id="4" name="Picture 3"/>
          <p:cNvPicPr>
            <a:picLocks noChangeAspect="1"/>
          </p:cNvPicPr>
          <p:nvPr/>
        </p:nvPicPr>
        <p:blipFill>
          <a:blip r:embed="rId2"/>
          <a:stretch>
            <a:fillRect/>
          </a:stretch>
        </p:blipFill>
        <p:spPr>
          <a:xfrm>
            <a:off x="1993557" y="1646238"/>
            <a:ext cx="7381102" cy="4317957"/>
          </a:xfrm>
          <a:prstGeom prst="rect">
            <a:avLst/>
          </a:prstGeom>
        </p:spPr>
      </p:pic>
    </p:spTree>
    <p:extLst>
      <p:ext uri="{BB962C8B-B14F-4D97-AF65-F5344CB8AC3E}">
        <p14:creationId xmlns:p14="http://schemas.microsoft.com/office/powerpoint/2010/main" val="3672437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1391</TotalTime>
  <Words>2282</Words>
  <Application>Microsoft Office PowerPoint</Application>
  <PresentationFormat>Widescreen</PresentationFormat>
  <Paragraphs>216</Paragraphs>
  <Slides>43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43</vt:i4>
      </vt:variant>
    </vt:vector>
  </HeadingPairs>
  <TitlesOfParts>
    <vt:vector size="46" baseType="lpstr">
      <vt:lpstr>Arial</vt:lpstr>
      <vt:lpstr>Wingdings</vt:lpstr>
      <vt:lpstr>Diamond Grid 16x9</vt:lpstr>
      <vt:lpstr>UNIT 7: BUSINESS LAW</vt:lpstr>
      <vt:lpstr>UNIT 7: BUSINESS LAW</vt:lpstr>
      <vt:lpstr>UNIT 7:  BUSINESS LAW</vt:lpstr>
      <vt:lpstr>FORMING DIFFERENT TYPES OF BUSINESS ORGANISATIONS AND COMPANIES </vt:lpstr>
      <vt:lpstr>FORMING DIFFERENT TYPES OF BUSINESS ORGANISATIONS AND COMPANIES </vt:lpstr>
      <vt:lpstr>FORMING DIFFERENT TYPES OF BUSINESS ORGANISATIONS AND COMPANIES </vt:lpstr>
      <vt:lpstr>FORMING DIFFERENT TYPES OF BUSINESS ORGANISATIONS AND COMPANIES </vt:lpstr>
      <vt:lpstr>FORMING DIFFERENT TYPES OF BUSINESS ORGANISATIONS AND COMPANIES </vt:lpstr>
      <vt:lpstr>RAISING CAPITAL</vt:lpstr>
      <vt:lpstr>RAISING CAPITAL</vt:lpstr>
      <vt:lpstr>RAISING CAPITAL</vt:lpstr>
      <vt:lpstr>RAISING CAPITAL</vt:lpstr>
      <vt:lpstr>RAISING CAPITAL</vt:lpstr>
      <vt:lpstr>RAISING CAPITAL</vt:lpstr>
      <vt:lpstr>RAISING CAPITAL</vt:lpstr>
      <vt:lpstr>RAISING CAPITAL</vt:lpstr>
      <vt:lpstr>RAISING CAPITAL</vt:lpstr>
      <vt:lpstr>RAISING CAPITAL</vt:lpstr>
      <vt:lpstr>RAISING CAPITAL</vt:lpstr>
      <vt:lpstr>RAISING CAPITAL</vt:lpstr>
      <vt:lpstr>RAISING CAPITAL</vt:lpstr>
      <vt:lpstr>RAISING CAPITAL</vt:lpstr>
      <vt:lpstr>RAISING CAPITAL</vt:lpstr>
      <vt:lpstr>RAISING CAPITAL</vt:lpstr>
      <vt:lpstr>RAISING CAPITAL</vt:lpstr>
      <vt:lpstr>RAISING CAPITAL</vt:lpstr>
      <vt:lpstr>LIQUIDATION </vt:lpstr>
      <vt:lpstr>LIQUIDATION </vt:lpstr>
      <vt:lpstr>LIQUIDATION </vt:lpstr>
      <vt:lpstr>LIQUIDATION </vt:lpstr>
      <vt:lpstr>LIQUIDATION </vt:lpstr>
      <vt:lpstr>LIQUIDATION </vt:lpstr>
      <vt:lpstr>LIQUIDATION </vt:lpstr>
      <vt:lpstr>LIQUIDATION </vt:lpstr>
      <vt:lpstr>LIQUIDATION </vt:lpstr>
      <vt:lpstr>LIQUIDATION </vt:lpstr>
      <vt:lpstr>LIQUIDATION </vt:lpstr>
      <vt:lpstr>LIQUIDATION </vt:lpstr>
      <vt:lpstr>LIQUIDATION </vt:lpstr>
      <vt:lpstr>REVISION</vt:lpstr>
      <vt:lpstr>REVISION</vt:lpstr>
      <vt:lpstr>REFERENCES</vt:lpstr>
      <vt:lpstr>REFERENCES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BUSINESS LAW</dc:title>
  <dc:creator>Judith Robb-Walters</dc:creator>
  <cp:lastModifiedBy>AIMGUEST</cp:lastModifiedBy>
  <cp:revision>142</cp:revision>
  <cp:lastPrinted>2019-03-01T14:58:43Z</cp:lastPrinted>
  <dcterms:created xsi:type="dcterms:W3CDTF">2019-01-08T00:20:42Z</dcterms:created>
  <dcterms:modified xsi:type="dcterms:W3CDTF">2019-03-02T01:12:08Z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