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8"/>
  </p:notesMasterIdLst>
  <p:handoutMasterIdLst>
    <p:handoutMasterId r:id="rId19"/>
  </p:handoutMasterIdLst>
  <p:sldIdLst>
    <p:sldId id="256" r:id="rId2"/>
    <p:sldId id="269" r:id="rId3"/>
    <p:sldId id="342" r:id="rId4"/>
    <p:sldId id="345" r:id="rId5"/>
    <p:sldId id="325" r:id="rId6"/>
    <p:sldId id="344" r:id="rId7"/>
    <p:sldId id="312" r:id="rId8"/>
    <p:sldId id="347" r:id="rId9"/>
    <p:sldId id="346" r:id="rId10"/>
    <p:sldId id="350" r:id="rId11"/>
    <p:sldId id="270" r:id="rId12"/>
    <p:sldId id="348" r:id="rId13"/>
    <p:sldId id="349" r:id="rId14"/>
    <p:sldId id="340" r:id="rId15"/>
    <p:sldId id="316" r:id="rId16"/>
    <p:sldId id="351" r:id="rId17"/>
  </p:sldIdLst>
  <p:sldSz cx="9144000" cy="6858000" type="screen4x3"/>
  <p:notesSz cx="9067800" cy="6858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8BAB8B"/>
    <a:srgbClr val="FF6600"/>
    <a:srgbClr val="FF3399"/>
    <a:srgbClr val="FF3300"/>
    <a:srgbClr val="006666"/>
    <a:srgbClr val="FFCC00"/>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61" autoAdjust="0"/>
    <p:restoredTop sz="94660"/>
  </p:normalViewPr>
  <p:slideViewPr>
    <p:cSldViewPr>
      <p:cViewPr>
        <p:scale>
          <a:sx n="64" d="100"/>
          <a:sy n="64" d="100"/>
        </p:scale>
        <p:origin x="-1320"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0"/>
    </p:cViewPr>
  </p:sorterViewPr>
  <p:notesViewPr>
    <p:cSldViewPr>
      <p:cViewPr varScale="1">
        <p:scale>
          <a:sx n="75" d="100"/>
          <a:sy n="75" d="100"/>
        </p:scale>
        <p:origin x="-294" y="-96"/>
      </p:cViewPr>
      <p:guideLst>
        <p:guide orient="horz" pos="2160"/>
        <p:guide pos="285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92906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38243" name="Rectangle 3"/>
          <p:cNvSpPr>
            <a:spLocks noGrp="1" noChangeArrowheads="1"/>
          </p:cNvSpPr>
          <p:nvPr>
            <p:ph type="dt" sz="quarter" idx="1"/>
          </p:nvPr>
        </p:nvSpPr>
        <p:spPr bwMode="auto">
          <a:xfrm>
            <a:off x="5137150" y="0"/>
            <a:ext cx="392906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38244" name="Rectangle 4"/>
          <p:cNvSpPr>
            <a:spLocks noGrp="1" noChangeArrowheads="1"/>
          </p:cNvSpPr>
          <p:nvPr>
            <p:ph type="ftr" sz="quarter" idx="2"/>
          </p:nvPr>
        </p:nvSpPr>
        <p:spPr bwMode="auto">
          <a:xfrm>
            <a:off x="0" y="6513513"/>
            <a:ext cx="392906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38245" name="Rectangle 5"/>
          <p:cNvSpPr>
            <a:spLocks noGrp="1" noChangeArrowheads="1"/>
          </p:cNvSpPr>
          <p:nvPr>
            <p:ph type="sldNum" sz="quarter" idx="3"/>
          </p:nvPr>
        </p:nvSpPr>
        <p:spPr bwMode="auto">
          <a:xfrm>
            <a:off x="5137150" y="6513513"/>
            <a:ext cx="392906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040CA73-3816-4C9A-A02D-CB012C4092C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92906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46435" name="Rectangle 3"/>
          <p:cNvSpPr>
            <a:spLocks noGrp="1" noChangeArrowheads="1"/>
          </p:cNvSpPr>
          <p:nvPr>
            <p:ph type="dt" idx="1"/>
          </p:nvPr>
        </p:nvSpPr>
        <p:spPr bwMode="auto">
          <a:xfrm>
            <a:off x="5137150" y="0"/>
            <a:ext cx="392906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46436" name="Rectangle 4"/>
          <p:cNvSpPr>
            <a:spLocks noGrp="1" noRot="1" noChangeAspect="1" noChangeArrowheads="1" noTextEdit="1"/>
          </p:cNvSpPr>
          <p:nvPr>
            <p:ph type="sldImg" idx="2"/>
          </p:nvPr>
        </p:nvSpPr>
        <p:spPr bwMode="auto">
          <a:xfrm>
            <a:off x="2819400" y="514350"/>
            <a:ext cx="3429000" cy="2571750"/>
          </a:xfrm>
          <a:prstGeom prst="rect">
            <a:avLst/>
          </a:prstGeom>
          <a:noFill/>
          <a:ln w="9525">
            <a:solidFill>
              <a:srgbClr val="000000"/>
            </a:solidFill>
            <a:miter lim="800000"/>
            <a:headEnd/>
            <a:tailEnd/>
          </a:ln>
          <a:effectLst/>
        </p:spPr>
      </p:sp>
      <p:sp>
        <p:nvSpPr>
          <p:cNvPr id="146437" name="Rectangle 5"/>
          <p:cNvSpPr>
            <a:spLocks noGrp="1" noChangeArrowheads="1"/>
          </p:cNvSpPr>
          <p:nvPr>
            <p:ph type="body" sz="quarter" idx="3"/>
          </p:nvPr>
        </p:nvSpPr>
        <p:spPr bwMode="auto">
          <a:xfrm>
            <a:off x="906463" y="3257550"/>
            <a:ext cx="7254875"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8" name="Rectangle 6"/>
          <p:cNvSpPr>
            <a:spLocks noGrp="1" noChangeArrowheads="1"/>
          </p:cNvSpPr>
          <p:nvPr>
            <p:ph type="ftr" sz="quarter" idx="4"/>
          </p:nvPr>
        </p:nvSpPr>
        <p:spPr bwMode="auto">
          <a:xfrm>
            <a:off x="0" y="6513513"/>
            <a:ext cx="392906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46439" name="Rectangle 7"/>
          <p:cNvSpPr>
            <a:spLocks noGrp="1" noChangeArrowheads="1"/>
          </p:cNvSpPr>
          <p:nvPr>
            <p:ph type="sldNum" sz="quarter" idx="5"/>
          </p:nvPr>
        </p:nvSpPr>
        <p:spPr bwMode="auto">
          <a:xfrm>
            <a:off x="5137150" y="6513513"/>
            <a:ext cx="392906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AECF2BF-21A3-40CE-94EA-A78331F359A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9AACF-53A4-4035-BA14-7D92668ED025}" type="slidenum">
              <a:rPr lang="en-US"/>
              <a:pPr/>
              <a:t>1</a:t>
            </a:fld>
            <a:endParaRPr lang="en-US"/>
          </a:p>
        </p:txBody>
      </p:sp>
      <p:sp>
        <p:nvSpPr>
          <p:cNvPr id="197634" name="Rectangle 1026"/>
          <p:cNvSpPr>
            <a:spLocks noGrp="1" noRot="1" noChangeAspect="1" noChangeArrowheads="1" noTextEdit="1"/>
          </p:cNvSpPr>
          <p:nvPr>
            <p:ph type="sldImg"/>
          </p:nvPr>
        </p:nvSpPr>
        <p:spPr>
          <a:ln/>
        </p:spPr>
      </p:sp>
      <p:sp>
        <p:nvSpPr>
          <p:cNvPr id="197635" name="Rectangle 1027"/>
          <p:cNvSpPr>
            <a:spLocks noGrp="1" noChangeArrowheads="1"/>
          </p:cNvSpPr>
          <p:nvPr>
            <p:ph type="body" idx="1"/>
          </p:nvPr>
        </p:nvSpPr>
        <p:spPr/>
        <p:txBody>
          <a:bodyPr/>
          <a:lstStyle/>
          <a:p>
            <a:endParaRPr lang="en-JM"/>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3CC51-E4E0-4F2C-AF7C-4FD423CADFBA}" type="slidenum">
              <a:rPr lang="en-US"/>
              <a:pPr/>
              <a:t>2</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1209675" y="3259138"/>
            <a:ext cx="6648450" cy="3084512"/>
          </a:xfrm>
        </p:spPr>
        <p:txBody>
          <a:bodyPr lIns="91426" tIns="45713" rIns="91426" bIns="45713"/>
          <a:lstStyle/>
          <a:p>
            <a:r>
              <a:rPr lang="en-US"/>
              <a:t>Not relevant</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D7DD6-65E7-4527-AE9F-32EDDB9FCCFA}" type="slidenum">
              <a:rPr lang="en-US"/>
              <a:pPr/>
              <a:t>5</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xfrm>
            <a:off x="1209675" y="3259138"/>
            <a:ext cx="6648450" cy="3084512"/>
          </a:xfrm>
        </p:spPr>
        <p:txBody>
          <a:bodyPr lIns="91426" tIns="45713" rIns="91426" bIns="45713"/>
          <a:lstStyle/>
          <a:p>
            <a:r>
              <a:rPr lang="en-US"/>
              <a:t>Not relevant</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1FE07-D986-4016-9C74-5E310A58FB05}" type="slidenum">
              <a:rPr lang="en-US"/>
              <a:pPr/>
              <a:t>11</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xfrm>
            <a:off x="1209675" y="3259138"/>
            <a:ext cx="6648450" cy="3084512"/>
          </a:xfrm>
        </p:spPr>
        <p:txBody>
          <a:bodyPr lIns="91426" tIns="45713" rIns="91426" bIns="45713"/>
          <a:lstStyle/>
          <a:p>
            <a:r>
              <a:rPr lang="en-US"/>
              <a:t>SAME AS OBJECTIVES FOR RECYCLE FOR LIFE</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81B72-B8D1-45B5-8B8F-C316FD4138C6}" type="slidenum">
              <a:rPr lang="en-US"/>
              <a:pPr/>
              <a:t>15</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JM"/>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880DC98-90D5-4EDD-A85A-FE9632A02A3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D9997-EF40-429D-B38A-99A62E8C75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84D07-CCB3-4D63-8BF4-780BFCF285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9E334-F167-4263-B312-6F0DD3EFD8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81B82A1-C37D-430D-9927-0B87EF8B5DF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E288B-DF6B-4C5F-9CE3-7DAE5FD943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F43ED-4258-4F3A-A5A7-9088358E66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2EB76-84C2-4D93-B1F2-150F727B10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FEF07-DD98-4168-8044-9A3652D739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32150-D2DD-4478-9532-48C8CB83D4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E42F6-CBA5-4169-965C-B422D83AEE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395F98C-7818-410E-A73B-68B98DAD28B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93" name="Picture 37" descr="Black River Safari 042"/>
          <p:cNvPicPr>
            <a:picLocks noChangeAspect="1" noChangeArrowheads="1"/>
          </p:cNvPicPr>
          <p:nvPr/>
        </p:nvPicPr>
        <p:blipFill>
          <a:blip r:embed="rId3" cstate="print"/>
          <a:srcRect/>
          <a:stretch>
            <a:fillRect/>
          </a:stretch>
        </p:blipFill>
        <p:spPr bwMode="auto">
          <a:xfrm>
            <a:off x="0" y="1"/>
            <a:ext cx="9144000" cy="7239000"/>
          </a:xfrm>
          <a:prstGeom prst="rect">
            <a:avLst/>
          </a:prstGeom>
          <a:noFill/>
        </p:spPr>
      </p:pic>
      <p:sp>
        <p:nvSpPr>
          <p:cNvPr id="96283" name="Text Box 27"/>
          <p:cNvSpPr txBox="1">
            <a:spLocks noChangeArrowheads="1"/>
          </p:cNvSpPr>
          <p:nvPr/>
        </p:nvSpPr>
        <p:spPr bwMode="auto">
          <a:xfrm>
            <a:off x="0" y="2514600"/>
            <a:ext cx="9144000" cy="2308324"/>
          </a:xfrm>
          <a:prstGeom prst="rect">
            <a:avLst/>
          </a:prstGeom>
          <a:noFill/>
          <a:ln w="9525">
            <a:noFill/>
            <a:miter lim="800000"/>
            <a:headEnd/>
            <a:tailEnd/>
          </a:ln>
          <a:effectLst/>
        </p:spPr>
        <p:txBody>
          <a:bodyPr>
            <a:spAutoFit/>
          </a:bodyPr>
          <a:lstStyle/>
          <a:p>
            <a:pPr algn="ctr"/>
            <a:r>
              <a:rPr lang="en-US" sz="4800" b="1" dirty="0">
                <a:solidFill>
                  <a:srgbClr val="FFFF00"/>
                </a:solidFill>
                <a:effectLst>
                  <a:outerShdw blurRad="38100" dist="38100" dir="2700000" algn="tl">
                    <a:srgbClr val="000000"/>
                  </a:outerShdw>
                </a:effectLst>
                <a:latin typeface="Bookman Old Style" pitchFamily="18" charset="0"/>
              </a:rPr>
              <a:t>Sustainable </a:t>
            </a:r>
            <a:r>
              <a:rPr lang="en-US" sz="4800" b="1" dirty="0" smtClean="0">
                <a:solidFill>
                  <a:srgbClr val="FFFF00"/>
                </a:solidFill>
                <a:effectLst>
                  <a:outerShdw blurRad="38100" dist="38100" dir="2700000" algn="tl">
                    <a:srgbClr val="000000"/>
                  </a:outerShdw>
                </a:effectLst>
                <a:latin typeface="Bookman Old Style" pitchFamily="18" charset="0"/>
              </a:rPr>
              <a:t>Tourism</a:t>
            </a:r>
          </a:p>
          <a:p>
            <a:pPr algn="ctr"/>
            <a:endParaRPr lang="en-US" sz="4800" b="1" dirty="0">
              <a:solidFill>
                <a:srgbClr val="FFFF00"/>
              </a:solidFill>
              <a:effectLst>
                <a:outerShdw blurRad="38100" dist="38100" dir="2700000" algn="tl">
                  <a:srgbClr val="000000"/>
                </a:outerShdw>
              </a:effectLst>
              <a:latin typeface="Bookman Old Style" pitchFamily="18" charset="0"/>
            </a:endParaRPr>
          </a:p>
          <a:p>
            <a:pPr algn="ctr"/>
            <a:r>
              <a:rPr lang="en-US" sz="4800" b="1" dirty="0" smtClean="0">
                <a:solidFill>
                  <a:srgbClr val="FFFF00"/>
                </a:solidFill>
                <a:effectLst>
                  <a:outerShdw blurRad="38100" dist="38100" dir="2700000" algn="tl">
                    <a:srgbClr val="000000"/>
                  </a:outerShdw>
                </a:effectLst>
                <a:latin typeface="Bookman Old Style" pitchFamily="18" charset="0"/>
              </a:rPr>
              <a:t>COLBOURNE COLLEGE</a:t>
            </a:r>
            <a:endParaRPr lang="en-US" sz="4800" b="1" dirty="0">
              <a:solidFill>
                <a:srgbClr val="FFFF00"/>
              </a:solidFill>
              <a:effectLst>
                <a:outerShdw blurRad="38100" dist="38100" dir="2700000" algn="tl">
                  <a:srgbClr val="000000"/>
                </a:outerShdw>
              </a:effectLst>
              <a:latin typeface="Bookman Old Style" pitchFamily="18" charset="0"/>
            </a:endParaRPr>
          </a:p>
        </p:txBody>
      </p:sp>
      <p:sp>
        <p:nvSpPr>
          <p:cNvPr id="96286" name="Rectangle 30"/>
          <p:cNvSpPr>
            <a:spLocks noChangeArrowheads="1"/>
          </p:cNvSpPr>
          <p:nvPr/>
        </p:nvSpPr>
        <p:spPr bwMode="auto">
          <a:xfrm>
            <a:off x="0" y="2819400"/>
            <a:ext cx="9144000" cy="733425"/>
          </a:xfrm>
          <a:prstGeom prst="rect">
            <a:avLst/>
          </a:prstGeom>
          <a:noFill/>
          <a:ln w="9525">
            <a:noFill/>
            <a:miter lim="800000"/>
            <a:headEnd/>
            <a:tailEnd/>
          </a:ln>
          <a:effectLst/>
        </p:spPr>
        <p:txBody>
          <a:bodyPr>
            <a:spAutoFit/>
          </a:bodyPr>
          <a:lstStyle/>
          <a:p>
            <a:pPr algn="ctr">
              <a:lnSpc>
                <a:spcPct val="150000"/>
              </a:lnSpc>
            </a:pPr>
            <a:endParaRPr lang="en-JM" sz="2800" b="1">
              <a:solidFill>
                <a:srgbClr val="FFFF00"/>
              </a:solidFill>
              <a:effectLst>
                <a:outerShdw blurRad="38100" dist="38100" dir="2700000" algn="tl">
                  <a:srgbClr val="000000"/>
                </a:outerShdw>
              </a:effectLst>
              <a:latin typeface="Bookman Old Style" pitchFamily="18" charset="0"/>
            </a:endParaRPr>
          </a:p>
        </p:txBody>
      </p:sp>
      <p:sp>
        <p:nvSpPr>
          <p:cNvPr id="96294" name="Text Box 38"/>
          <p:cNvSpPr txBox="1">
            <a:spLocks noChangeArrowheads="1"/>
          </p:cNvSpPr>
          <p:nvPr/>
        </p:nvSpPr>
        <p:spPr bwMode="auto">
          <a:xfrm>
            <a:off x="0" y="5322888"/>
            <a:ext cx="184731" cy="461665"/>
          </a:xfrm>
          <a:prstGeom prst="rect">
            <a:avLst/>
          </a:prstGeom>
          <a:solidFill>
            <a:srgbClr val="008000">
              <a:alpha val="20000"/>
            </a:srgbClr>
          </a:solidFill>
          <a:ln w="9525">
            <a:noFill/>
            <a:miter lim="800000"/>
            <a:headEnd/>
            <a:tailEnd/>
          </a:ln>
          <a:effectLst/>
        </p:spPr>
        <p:txBody>
          <a:bodyPr wrap="none">
            <a:spAutoFit/>
          </a:bodyPr>
          <a:lstStyle/>
          <a:p>
            <a:endParaRPr lang="en-US" sz="2400" b="1" dirty="0" smtClean="0">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normAutofit fontScale="90000"/>
          </a:bodyPr>
          <a:lstStyle/>
          <a:p>
            <a:r>
              <a:rPr lang="en-US" sz="4000">
                <a:solidFill>
                  <a:srgbClr val="CCFF33"/>
                </a:solidFill>
              </a:rPr>
              <a:t>JOURNEY TOWARDS SUSTAINABLE DEVELOPMENT</a:t>
            </a:r>
          </a:p>
        </p:txBody>
      </p:sp>
      <p:sp>
        <p:nvSpPr>
          <p:cNvPr id="368643" name="Rectangle 3"/>
          <p:cNvSpPr>
            <a:spLocks noGrp="1" noChangeArrowheads="1"/>
          </p:cNvSpPr>
          <p:nvPr>
            <p:ph idx="1"/>
          </p:nvPr>
        </p:nvSpPr>
        <p:spPr>
          <a:xfrm>
            <a:off x="457200" y="1524000"/>
            <a:ext cx="8686800" cy="5516563"/>
          </a:xfrm>
        </p:spPr>
        <p:txBody>
          <a:bodyPr/>
          <a:lstStyle/>
          <a:p>
            <a:pPr marL="609600" indent="-609600">
              <a:buFont typeface="Wingdings" pitchFamily="2" charset="2"/>
              <a:buNone/>
            </a:pPr>
            <a:r>
              <a:rPr lang="en-US" sz="2400">
                <a:solidFill>
                  <a:srgbClr val="FF9900"/>
                </a:solidFill>
                <a:latin typeface="Comic Sans MS" pitchFamily="66" charset="0"/>
              </a:rPr>
              <a:t>	</a:t>
            </a:r>
            <a:r>
              <a:rPr lang="en-US">
                <a:solidFill>
                  <a:srgbClr val="FF9900"/>
                </a:solidFill>
              </a:rPr>
              <a:t>2002- Johannesburg Summit</a:t>
            </a:r>
            <a:r>
              <a:rPr lang="en-US"/>
              <a:t> </a:t>
            </a:r>
          </a:p>
          <a:p>
            <a:pPr marL="609600" indent="-609600">
              <a:buFont typeface="Wingdings" pitchFamily="2" charset="2"/>
              <a:buNone/>
            </a:pPr>
            <a:r>
              <a:rPr lang="en-US"/>
              <a:t>	</a:t>
            </a:r>
            <a:r>
              <a:rPr lang="en-US" sz="2400">
                <a:latin typeface="Bradley Hand ITC" pitchFamily="66" charset="0"/>
              </a:rPr>
              <a:t>Review of the Progress of the countries in the world in achieving sustainable development</a:t>
            </a:r>
          </a:p>
          <a:p>
            <a:pPr marL="609600" indent="-609600">
              <a:buFont typeface="Wingdings" pitchFamily="2" charset="2"/>
              <a:buNone/>
            </a:pPr>
            <a:r>
              <a:rPr lang="en-US" sz="2400">
                <a:latin typeface="Bradley Hand ITC" pitchFamily="66" charset="0"/>
              </a:rPr>
              <a:t>	Implementation Plan recommended that sustainable tourism development should be promoted and that energy  considerations such as energy efficiency should be used in the tourism sector</a:t>
            </a:r>
          </a:p>
          <a:p>
            <a:pPr marL="609600" indent="-609600">
              <a:buFont typeface="Wingdings" pitchFamily="2" charset="2"/>
              <a:buNone/>
            </a:pPr>
            <a:r>
              <a:rPr lang="en-US">
                <a:solidFill>
                  <a:srgbClr val="FF9900"/>
                </a:solidFill>
              </a:rPr>
              <a:t>2005  - Mauritius Meeting</a:t>
            </a:r>
            <a:r>
              <a:rPr lang="en-US">
                <a:solidFill>
                  <a:srgbClr val="FF9900"/>
                </a:solidFill>
                <a:effectLst/>
              </a:rPr>
              <a:t> (Review of the Implementation of the BPOA)</a:t>
            </a:r>
          </a:p>
          <a:p>
            <a:pPr marL="609600" indent="-609600">
              <a:buFont typeface="Wingdings" pitchFamily="2" charset="2"/>
              <a:buNone/>
            </a:pPr>
            <a:endParaRPr lang="en-US" sz="2400">
              <a:solidFill>
                <a:srgbClr val="FF9900"/>
              </a:solidFill>
              <a:latin typeface="Comic Sans MS" pitchFamily="66" charset="0"/>
            </a:endParaRPr>
          </a:p>
        </p:txBody>
      </p:sp>
      <p:sp>
        <p:nvSpPr>
          <p:cNvPr id="368644" name="Rectangle 4"/>
          <p:cNvSpPr>
            <a:spLocks noChangeArrowheads="1"/>
          </p:cNvSpPr>
          <p:nvPr/>
        </p:nvSpPr>
        <p:spPr bwMode="auto">
          <a:xfrm>
            <a:off x="533400" y="2514600"/>
            <a:ext cx="8153400" cy="396875"/>
          </a:xfrm>
          <a:prstGeom prst="rect">
            <a:avLst/>
          </a:prstGeom>
          <a:noFill/>
          <a:ln w="9525">
            <a:noFill/>
            <a:miter lim="800000"/>
            <a:headEnd/>
            <a:tailEnd/>
          </a:ln>
          <a:effectLst/>
        </p:spPr>
        <p:txBody>
          <a:bodyPr>
            <a:spAutoFit/>
          </a:bodyPr>
          <a:lstStyle/>
          <a:p>
            <a:pPr marL="457200" indent="-457200"/>
            <a:r>
              <a:rPr lang="en-US" sz="2000">
                <a:effectLst>
                  <a:outerShdw blurRad="38100" dist="38100" dir="2700000" algn="tl">
                    <a:srgbClr val="000000"/>
                  </a:outerShdw>
                </a:effectLst>
                <a:latin typeface="Comic Sans MS" pitchFamily="66" charset="0"/>
              </a:rPr>
              <a:t> </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0" y="76200"/>
            <a:ext cx="9144000" cy="685800"/>
          </a:xfrm>
        </p:spPr>
        <p:txBody>
          <a:bodyPr>
            <a:normAutofit fontScale="90000"/>
          </a:bodyPr>
          <a:lstStyle/>
          <a:p>
            <a:r>
              <a:rPr lang="en-US" sz="2800" b="1">
                <a:solidFill>
                  <a:schemeClr val="tx1"/>
                </a:solidFill>
                <a:latin typeface="Garamond" pitchFamily="18" charset="0"/>
              </a:rPr>
              <a:t>MAIN COMPONENTS OF SUSTAINABLE DEVELOPMENT</a:t>
            </a:r>
          </a:p>
        </p:txBody>
      </p:sp>
      <p:sp>
        <p:nvSpPr>
          <p:cNvPr id="154627" name="Rectangle 3"/>
          <p:cNvSpPr>
            <a:spLocks noGrp="1" noChangeArrowheads="1"/>
          </p:cNvSpPr>
          <p:nvPr>
            <p:ph idx="1"/>
          </p:nvPr>
        </p:nvSpPr>
        <p:spPr>
          <a:xfrm>
            <a:off x="152400" y="1295400"/>
            <a:ext cx="8991600" cy="6019800"/>
          </a:xfrm>
        </p:spPr>
        <p:txBody>
          <a:bodyPr/>
          <a:lstStyle/>
          <a:p>
            <a:pPr marL="609600" indent="-609600"/>
            <a:r>
              <a:rPr lang="en-US" b="1">
                <a:solidFill>
                  <a:srgbClr val="FF3300"/>
                </a:solidFill>
                <a:latin typeface="Comic Sans MS" pitchFamily="66" charset="0"/>
              </a:rPr>
              <a:t>Economic:</a:t>
            </a:r>
          </a:p>
          <a:p>
            <a:pPr marL="609600" indent="-609600">
              <a:buFontTx/>
              <a:buChar char="-"/>
            </a:pPr>
            <a:r>
              <a:rPr lang="en-US" sz="2000" b="1">
                <a:latin typeface="Comic Sans MS" pitchFamily="66" charset="0"/>
              </a:rPr>
              <a:t>Ensure viable, long-term economic operations, providing economic benefits to all stakeholders that are fairly distributed, including stable employment and income-earning opportunities and social services and contributing to poverty alleviation.  </a:t>
            </a:r>
            <a:r>
              <a:rPr lang="en-US" sz="2400" b="1">
                <a:solidFill>
                  <a:srgbClr val="FF3300"/>
                </a:solidFill>
                <a:latin typeface="Bradley Hand ITC" pitchFamily="66" charset="0"/>
              </a:rPr>
              <a:t>This implies that our economic systems are managed so that we live off the dividend of our resources, maintaining and improving the asset base</a:t>
            </a:r>
          </a:p>
          <a:p>
            <a:pPr marL="609600" indent="-609600">
              <a:buFontTx/>
              <a:buNone/>
            </a:pPr>
            <a:r>
              <a:rPr lang="en-US" sz="2000" b="1">
                <a:solidFill>
                  <a:srgbClr val="CCFF33"/>
                </a:solidFill>
                <a:latin typeface="Comic Sans MS" pitchFamily="66" charset="0"/>
              </a:rPr>
              <a:t>	Reduction</a:t>
            </a:r>
            <a:r>
              <a:rPr lang="en-US" sz="2400" b="1">
                <a:solidFill>
                  <a:srgbClr val="CCFF33"/>
                </a:solidFill>
                <a:latin typeface="Comic Sans MS" pitchFamily="66" charset="0"/>
              </a:rPr>
              <a:t> in wasteful levels of consumption of energy and other natural resources in rich countries</a:t>
            </a:r>
          </a:p>
          <a:p>
            <a:pPr marL="609600" indent="-609600">
              <a:buFont typeface="Wingdings" pitchFamily="2" charset="2"/>
              <a:buNone/>
            </a:pPr>
            <a:endParaRPr lang="en-US" sz="2400" b="1">
              <a:solidFill>
                <a:srgbClr val="CCFF33"/>
              </a:solidFill>
              <a:latin typeface="Comic Sans MS" pitchFamily="66" charset="0"/>
            </a:endParaRPr>
          </a:p>
          <a:p>
            <a:pPr marL="609600" indent="-609600">
              <a:buFont typeface="Wingdings" pitchFamily="2" charset="2"/>
              <a:buNone/>
            </a:pPr>
            <a:r>
              <a:rPr lang="en-US" sz="2400" b="1">
                <a:solidFill>
                  <a:srgbClr val="CCFF33"/>
                </a:solidFill>
                <a:latin typeface="Comic Sans MS" pitchFamily="66" charset="0"/>
              </a:rPr>
              <a:t>-	More Efficient Use of resources using cleaner, less resource intensive technologies </a:t>
            </a:r>
          </a:p>
          <a:p>
            <a:pPr marL="609600" indent="-609600">
              <a:buFont typeface="Wingdings" pitchFamily="2" charset="2"/>
              <a:buNone/>
            </a:pPr>
            <a:endParaRPr lang="en-US" sz="2400" b="1">
              <a:solidFill>
                <a:srgbClr val="CCFF33"/>
              </a:solidFill>
              <a:latin typeface="Comic Sans MS" pitchFamily="66" charset="0"/>
            </a:endParaRPr>
          </a:p>
          <a:p>
            <a:pPr marL="609600" indent="-609600">
              <a:buFont typeface="Wingdings" pitchFamily="2" charset="2"/>
              <a:buNone/>
            </a:pPr>
            <a:endParaRPr lang="en-US" sz="2400" b="1">
              <a:solidFill>
                <a:srgbClr val="CCFF33"/>
              </a:solidFill>
              <a:latin typeface="Comic Sans MS" pitchFamily="66" charset="0"/>
            </a:endParaRPr>
          </a:p>
          <a:p>
            <a:pPr marL="609600" indent="-609600"/>
            <a:endParaRPr lang="en-US" sz="2400" b="1">
              <a:solidFill>
                <a:srgbClr val="CCFF33"/>
              </a:solidFill>
              <a:latin typeface="Comic Sans MS" pitchFamily="66" charset="0"/>
            </a:endParaRPr>
          </a:p>
          <a:p>
            <a:pPr marL="609600" indent="-609600"/>
            <a:endParaRPr lang="en-US" b="1">
              <a:solidFill>
                <a:srgbClr val="CCFF33"/>
              </a:solidFill>
              <a:latin typeface="Comic Sans MS" pitchFamily="66" charset="0"/>
            </a:endParaRPr>
          </a:p>
        </p:txBody>
      </p:sp>
      <p:sp>
        <p:nvSpPr>
          <p:cNvPr id="154628" name="Line 4"/>
          <p:cNvSpPr>
            <a:spLocks noChangeShapeType="1"/>
          </p:cNvSpPr>
          <p:nvPr/>
        </p:nvSpPr>
        <p:spPr bwMode="auto">
          <a:xfrm>
            <a:off x="0" y="838200"/>
            <a:ext cx="9144000" cy="0"/>
          </a:xfrm>
          <a:prstGeom prst="line">
            <a:avLst/>
          </a:prstGeom>
          <a:noFill/>
          <a:ln w="444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normAutofit fontScale="90000"/>
          </a:bodyPr>
          <a:lstStyle/>
          <a:p>
            <a:r>
              <a:rPr lang="en-US" sz="4000"/>
              <a:t>MAIN COMPONENTS OF SUSTAINABLE DEVELOPMENT</a:t>
            </a:r>
          </a:p>
        </p:txBody>
      </p:sp>
      <p:sp>
        <p:nvSpPr>
          <p:cNvPr id="366595" name="Rectangle 3"/>
          <p:cNvSpPr>
            <a:spLocks noGrp="1" noChangeArrowheads="1"/>
          </p:cNvSpPr>
          <p:nvPr>
            <p:ph idx="1"/>
          </p:nvPr>
        </p:nvSpPr>
        <p:spPr/>
        <p:txBody>
          <a:bodyPr/>
          <a:lstStyle/>
          <a:p>
            <a:pPr>
              <a:lnSpc>
                <a:spcPct val="90000"/>
              </a:lnSpc>
            </a:pPr>
            <a:r>
              <a:rPr lang="en-US" sz="2800">
                <a:solidFill>
                  <a:srgbClr val="FF3300"/>
                </a:solidFill>
              </a:rPr>
              <a:t>ENVIRONMENTAL</a:t>
            </a:r>
          </a:p>
          <a:p>
            <a:pPr>
              <a:lnSpc>
                <a:spcPct val="90000"/>
              </a:lnSpc>
            </a:pPr>
            <a:r>
              <a:rPr lang="en-US" sz="2800" b="1"/>
              <a:t>Make optimal use of environmental resources</a:t>
            </a:r>
            <a:r>
              <a:rPr lang="en-US" sz="2800"/>
              <a:t> </a:t>
            </a:r>
          </a:p>
          <a:p>
            <a:pPr>
              <a:lnSpc>
                <a:spcPct val="90000"/>
              </a:lnSpc>
            </a:pPr>
            <a:endParaRPr lang="en-US" sz="2800"/>
          </a:p>
          <a:p>
            <a:pPr>
              <a:lnSpc>
                <a:spcPct val="90000"/>
              </a:lnSpc>
            </a:pPr>
            <a:r>
              <a:rPr lang="en-US" sz="2800"/>
              <a:t>conserve and protect natural heritage and biodiversity </a:t>
            </a:r>
          </a:p>
          <a:p>
            <a:pPr>
              <a:lnSpc>
                <a:spcPct val="90000"/>
              </a:lnSpc>
            </a:pPr>
            <a:endParaRPr lang="en-US" sz="2800"/>
          </a:p>
          <a:p>
            <a:pPr>
              <a:lnSpc>
                <a:spcPct val="90000"/>
              </a:lnSpc>
            </a:pPr>
            <a:r>
              <a:rPr lang="en-US" sz="2800"/>
              <a:t>Manage freshwater, coastal and marine and land resources and minimize pollution of these resources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normAutofit fontScale="90000"/>
          </a:bodyPr>
          <a:lstStyle/>
          <a:p>
            <a:r>
              <a:rPr lang="en-US" sz="4000"/>
              <a:t>MAIN COMPONENTS OF SUSTAINABLE DEVELOPMENT</a:t>
            </a:r>
          </a:p>
        </p:txBody>
      </p:sp>
      <p:sp>
        <p:nvSpPr>
          <p:cNvPr id="367619" name="Rectangle 3"/>
          <p:cNvSpPr>
            <a:spLocks noGrp="1" noChangeArrowheads="1"/>
          </p:cNvSpPr>
          <p:nvPr>
            <p:ph idx="1"/>
          </p:nvPr>
        </p:nvSpPr>
        <p:spPr/>
        <p:txBody>
          <a:bodyPr/>
          <a:lstStyle/>
          <a:p>
            <a:pPr>
              <a:lnSpc>
                <a:spcPct val="80000"/>
              </a:lnSpc>
            </a:pPr>
            <a:r>
              <a:rPr lang="en-US" sz="2400" b="1">
                <a:solidFill>
                  <a:srgbClr val="FF3300"/>
                </a:solidFill>
                <a:latin typeface="Comic Sans MS" pitchFamily="66" charset="0"/>
              </a:rPr>
              <a:t>Social:</a:t>
            </a:r>
          </a:p>
          <a:p>
            <a:pPr lvl="1">
              <a:lnSpc>
                <a:spcPct val="80000"/>
              </a:lnSpc>
            </a:pPr>
            <a:r>
              <a:rPr lang="en-US" sz="1800" b="1">
                <a:solidFill>
                  <a:srgbClr val="CCFF33"/>
                </a:solidFill>
                <a:latin typeface="Comic Sans MS" pitchFamily="66" charset="0"/>
              </a:rPr>
              <a:t>Means significant progress towards stable populations</a:t>
            </a:r>
          </a:p>
          <a:p>
            <a:pPr lvl="1">
              <a:lnSpc>
                <a:spcPct val="80000"/>
              </a:lnSpc>
            </a:pPr>
            <a:endParaRPr lang="en-US" sz="1800" b="1">
              <a:solidFill>
                <a:srgbClr val="CCFF33"/>
              </a:solidFill>
              <a:latin typeface="Comic Sans MS" pitchFamily="66" charset="0"/>
            </a:endParaRPr>
          </a:p>
          <a:p>
            <a:pPr lvl="1">
              <a:lnSpc>
                <a:spcPct val="80000"/>
              </a:lnSpc>
            </a:pPr>
            <a:r>
              <a:rPr lang="en-US" sz="1800" b="1">
                <a:solidFill>
                  <a:srgbClr val="CCFF33"/>
                </a:solidFill>
                <a:latin typeface="Comic Sans MS" pitchFamily="66" charset="0"/>
              </a:rPr>
              <a:t>Distribution of population is important -reduced migration to cities by vigorously promoting rural development – using </a:t>
            </a:r>
            <a:r>
              <a:rPr lang="en-US" sz="1800" b="1">
                <a:solidFill>
                  <a:srgbClr val="FF3300"/>
                </a:solidFill>
                <a:latin typeface="Comic Sans MS" pitchFamily="66" charset="0"/>
              </a:rPr>
              <a:t>tourism</a:t>
            </a:r>
            <a:r>
              <a:rPr lang="en-US" sz="1800" b="1">
                <a:solidFill>
                  <a:srgbClr val="CCFF33"/>
                </a:solidFill>
                <a:latin typeface="Comic Sans MS" pitchFamily="66" charset="0"/>
              </a:rPr>
              <a:t>, agricultural and other economic activities</a:t>
            </a:r>
          </a:p>
          <a:p>
            <a:pPr lvl="1">
              <a:lnSpc>
                <a:spcPct val="80000"/>
              </a:lnSpc>
            </a:pPr>
            <a:endParaRPr lang="en-US" sz="1800" b="1">
              <a:solidFill>
                <a:srgbClr val="CCFF33"/>
              </a:solidFill>
              <a:latin typeface="Comic Sans MS" pitchFamily="66" charset="0"/>
            </a:endParaRPr>
          </a:p>
          <a:p>
            <a:pPr lvl="1">
              <a:lnSpc>
                <a:spcPct val="80000"/>
              </a:lnSpc>
            </a:pPr>
            <a:r>
              <a:rPr lang="en-US" sz="1800" b="1">
                <a:solidFill>
                  <a:srgbClr val="CCFF33"/>
                </a:solidFill>
                <a:latin typeface="Comic Sans MS" pitchFamily="66" charset="0"/>
              </a:rPr>
              <a:t>Ensuring basic needs –primary health care, literacy and clean water</a:t>
            </a:r>
          </a:p>
          <a:p>
            <a:pPr lvl="1">
              <a:lnSpc>
                <a:spcPct val="80000"/>
              </a:lnSpc>
              <a:buFont typeface="Wingdings" pitchFamily="2" charset="2"/>
              <a:buNone/>
            </a:pPr>
            <a:endParaRPr lang="en-US" sz="1800" b="1">
              <a:solidFill>
                <a:srgbClr val="CCFF33"/>
              </a:solidFill>
              <a:latin typeface="Comic Sans MS" pitchFamily="66" charset="0"/>
            </a:endParaRPr>
          </a:p>
          <a:p>
            <a:pPr lvl="1">
              <a:lnSpc>
                <a:spcPct val="80000"/>
              </a:lnSpc>
            </a:pPr>
            <a:r>
              <a:rPr lang="en-US" sz="1800" b="1">
                <a:solidFill>
                  <a:srgbClr val="CCFF33"/>
                </a:solidFill>
                <a:latin typeface="Comic Sans MS" pitchFamily="66" charset="0"/>
              </a:rPr>
              <a:t>Improving social well being, protecting cultural diversity and investing in human capital</a:t>
            </a:r>
          </a:p>
          <a:p>
            <a:pPr lvl="1">
              <a:lnSpc>
                <a:spcPct val="80000"/>
              </a:lnSpc>
            </a:pPr>
            <a:endParaRPr lang="en-US" sz="1800" b="1">
              <a:solidFill>
                <a:srgbClr val="CCFF33"/>
              </a:solidFill>
              <a:latin typeface="Comic Sans MS" pitchFamily="66" charset="0"/>
            </a:endParaRPr>
          </a:p>
          <a:p>
            <a:pPr lvl="1">
              <a:lnSpc>
                <a:spcPct val="80000"/>
              </a:lnSpc>
            </a:pPr>
            <a:r>
              <a:rPr lang="en-US" sz="1800" b="1">
                <a:solidFill>
                  <a:srgbClr val="CCFF33"/>
                </a:solidFill>
                <a:latin typeface="Comic Sans MS" pitchFamily="66" charset="0"/>
              </a:rPr>
              <a:t>Men, women an children must be the centre of attention – </a:t>
            </a:r>
            <a:r>
              <a:rPr lang="en-US" sz="2000" b="1">
                <a:solidFill>
                  <a:srgbClr val="FF3300"/>
                </a:solidFill>
                <a:latin typeface="Bradley Hand ITC" pitchFamily="66" charset="0"/>
              </a:rPr>
              <a:t>with development woven around people, not people around development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normAutofit fontScale="90000"/>
          </a:bodyPr>
          <a:lstStyle/>
          <a:p>
            <a:r>
              <a:rPr lang="en-US" sz="4000">
                <a:solidFill>
                  <a:srgbClr val="FF3300"/>
                </a:solidFill>
              </a:rPr>
              <a:t>Why the need for Sustainable development of Tourism</a:t>
            </a:r>
          </a:p>
        </p:txBody>
      </p:sp>
      <p:sp>
        <p:nvSpPr>
          <p:cNvPr id="352259" name="Rectangle 3"/>
          <p:cNvSpPr>
            <a:spLocks noGrp="1" noChangeArrowheads="1"/>
          </p:cNvSpPr>
          <p:nvPr>
            <p:ph idx="1"/>
          </p:nvPr>
        </p:nvSpPr>
        <p:spPr/>
        <p:txBody>
          <a:bodyPr/>
          <a:lstStyle/>
          <a:p>
            <a:r>
              <a:rPr lang="en-US" sz="2400">
                <a:latin typeface="Century Gothic" pitchFamily="34" charset="0"/>
              </a:rPr>
              <a:t>Tourism &amp; Travel Industry is the world’s largest industry</a:t>
            </a:r>
          </a:p>
          <a:p>
            <a:endParaRPr lang="en-US" sz="2400">
              <a:latin typeface="Century Gothic" pitchFamily="34" charset="0"/>
            </a:endParaRPr>
          </a:p>
          <a:p>
            <a:r>
              <a:rPr lang="en-US" sz="2400">
                <a:latin typeface="Century Gothic" pitchFamily="34" charset="0"/>
              </a:rPr>
              <a:t>The tourism product relies on clean seas, pristine mountain slopes, unpolluted water, litter free streets, well preserved buildings and diverse cultural traditions</a:t>
            </a:r>
          </a:p>
          <a:p>
            <a:endParaRPr lang="en-US" sz="2400">
              <a:latin typeface="Century Gothic" pitchFamily="34" charset="0"/>
            </a:endParaRPr>
          </a:p>
          <a:p>
            <a:r>
              <a:rPr lang="en-US" sz="2400">
                <a:latin typeface="Century Gothic" pitchFamily="34" charset="0"/>
              </a:rPr>
              <a:t>Sustainable tourism management initiatives can reduce operational costs and increase profits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6" name="Picture 6" descr="IMAG0018"/>
          <p:cNvPicPr>
            <a:picLocks noChangeAspect="1" noChangeArrowheads="1"/>
          </p:cNvPicPr>
          <p:nvPr/>
        </p:nvPicPr>
        <p:blipFill>
          <a:blip r:embed="rId3" cstate="print"/>
          <a:srcRect/>
          <a:stretch>
            <a:fillRect/>
          </a:stretch>
        </p:blipFill>
        <p:spPr bwMode="auto">
          <a:xfrm>
            <a:off x="0" y="679450"/>
            <a:ext cx="9144000" cy="6178550"/>
          </a:xfrm>
          <a:prstGeom prst="rect">
            <a:avLst/>
          </a:prstGeom>
          <a:noFill/>
          <a:ln w="9525">
            <a:noFill/>
            <a:miter lim="800000"/>
            <a:headEnd/>
            <a:tailEnd/>
          </a:ln>
        </p:spPr>
      </p:pic>
      <p:sp>
        <p:nvSpPr>
          <p:cNvPr id="281602" name="Text Box 2"/>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lgn="ctr">
              <a:spcBef>
                <a:spcPct val="50000"/>
              </a:spcBef>
            </a:pPr>
            <a:r>
              <a:rPr lang="en-US" sz="3200">
                <a:solidFill>
                  <a:schemeClr val="tx2"/>
                </a:solidFill>
                <a:effectLst>
                  <a:outerShdw blurRad="38100" dist="38100" dir="2700000" algn="tl">
                    <a:srgbClr val="000000"/>
                  </a:outerShdw>
                </a:effectLst>
              </a:rPr>
              <a:t>Sustainable Tourism Guidelines</a:t>
            </a:r>
            <a:endParaRPr lang="en-US" sz="3200" b="1">
              <a:effectLst>
                <a:outerShdw blurRad="38100" dist="38100" dir="2700000" algn="tl">
                  <a:srgbClr val="000000"/>
                </a:outerShdw>
              </a:effectLst>
              <a:latin typeface="Garamond" pitchFamily="18" charset="0"/>
            </a:endParaRPr>
          </a:p>
        </p:txBody>
      </p:sp>
      <p:sp>
        <p:nvSpPr>
          <p:cNvPr id="281604" name="Line 4"/>
          <p:cNvSpPr>
            <a:spLocks noChangeShapeType="1"/>
          </p:cNvSpPr>
          <p:nvPr/>
        </p:nvSpPr>
        <p:spPr bwMode="auto">
          <a:xfrm>
            <a:off x="0" y="685800"/>
            <a:ext cx="9144000" cy="0"/>
          </a:xfrm>
          <a:prstGeom prst="line">
            <a:avLst/>
          </a:prstGeom>
          <a:noFill/>
          <a:ln w="44450">
            <a:solidFill>
              <a:schemeClr val="tx1"/>
            </a:solidFill>
            <a:round/>
            <a:headEnd/>
            <a:tailEnd/>
          </a:ln>
          <a:effectLst/>
        </p:spPr>
        <p:txBody>
          <a:bodyPr/>
          <a:lstStyle/>
          <a:p>
            <a:endParaRPr lang="en-US"/>
          </a:p>
        </p:txBody>
      </p:sp>
      <p:sp>
        <p:nvSpPr>
          <p:cNvPr id="281603" name="Text Box 3"/>
          <p:cNvSpPr txBox="1">
            <a:spLocks noChangeArrowheads="1"/>
          </p:cNvSpPr>
          <p:nvPr/>
        </p:nvSpPr>
        <p:spPr bwMode="auto">
          <a:xfrm>
            <a:off x="0" y="1028700"/>
            <a:ext cx="9144000" cy="7048500"/>
          </a:xfrm>
          <a:prstGeom prst="rect">
            <a:avLst/>
          </a:prstGeom>
          <a:noFill/>
          <a:ln w="9525">
            <a:noFill/>
            <a:miter lim="800000"/>
            <a:headEnd/>
            <a:tailEnd/>
          </a:ln>
          <a:effectLst/>
        </p:spPr>
        <p:txBody>
          <a:bodyPr>
            <a:spAutoFit/>
          </a:bodyPr>
          <a:lstStyle/>
          <a:p>
            <a:r>
              <a:rPr lang="en-GB" b="1" i="1">
                <a:solidFill>
                  <a:srgbClr val="FFCC00"/>
                </a:solidFill>
                <a:effectLst>
                  <a:outerShdw blurRad="38100" dist="38100" dir="2700000" algn="tl">
                    <a:srgbClr val="000000"/>
                  </a:outerShdw>
                </a:effectLst>
              </a:rPr>
              <a:t>The World Tourism Organisation’s guidelines for sustainable tourism development are:</a:t>
            </a:r>
          </a:p>
          <a:p>
            <a:endParaRPr lang="en-GB">
              <a:solidFill>
                <a:srgbClr val="FFCC00"/>
              </a:solidFill>
              <a:effectLst>
                <a:outerShdw blurRad="38100" dist="38100" dir="2700000" algn="tl">
                  <a:srgbClr val="000000"/>
                </a:outerShdw>
              </a:effectLst>
            </a:endParaRPr>
          </a:p>
          <a:p>
            <a:r>
              <a:rPr lang="en-GB">
                <a:solidFill>
                  <a:srgbClr val="FFCC00"/>
                </a:solidFill>
                <a:effectLst>
                  <a:outerShdw blurRad="38100" dist="38100" dir="2700000" algn="tl">
                    <a:srgbClr val="000000"/>
                  </a:outerShdw>
                </a:effectLst>
              </a:rPr>
              <a:t>travel and tourism should assist people in leading healthy and productive lives in harmony with nature;</a:t>
            </a:r>
          </a:p>
          <a:p>
            <a:endParaRPr lang="en-GB">
              <a:solidFill>
                <a:srgbClr val="FFCC00"/>
              </a:solidFill>
              <a:effectLst>
                <a:outerShdw blurRad="38100" dist="38100" dir="2700000" algn="tl">
                  <a:srgbClr val="000000"/>
                </a:outerShdw>
              </a:effectLst>
            </a:endParaRPr>
          </a:p>
          <a:p>
            <a:r>
              <a:rPr lang="en-GB">
                <a:solidFill>
                  <a:srgbClr val="FFCC00"/>
                </a:solidFill>
                <a:effectLst>
                  <a:outerShdw blurRad="38100" dist="38100" dir="2700000" algn="tl">
                    <a:srgbClr val="000000"/>
                  </a:outerShdw>
                </a:effectLst>
              </a:rPr>
              <a:t>tourism development should be appropriate to place, reflecting its scale and character;</a:t>
            </a:r>
          </a:p>
          <a:p>
            <a:endParaRPr lang="en-GB">
              <a:solidFill>
                <a:srgbClr val="FFCC00"/>
              </a:solidFill>
              <a:effectLst>
                <a:outerShdw blurRad="38100" dist="38100" dir="2700000" algn="tl">
                  <a:srgbClr val="000000"/>
                </a:outerShdw>
              </a:effectLst>
            </a:endParaRPr>
          </a:p>
          <a:p>
            <a:r>
              <a:rPr lang="en-GB">
                <a:solidFill>
                  <a:srgbClr val="FFCC00"/>
                </a:solidFill>
                <a:effectLst>
                  <a:outerShdw blurRad="38100" dist="38100" dir="2700000" algn="tl">
                    <a:srgbClr val="000000"/>
                  </a:outerShdw>
                </a:effectLst>
              </a:rPr>
              <a:t>environmental protection should constitute and integral part of the tourism development process;</a:t>
            </a:r>
          </a:p>
          <a:p>
            <a:endParaRPr lang="en-GB">
              <a:solidFill>
                <a:srgbClr val="FFCC00"/>
              </a:solidFill>
              <a:effectLst>
                <a:outerShdw blurRad="38100" dist="38100" dir="2700000" algn="tl">
                  <a:srgbClr val="000000"/>
                </a:outerShdw>
              </a:effectLst>
            </a:endParaRPr>
          </a:p>
          <a:p>
            <a:r>
              <a:rPr lang="en-GB">
                <a:solidFill>
                  <a:srgbClr val="FFCC00"/>
                </a:solidFill>
                <a:effectLst>
                  <a:outerShdw blurRad="38100" dist="38100" dir="2700000" algn="tl">
                    <a:srgbClr val="000000"/>
                  </a:outerShdw>
                </a:effectLst>
              </a:rPr>
              <a:t>sustainable tourism development should ensure a fair distribution of benefits and costs;</a:t>
            </a:r>
          </a:p>
          <a:p>
            <a:endParaRPr lang="en-GB">
              <a:solidFill>
                <a:srgbClr val="FFCC00"/>
              </a:solidFill>
              <a:effectLst>
                <a:outerShdw blurRad="38100" dist="38100" dir="2700000" algn="tl">
                  <a:srgbClr val="000000"/>
                </a:outerShdw>
              </a:effectLst>
            </a:endParaRPr>
          </a:p>
          <a:p>
            <a:r>
              <a:rPr lang="en-GB">
                <a:solidFill>
                  <a:srgbClr val="FFCC00"/>
                </a:solidFill>
                <a:effectLst>
                  <a:outerShdw blurRad="38100" dist="38100" dir="2700000" algn="tl">
                    <a:srgbClr val="000000"/>
                  </a:outerShdw>
                </a:effectLst>
              </a:rPr>
              <a:t>tourism development issue should be handled with the participation of all stakeholders with decision being taken at the local level;</a:t>
            </a:r>
          </a:p>
          <a:p>
            <a:endParaRPr lang="en-GB">
              <a:solidFill>
                <a:srgbClr val="FFCC00"/>
              </a:solidFill>
              <a:effectLst>
                <a:outerShdw blurRad="38100" dist="38100" dir="2700000" algn="tl">
                  <a:srgbClr val="000000"/>
                </a:outerShdw>
              </a:effectLst>
            </a:endParaRPr>
          </a:p>
          <a:p>
            <a:r>
              <a:rPr lang="en-GB">
                <a:solidFill>
                  <a:srgbClr val="FFCC00"/>
                </a:solidFill>
                <a:effectLst>
                  <a:outerShdw blurRad="38100" dist="38100" dir="2700000" algn="tl">
                    <a:srgbClr val="000000"/>
                  </a:outerShdw>
                </a:effectLst>
              </a:rPr>
              <a:t>travel and tourism should use its capacity to create employment for women and local people to the fullest extent;</a:t>
            </a:r>
          </a:p>
          <a:p>
            <a:endParaRPr lang="en-GB">
              <a:solidFill>
                <a:srgbClr val="FFCC00"/>
              </a:solidFill>
              <a:effectLst>
                <a:outerShdw blurRad="38100" dist="38100" dir="2700000" algn="tl">
                  <a:srgbClr val="000000"/>
                </a:outerShdw>
              </a:effectLst>
            </a:endParaRPr>
          </a:p>
          <a:p>
            <a:r>
              <a:rPr lang="en-GB">
                <a:solidFill>
                  <a:srgbClr val="FFCC00"/>
                </a:solidFill>
                <a:effectLst>
                  <a:outerShdw blurRad="38100" dist="38100" dir="2700000" algn="tl">
                    <a:srgbClr val="000000"/>
                  </a:outerShdw>
                </a:effectLst>
              </a:rPr>
              <a:t>tourism development should recognise and support the identity, culture and interests of local people</a:t>
            </a:r>
            <a:endParaRPr lang="en-US">
              <a:solidFill>
                <a:srgbClr val="FFCC00"/>
              </a:solidFill>
              <a:effectLst>
                <a:outerShdw blurRad="38100" dist="38100" dir="2700000" algn="tl">
                  <a:srgbClr val="000000"/>
                </a:outerShdw>
              </a:effectLst>
            </a:endParaRPr>
          </a:p>
          <a:p>
            <a:pPr lvl="4">
              <a:spcBef>
                <a:spcPct val="50000"/>
              </a:spcBef>
            </a:pPr>
            <a:endParaRPr lang="en-US" sz="2400" b="1">
              <a:solidFill>
                <a:srgbClr val="FFCC00"/>
              </a:solidFill>
              <a:effectLst>
                <a:outerShdw blurRad="38100" dist="38100" dir="2700000" algn="tl">
                  <a:srgbClr val="000000"/>
                </a:outerShdw>
              </a:effectLst>
              <a:latin typeface="Garamond" pitchFamily="18" charset="0"/>
            </a:endParaRPr>
          </a:p>
          <a:p>
            <a:pPr>
              <a:spcBef>
                <a:spcPct val="50000"/>
              </a:spcBef>
            </a:pPr>
            <a:endParaRPr lang="en-US" sz="2800" b="1">
              <a:solidFill>
                <a:srgbClr val="FFFF00"/>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Reference</a:t>
            </a:r>
            <a:endParaRPr lang="en-US" dirty="0"/>
          </a:p>
        </p:txBody>
      </p:sp>
      <p:sp>
        <p:nvSpPr>
          <p:cNvPr id="3" name="Content Placeholder 2"/>
          <p:cNvSpPr>
            <a:spLocks noGrp="1"/>
          </p:cNvSpPr>
          <p:nvPr>
            <p:ph idx="1"/>
          </p:nvPr>
        </p:nvSpPr>
        <p:spPr/>
        <p:txBody>
          <a:bodyPr/>
          <a:lstStyle/>
          <a:p>
            <a:r>
              <a:rPr lang="en-US" sz="2400" dirty="0" smtClean="0">
                <a:latin typeface="Calibri" pitchFamily="34" charset="0"/>
              </a:rPr>
              <a:t>ACT Consulting Associates (1997). Developing an Ecotourism Strategy.  Report on the Findings of the Conference on Sustainable Tourism, Roseau, Dominica.</a:t>
            </a:r>
          </a:p>
          <a:p>
            <a:r>
              <a:rPr lang="en-US" sz="2400" dirty="0" smtClean="0">
                <a:latin typeface="Calibri" pitchFamily="34" charset="0"/>
              </a:rPr>
              <a:t> Tourism in Jamaica, An Economic Analysis, JTB Statistics 1997.</a:t>
            </a:r>
          </a:p>
          <a:p>
            <a:r>
              <a:rPr lang="en-GB" sz="2400" dirty="0" smtClean="0">
                <a:latin typeface="Calibri" pitchFamily="34" charset="0"/>
              </a:rPr>
              <a:t>(WCED, Our Common Future, 1987). </a:t>
            </a:r>
            <a:endParaRPr lang="en-US" sz="2400" dirty="0" smtClean="0">
              <a:latin typeface="Calibri" pitchFamily="34" charset="0"/>
            </a:endParaRPr>
          </a:p>
          <a:p>
            <a:r>
              <a:rPr lang="en-US" sz="2400" dirty="0" smtClean="0">
                <a:latin typeface="Calibri" pitchFamily="34" charset="0"/>
              </a:rPr>
              <a:t> Carney, D. (</a:t>
            </a:r>
            <a:r>
              <a:rPr lang="en-US" sz="2400" dirty="0" err="1" smtClean="0">
                <a:latin typeface="Calibri" pitchFamily="34" charset="0"/>
              </a:rPr>
              <a:t>ed</a:t>
            </a:r>
            <a:r>
              <a:rPr lang="en-US" sz="2400" dirty="0" smtClean="0">
                <a:latin typeface="Calibri" pitchFamily="34" charset="0"/>
              </a:rPr>
              <a:t>) (1998). Sustainable Rural Livelihoods: What Contribution can we make?  DFID. London</a:t>
            </a:r>
            <a:endParaRPr lang="en-GB" sz="2400" dirty="0" smtClean="0">
              <a:latin typeface="Calibri" pitchFamily="34" charset="0"/>
            </a:endParaRPr>
          </a:p>
          <a:p>
            <a:endParaRPr lang="en-US" sz="2400"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0"/>
            <a:ext cx="9144000" cy="1384300"/>
          </a:xfrm>
        </p:spPr>
        <p:txBody>
          <a:bodyPr/>
          <a:lstStyle/>
          <a:p>
            <a:pPr>
              <a:spcAft>
                <a:spcPct val="125000"/>
              </a:spcAft>
            </a:pPr>
            <a:r>
              <a:rPr lang="en-US" sz="3600" b="1">
                <a:solidFill>
                  <a:schemeClr val="tx1"/>
                </a:solidFill>
                <a:latin typeface="Garamond" pitchFamily="18" charset="0"/>
              </a:rPr>
              <a:t>INTRODUCTION</a:t>
            </a:r>
          </a:p>
        </p:txBody>
      </p:sp>
      <p:sp>
        <p:nvSpPr>
          <p:cNvPr id="152579" name="Rectangle 3"/>
          <p:cNvSpPr>
            <a:spLocks noGrp="1" noChangeArrowheads="1"/>
          </p:cNvSpPr>
          <p:nvPr>
            <p:ph idx="1"/>
          </p:nvPr>
        </p:nvSpPr>
        <p:spPr>
          <a:xfrm>
            <a:off x="457200" y="1600200"/>
            <a:ext cx="8229600" cy="4110038"/>
          </a:xfrm>
        </p:spPr>
        <p:txBody>
          <a:bodyPr/>
          <a:lstStyle/>
          <a:p>
            <a:pPr>
              <a:spcBef>
                <a:spcPct val="0"/>
              </a:spcBef>
              <a:spcAft>
                <a:spcPct val="125000"/>
              </a:spcAft>
              <a:buFont typeface="Wingdings" pitchFamily="2" charset="2"/>
              <a:buBlip>
                <a:blip r:embed="rId3"/>
              </a:buBlip>
            </a:pPr>
            <a:r>
              <a:rPr lang="en-US" sz="2800" b="1">
                <a:latin typeface="Comic Sans MS" pitchFamily="66" charset="0"/>
              </a:rPr>
              <a:t>WE WILL REVIEW THE EVOLUTION OF THE SUSTAIBLE TOURISM CONCEPT (including </a:t>
            </a:r>
            <a:r>
              <a:rPr lang="en-US" sz="2800" b="1">
                <a:solidFill>
                  <a:srgbClr val="FF6600"/>
                </a:solidFill>
                <a:latin typeface="Comic Sans MS" pitchFamily="66" charset="0"/>
              </a:rPr>
              <a:t>SUSTAINABLE DEVELOPMENT)</a:t>
            </a:r>
            <a:r>
              <a:rPr lang="en-US" sz="2800" b="1">
                <a:latin typeface="Comic Sans MS" pitchFamily="66" charset="0"/>
              </a:rPr>
              <a:t> </a:t>
            </a:r>
          </a:p>
          <a:p>
            <a:pPr>
              <a:spcBef>
                <a:spcPct val="0"/>
              </a:spcBef>
              <a:spcAft>
                <a:spcPct val="125000"/>
              </a:spcAft>
              <a:buFont typeface="Wingdings" pitchFamily="2" charset="2"/>
              <a:buBlip>
                <a:blip r:embed="rId3"/>
              </a:buBlip>
            </a:pPr>
            <a:endParaRPr lang="en-US" sz="2800" b="1">
              <a:latin typeface="Comic Sans MS" pitchFamily="66" charset="0"/>
            </a:endParaRPr>
          </a:p>
        </p:txBody>
      </p:sp>
      <p:sp>
        <p:nvSpPr>
          <p:cNvPr id="152580" name="Line 4"/>
          <p:cNvSpPr>
            <a:spLocks noChangeShapeType="1"/>
          </p:cNvSpPr>
          <p:nvPr/>
        </p:nvSpPr>
        <p:spPr bwMode="auto">
          <a:xfrm>
            <a:off x="0" y="1143000"/>
            <a:ext cx="9144000" cy="0"/>
          </a:xfrm>
          <a:prstGeom prst="line">
            <a:avLst/>
          </a:prstGeom>
          <a:noFill/>
          <a:ln w="44450">
            <a:solidFill>
              <a:schemeClr val="tx1"/>
            </a:solidFill>
            <a:round/>
            <a:headEnd/>
            <a:tailEnd/>
          </a:ln>
          <a:effectLst/>
        </p:spPr>
        <p:txBody>
          <a:bodyPr/>
          <a:lstStyle/>
          <a:p>
            <a:endParaRPr lang="en-US"/>
          </a:p>
        </p:txBody>
      </p:sp>
      <p:pic>
        <p:nvPicPr>
          <p:cNvPr id="152581" name="Picture 5" descr="IMAG0044"/>
          <p:cNvPicPr>
            <a:picLocks noChangeAspect="1" noChangeArrowheads="1"/>
          </p:cNvPicPr>
          <p:nvPr/>
        </p:nvPicPr>
        <p:blipFill>
          <a:blip r:embed="rId4" cstate="print"/>
          <a:srcRect/>
          <a:stretch>
            <a:fillRect/>
          </a:stretch>
        </p:blipFill>
        <p:spPr bwMode="auto">
          <a:xfrm>
            <a:off x="533400" y="3711575"/>
            <a:ext cx="4246563" cy="2868613"/>
          </a:xfrm>
          <a:prstGeom prst="rect">
            <a:avLst/>
          </a:prstGeom>
          <a:noFill/>
          <a:ln w="19050">
            <a:solidFill>
              <a:schemeClr val="tx1"/>
            </a:solidFill>
            <a:miter lim="800000"/>
            <a:headEnd/>
            <a:tailEnd/>
          </a:ln>
        </p:spPr>
      </p:pic>
      <p:pic>
        <p:nvPicPr>
          <p:cNvPr id="152582" name="Picture 6" descr="beaches"/>
          <p:cNvPicPr>
            <a:picLocks noChangeAspect="1" noChangeArrowheads="1"/>
          </p:cNvPicPr>
          <p:nvPr/>
        </p:nvPicPr>
        <p:blipFill>
          <a:blip r:embed="rId5" cstate="print"/>
          <a:srcRect/>
          <a:stretch>
            <a:fillRect/>
          </a:stretch>
        </p:blipFill>
        <p:spPr bwMode="auto">
          <a:xfrm>
            <a:off x="5029200" y="3684588"/>
            <a:ext cx="3657600" cy="2865437"/>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dirty="0"/>
              <a:t>Review of Lecture #1</a:t>
            </a:r>
          </a:p>
        </p:txBody>
      </p:sp>
      <p:sp>
        <p:nvSpPr>
          <p:cNvPr id="358403" name="Rectangle 3"/>
          <p:cNvSpPr>
            <a:spLocks noGrp="1" noChangeArrowheads="1"/>
          </p:cNvSpPr>
          <p:nvPr>
            <p:ph idx="1"/>
          </p:nvPr>
        </p:nvSpPr>
        <p:spPr/>
        <p:txBody>
          <a:bodyPr/>
          <a:lstStyle/>
          <a:p>
            <a:pPr>
              <a:lnSpc>
                <a:spcPct val="80000"/>
              </a:lnSpc>
            </a:pPr>
            <a:r>
              <a:rPr lang="en-US" sz="2800">
                <a:solidFill>
                  <a:srgbClr val="CCFF66"/>
                </a:solidFill>
                <a:effectLst/>
                <a:latin typeface="Comic Sans MS" pitchFamily="66" charset="0"/>
              </a:rPr>
              <a:t>Tourism is one of the fastest growing industries in the world</a:t>
            </a:r>
          </a:p>
          <a:p>
            <a:pPr>
              <a:lnSpc>
                <a:spcPct val="80000"/>
              </a:lnSpc>
            </a:pPr>
            <a:endParaRPr lang="en-US" sz="2800">
              <a:solidFill>
                <a:srgbClr val="CCFF66"/>
              </a:solidFill>
              <a:effectLst/>
              <a:latin typeface="Comic Sans MS" pitchFamily="66" charset="0"/>
            </a:endParaRPr>
          </a:p>
          <a:p>
            <a:pPr>
              <a:lnSpc>
                <a:spcPct val="80000"/>
              </a:lnSpc>
            </a:pPr>
            <a:r>
              <a:rPr lang="en-US" sz="2800">
                <a:solidFill>
                  <a:srgbClr val="CCFF66"/>
                </a:solidFill>
                <a:effectLst/>
                <a:latin typeface="Comic Sans MS" pitchFamily="66" charset="0"/>
              </a:rPr>
              <a:t>In the Caribbean, tourism is highly dependent on environmental resources</a:t>
            </a:r>
            <a:r>
              <a:rPr lang="en-US" sz="2800">
                <a:solidFill>
                  <a:srgbClr val="CCFF66"/>
                </a:solidFill>
              </a:rPr>
              <a:t> </a:t>
            </a:r>
          </a:p>
          <a:p>
            <a:pPr>
              <a:lnSpc>
                <a:spcPct val="80000"/>
              </a:lnSpc>
            </a:pPr>
            <a:endParaRPr lang="en-US" sz="2800">
              <a:solidFill>
                <a:srgbClr val="CCFF66"/>
              </a:solidFill>
            </a:endParaRPr>
          </a:p>
          <a:p>
            <a:pPr>
              <a:lnSpc>
                <a:spcPct val="80000"/>
              </a:lnSpc>
            </a:pPr>
            <a:r>
              <a:rPr lang="en-US" sz="2800">
                <a:solidFill>
                  <a:srgbClr val="FF6600"/>
                </a:solidFill>
                <a:latin typeface="Comic Sans MS" pitchFamily="66" charset="0"/>
              </a:rPr>
              <a:t>Uncontrolled tourism growth can cause environmental degradation , destruction of fragile ecosystems such as coral reefs and mangroves, and social &amp; cultural conflict, undermining the basis of tourism</a:t>
            </a:r>
            <a:endParaRPr lang="en-US" sz="2800" b="1">
              <a:solidFill>
                <a:srgbClr val="CCFF66"/>
              </a:solidFill>
              <a:latin typeface="Garamond" pitchFamily="18" charset="0"/>
            </a:endParaRPr>
          </a:p>
          <a:p>
            <a:pPr>
              <a:lnSpc>
                <a:spcPct val="80000"/>
              </a:lnSpc>
            </a:pPr>
            <a:endParaRPr 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a:t>Review of Lecture 1</a:t>
            </a:r>
          </a:p>
        </p:txBody>
      </p:sp>
      <p:sp>
        <p:nvSpPr>
          <p:cNvPr id="361475" name="Rectangle 3"/>
          <p:cNvSpPr>
            <a:spLocks noGrp="1" noChangeArrowheads="1"/>
          </p:cNvSpPr>
          <p:nvPr>
            <p:ph idx="1"/>
          </p:nvPr>
        </p:nvSpPr>
        <p:spPr/>
        <p:txBody>
          <a:bodyPr/>
          <a:lstStyle/>
          <a:p>
            <a:r>
              <a:rPr lang="en-US">
                <a:solidFill>
                  <a:srgbClr val="FF9900"/>
                </a:solidFill>
              </a:rPr>
              <a:t>SUSTAINABLE TOURISM</a:t>
            </a:r>
            <a:r>
              <a:rPr lang="en-US"/>
              <a:t>:</a:t>
            </a:r>
          </a:p>
          <a:p>
            <a:pPr>
              <a:buFont typeface="Wingdings" pitchFamily="2" charset="2"/>
              <a:buNone/>
            </a:pPr>
            <a:r>
              <a:rPr lang="en-US">
                <a:latin typeface="Bradley Hand ITC" pitchFamily="66" charset="0"/>
              </a:rPr>
              <a:t>	</a:t>
            </a:r>
            <a:r>
              <a:rPr lang="en-US">
                <a:solidFill>
                  <a:schemeClr val="hlink"/>
                </a:solidFill>
                <a:latin typeface="Bradley Hand ITC" pitchFamily="66" charset="0"/>
              </a:rPr>
              <a:t>Is the development and Management of resources in such a manner that economic, social and aesthetic needs can be fulfilled while maintaining cultural integrity, essential ecological processes, biological diversity and life support systems (World Tourism Organization)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1026"/>
          <p:cNvSpPr>
            <a:spLocks noGrp="1" noChangeArrowheads="1"/>
          </p:cNvSpPr>
          <p:nvPr>
            <p:ph type="title"/>
          </p:nvPr>
        </p:nvSpPr>
        <p:spPr>
          <a:xfrm>
            <a:off x="0" y="0"/>
            <a:ext cx="9144000" cy="1384300"/>
          </a:xfrm>
        </p:spPr>
        <p:txBody>
          <a:bodyPr/>
          <a:lstStyle/>
          <a:p>
            <a:pPr>
              <a:spcAft>
                <a:spcPct val="125000"/>
              </a:spcAft>
            </a:pPr>
            <a:r>
              <a:rPr lang="en-US" sz="3600" b="1">
                <a:solidFill>
                  <a:schemeClr val="tx1"/>
                </a:solidFill>
                <a:latin typeface="Garamond" pitchFamily="18" charset="0"/>
              </a:rPr>
              <a:t>INTRODUCTION (cont’d.)</a:t>
            </a:r>
          </a:p>
        </p:txBody>
      </p:sp>
      <p:sp>
        <p:nvSpPr>
          <p:cNvPr id="312323" name="Rectangle 1027"/>
          <p:cNvSpPr>
            <a:spLocks noGrp="1" noChangeArrowheads="1"/>
          </p:cNvSpPr>
          <p:nvPr>
            <p:ph idx="1"/>
          </p:nvPr>
        </p:nvSpPr>
        <p:spPr>
          <a:xfrm>
            <a:off x="457200" y="1600200"/>
            <a:ext cx="8229600" cy="4110038"/>
          </a:xfrm>
        </p:spPr>
        <p:txBody>
          <a:bodyPr/>
          <a:lstStyle/>
          <a:p>
            <a:pPr>
              <a:spcBef>
                <a:spcPct val="0"/>
              </a:spcBef>
              <a:spcAft>
                <a:spcPct val="125000"/>
              </a:spcAft>
              <a:buFont typeface="Wingdings" pitchFamily="2" charset="2"/>
              <a:buBlip>
                <a:blip r:embed="rId3"/>
              </a:buBlip>
            </a:pPr>
            <a:r>
              <a:rPr lang="en-US" sz="2400" b="1">
                <a:solidFill>
                  <a:srgbClr val="FF6600"/>
                </a:solidFill>
                <a:latin typeface="Comic Sans MS" pitchFamily="66" charset="0"/>
              </a:rPr>
              <a:t>SUSTAINABLE DEVELOPMENT</a:t>
            </a:r>
            <a:r>
              <a:rPr lang="en-US" sz="2400" b="1">
                <a:latin typeface="Comic Sans MS" pitchFamily="66" charset="0"/>
              </a:rPr>
              <a:t>:</a:t>
            </a:r>
          </a:p>
          <a:p>
            <a:pPr>
              <a:spcBef>
                <a:spcPct val="0"/>
              </a:spcBef>
              <a:spcAft>
                <a:spcPct val="125000"/>
              </a:spcAft>
              <a:buFont typeface="Wingdings" pitchFamily="2" charset="2"/>
              <a:buNone/>
            </a:pPr>
            <a:r>
              <a:rPr lang="en-US" sz="2400" b="1">
                <a:latin typeface="Comic Sans MS" pitchFamily="66" charset="0"/>
              </a:rPr>
              <a:t>   </a:t>
            </a:r>
            <a:r>
              <a:rPr lang="en-US" sz="2400" b="1">
                <a:solidFill>
                  <a:srgbClr val="FF6600"/>
                </a:solidFill>
                <a:latin typeface="Comic Sans MS" pitchFamily="66" charset="0"/>
              </a:rPr>
              <a:t>DEVELOPMENT</a:t>
            </a:r>
            <a:r>
              <a:rPr lang="en-US" sz="2400" b="1">
                <a:latin typeface="Comic Sans MS" pitchFamily="66" charset="0"/>
              </a:rPr>
              <a:t> </a:t>
            </a:r>
            <a:r>
              <a:rPr lang="en-US" sz="2400" b="1" i="1">
                <a:latin typeface="Comic Sans MS" pitchFamily="66" charset="0"/>
              </a:rPr>
              <a:t>that meets the needs of the present without compromising the ability of future generations to meet their own needs</a:t>
            </a:r>
          </a:p>
        </p:txBody>
      </p:sp>
      <p:sp>
        <p:nvSpPr>
          <p:cNvPr id="312324" name="Line 1028"/>
          <p:cNvSpPr>
            <a:spLocks noChangeShapeType="1"/>
          </p:cNvSpPr>
          <p:nvPr/>
        </p:nvSpPr>
        <p:spPr bwMode="auto">
          <a:xfrm>
            <a:off x="0" y="1143000"/>
            <a:ext cx="9144000" cy="0"/>
          </a:xfrm>
          <a:prstGeom prst="line">
            <a:avLst/>
          </a:prstGeom>
          <a:noFill/>
          <a:ln w="44450">
            <a:solidFill>
              <a:schemeClr val="tx1"/>
            </a:solidFill>
            <a:round/>
            <a:headEnd/>
            <a:tailEnd/>
          </a:ln>
          <a:effectLst/>
        </p:spPr>
        <p:txBody>
          <a:bodyPr/>
          <a:lstStyle/>
          <a:p>
            <a:endParaRPr lang="en-US"/>
          </a:p>
        </p:txBody>
      </p:sp>
      <p:pic>
        <p:nvPicPr>
          <p:cNvPr id="312325" name="Picture 1029" descr="Turtle reef Atlantis 067"/>
          <p:cNvPicPr>
            <a:picLocks noChangeAspect="1" noChangeArrowheads="1"/>
          </p:cNvPicPr>
          <p:nvPr/>
        </p:nvPicPr>
        <p:blipFill>
          <a:blip r:embed="rId4" cstate="print"/>
          <a:srcRect/>
          <a:stretch>
            <a:fillRect/>
          </a:stretch>
        </p:blipFill>
        <p:spPr bwMode="auto">
          <a:xfrm>
            <a:off x="381000" y="4191000"/>
            <a:ext cx="3492500" cy="2352675"/>
          </a:xfrm>
          <a:prstGeom prst="rect">
            <a:avLst/>
          </a:prstGeom>
          <a:noFill/>
          <a:ln w="15875">
            <a:solidFill>
              <a:schemeClr val="tx1"/>
            </a:solidFill>
            <a:miter lim="800000"/>
            <a:headEnd/>
            <a:tailEnd/>
          </a:ln>
        </p:spPr>
      </p:pic>
      <p:pic>
        <p:nvPicPr>
          <p:cNvPr id="312326" name="Picture 1030" descr="Turtle reef Atlantis 018"/>
          <p:cNvPicPr>
            <a:picLocks noChangeAspect="1" noChangeArrowheads="1"/>
          </p:cNvPicPr>
          <p:nvPr/>
        </p:nvPicPr>
        <p:blipFill>
          <a:blip r:embed="rId5" cstate="print"/>
          <a:srcRect/>
          <a:stretch>
            <a:fillRect/>
          </a:stretch>
        </p:blipFill>
        <p:spPr bwMode="auto">
          <a:xfrm>
            <a:off x="5410200" y="4191000"/>
            <a:ext cx="3429000" cy="2309813"/>
          </a:xfrm>
          <a:prstGeom prst="rect">
            <a:avLst/>
          </a:prstGeom>
          <a:noFill/>
          <a:ln w="1587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normAutofit/>
          </a:bodyPr>
          <a:lstStyle/>
          <a:p>
            <a:r>
              <a:rPr lang="en-GB" sz="3200" b="1">
                <a:solidFill>
                  <a:srgbClr val="CCFF66"/>
                </a:solidFill>
                <a:latin typeface="Comic Sans MS" pitchFamily="66" charset="0"/>
              </a:rPr>
              <a:t>WHY IS THERE A NEED FOR SUSTAINABLE DEVELOPMENT?</a:t>
            </a:r>
            <a:endParaRPr lang="en-US" sz="3200" b="1">
              <a:solidFill>
                <a:srgbClr val="CCFF66"/>
              </a:solidFill>
              <a:latin typeface="Comic Sans MS" pitchFamily="66" charset="0"/>
            </a:endParaRPr>
          </a:p>
        </p:txBody>
      </p:sp>
      <p:sp>
        <p:nvSpPr>
          <p:cNvPr id="360451" name="Rectangle 3"/>
          <p:cNvSpPr>
            <a:spLocks noGrp="1" noChangeArrowheads="1"/>
          </p:cNvSpPr>
          <p:nvPr>
            <p:ph idx="1"/>
          </p:nvPr>
        </p:nvSpPr>
        <p:spPr/>
        <p:txBody>
          <a:bodyPr>
            <a:normAutofit fontScale="92500" lnSpcReduction="10000"/>
          </a:bodyPr>
          <a:lstStyle/>
          <a:p>
            <a:r>
              <a:rPr lang="en-US" sz="2000">
                <a:latin typeface="Comic Sans MS" pitchFamily="66" charset="0"/>
              </a:rPr>
              <a:t>Worldwide Population is growing at a rapid rate.  By 2050, 8.9 billion persons will be living in the world (most of them in developing countries) – this has implications for the availability and sustainable use of various resources </a:t>
            </a:r>
          </a:p>
          <a:p>
            <a:pPr>
              <a:buFont typeface="Wingdings" pitchFamily="2" charset="2"/>
              <a:buNone/>
            </a:pPr>
            <a:endParaRPr lang="en-US" sz="2000">
              <a:latin typeface="Comic Sans MS" pitchFamily="66" charset="0"/>
            </a:endParaRPr>
          </a:p>
          <a:p>
            <a:pPr>
              <a:buFont typeface="Wingdings" pitchFamily="2" charset="2"/>
              <a:buNone/>
            </a:pPr>
            <a:r>
              <a:rPr lang="en-US" sz="2400">
                <a:latin typeface="Comic Sans MS" pitchFamily="66" charset="0"/>
              </a:rPr>
              <a:t>	-</a:t>
            </a:r>
            <a:r>
              <a:rPr lang="en-US" sz="2000">
                <a:latin typeface="Comic Sans MS" pitchFamily="66" charset="0"/>
              </a:rPr>
              <a:t>In 1950, the total Caribbean Population was 8.9 million and it is projected that by 2050, it will rise to 31.3 million</a:t>
            </a:r>
            <a:r>
              <a:rPr lang="en-US" sz="2400">
                <a:latin typeface="Comic Sans MS" pitchFamily="66" charset="0"/>
              </a:rPr>
              <a:t> </a:t>
            </a:r>
          </a:p>
          <a:p>
            <a:endParaRPr lang="en-US" sz="2400">
              <a:latin typeface="Comic Sans MS" pitchFamily="66" charset="0"/>
            </a:endParaRPr>
          </a:p>
          <a:p>
            <a:r>
              <a:rPr lang="en-US" sz="2400">
                <a:latin typeface="Comic Sans MS" pitchFamily="66" charset="0"/>
              </a:rPr>
              <a:t>Wide variety of critical environmental threats (degradation of soil, water and marine resources, air pollution, and loss of biodiversity)</a:t>
            </a:r>
          </a:p>
          <a:p>
            <a:endParaRPr lang="en-US" sz="2400">
              <a:latin typeface="Comic Sans MS" pitchFamily="66" charset="0"/>
            </a:endParaRPr>
          </a:p>
          <a:p>
            <a:r>
              <a:rPr lang="en-US" sz="2400">
                <a:latin typeface="Comic Sans MS" pitchFamily="66" charset="0"/>
              </a:rPr>
              <a:t>Widespread, persistent poverty and human misery – despite growing affluence for many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1026"/>
          <p:cNvSpPr>
            <a:spLocks noGrp="1" noChangeArrowheads="1"/>
          </p:cNvSpPr>
          <p:nvPr>
            <p:ph type="title"/>
          </p:nvPr>
        </p:nvSpPr>
        <p:spPr>
          <a:xfrm>
            <a:off x="0" y="228600"/>
            <a:ext cx="9144000" cy="1143000"/>
          </a:xfrm>
        </p:spPr>
        <p:txBody>
          <a:bodyPr/>
          <a:lstStyle/>
          <a:p>
            <a:r>
              <a:rPr lang="en-GB" sz="2800" b="1">
                <a:solidFill>
                  <a:schemeClr val="tx1"/>
                </a:solidFill>
                <a:latin typeface="Comic Sans MS" pitchFamily="66" charset="0"/>
              </a:rPr>
              <a:t>WHY IS THERE A NEED FOR SUSTAINABLE DEVELOPMENT?</a:t>
            </a:r>
          </a:p>
        </p:txBody>
      </p:sp>
      <p:sp>
        <p:nvSpPr>
          <p:cNvPr id="275459" name="Rectangle 1027"/>
          <p:cNvSpPr>
            <a:spLocks noGrp="1" noChangeArrowheads="1"/>
          </p:cNvSpPr>
          <p:nvPr>
            <p:ph idx="1"/>
          </p:nvPr>
        </p:nvSpPr>
        <p:spPr>
          <a:xfrm>
            <a:off x="457200" y="1600200"/>
            <a:ext cx="8686800" cy="5257800"/>
          </a:xfrm>
        </p:spPr>
        <p:txBody>
          <a:bodyPr/>
          <a:lstStyle/>
          <a:p>
            <a:pPr>
              <a:lnSpc>
                <a:spcPct val="80000"/>
              </a:lnSpc>
            </a:pPr>
            <a:endParaRPr lang="en-US" sz="2800" b="1">
              <a:solidFill>
                <a:srgbClr val="CCFF33"/>
              </a:solidFill>
              <a:latin typeface="Comic Sans MS" pitchFamily="66" charset="0"/>
            </a:endParaRPr>
          </a:p>
          <a:p>
            <a:pPr>
              <a:lnSpc>
                <a:spcPct val="80000"/>
              </a:lnSpc>
            </a:pPr>
            <a:endParaRPr lang="en-US" sz="2800" b="1">
              <a:solidFill>
                <a:srgbClr val="CCFF33"/>
              </a:solidFill>
              <a:latin typeface="Comic Sans MS" pitchFamily="66" charset="0"/>
            </a:endParaRPr>
          </a:p>
          <a:p>
            <a:pPr>
              <a:lnSpc>
                <a:spcPct val="80000"/>
              </a:lnSpc>
              <a:buFont typeface="Wingdings" pitchFamily="2" charset="2"/>
              <a:buNone/>
            </a:pPr>
            <a:endParaRPr lang="en-US" sz="2800" b="1">
              <a:solidFill>
                <a:srgbClr val="CCFF33"/>
              </a:solidFill>
              <a:latin typeface="Comic Sans MS" pitchFamily="66" charset="0"/>
            </a:endParaRPr>
          </a:p>
          <a:p>
            <a:pPr>
              <a:lnSpc>
                <a:spcPct val="80000"/>
              </a:lnSpc>
            </a:pPr>
            <a:endParaRPr lang="en-GB" sz="2800" b="1">
              <a:solidFill>
                <a:srgbClr val="CCFF33"/>
              </a:solidFill>
              <a:latin typeface="Comic Sans MS" pitchFamily="66" charset="0"/>
            </a:endParaRPr>
          </a:p>
          <a:p>
            <a:pPr>
              <a:lnSpc>
                <a:spcPct val="80000"/>
              </a:lnSpc>
              <a:buFont typeface="Wingdings" pitchFamily="2" charset="2"/>
              <a:buNone/>
            </a:pPr>
            <a:endParaRPr lang="en-GB" sz="2800" b="1">
              <a:solidFill>
                <a:srgbClr val="FFCC00"/>
              </a:solidFill>
              <a:latin typeface="Comic Sans MS" pitchFamily="66" charset="0"/>
            </a:endParaRPr>
          </a:p>
          <a:p>
            <a:pPr>
              <a:lnSpc>
                <a:spcPct val="80000"/>
              </a:lnSpc>
            </a:pPr>
            <a:endParaRPr lang="en-GB" sz="1800" b="1"/>
          </a:p>
        </p:txBody>
      </p:sp>
      <p:sp>
        <p:nvSpPr>
          <p:cNvPr id="275460" name="Line 1028"/>
          <p:cNvSpPr>
            <a:spLocks noChangeShapeType="1"/>
          </p:cNvSpPr>
          <p:nvPr/>
        </p:nvSpPr>
        <p:spPr bwMode="auto">
          <a:xfrm>
            <a:off x="0" y="1371600"/>
            <a:ext cx="9144000" cy="0"/>
          </a:xfrm>
          <a:prstGeom prst="line">
            <a:avLst/>
          </a:prstGeom>
          <a:noFill/>
          <a:ln w="44450">
            <a:solidFill>
              <a:schemeClr val="tx1"/>
            </a:solidFill>
            <a:round/>
            <a:headEnd/>
            <a:tailEnd/>
          </a:ln>
          <a:effectLst/>
        </p:spPr>
        <p:txBody>
          <a:bodyPr/>
          <a:lstStyle/>
          <a:p>
            <a:endParaRPr lang="en-US"/>
          </a:p>
        </p:txBody>
      </p:sp>
      <p:pic>
        <p:nvPicPr>
          <p:cNvPr id="154629" name="Picture 5"/>
          <p:cNvPicPr>
            <a:picLocks noChangeAspect="1" noChangeArrowheads="1"/>
          </p:cNvPicPr>
          <p:nvPr/>
        </p:nvPicPr>
        <p:blipFill>
          <a:blip r:embed="rId2" cstate="print"/>
          <a:srcRect/>
          <a:stretch>
            <a:fillRect/>
          </a:stretch>
        </p:blipFill>
        <p:spPr bwMode="auto">
          <a:xfrm>
            <a:off x="1574800" y="1752600"/>
            <a:ext cx="59944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normAutofit fontScale="90000"/>
          </a:bodyPr>
          <a:lstStyle/>
          <a:p>
            <a:r>
              <a:rPr lang="en-US" sz="4000">
                <a:solidFill>
                  <a:srgbClr val="CCFF33"/>
                </a:solidFill>
              </a:rPr>
              <a:t>JOURNEY TOWARDS SUSTAINABLE DEVELOPMENT</a:t>
            </a:r>
          </a:p>
        </p:txBody>
      </p:sp>
      <p:sp>
        <p:nvSpPr>
          <p:cNvPr id="365571" name="Rectangle 3"/>
          <p:cNvSpPr>
            <a:spLocks noGrp="1" noChangeArrowheads="1"/>
          </p:cNvSpPr>
          <p:nvPr>
            <p:ph idx="1"/>
          </p:nvPr>
        </p:nvSpPr>
        <p:spPr/>
        <p:txBody>
          <a:bodyPr/>
          <a:lstStyle/>
          <a:p>
            <a:pPr>
              <a:lnSpc>
                <a:spcPct val="80000"/>
              </a:lnSpc>
            </a:pPr>
            <a:r>
              <a:rPr lang="en-US" sz="1800">
                <a:latin typeface="Comic Sans MS" pitchFamily="66" charset="0"/>
              </a:rPr>
              <a:t>1972 – Stockholm Conference on Human Environment </a:t>
            </a:r>
          </a:p>
          <a:p>
            <a:pPr>
              <a:lnSpc>
                <a:spcPct val="80000"/>
              </a:lnSpc>
            </a:pPr>
            <a:r>
              <a:rPr lang="en-US" sz="1800">
                <a:latin typeface="Comic Sans MS" pitchFamily="66" charset="0"/>
              </a:rPr>
              <a:t> - </a:t>
            </a:r>
            <a:r>
              <a:rPr lang="en-US" sz="1800">
                <a:solidFill>
                  <a:srgbClr val="CCFF33"/>
                </a:solidFill>
                <a:latin typeface="Bradley Hand ITC" pitchFamily="66" charset="0"/>
              </a:rPr>
              <a:t>recognized that environmental problems are inseparable from those of human welfare and from the process of economic development and that many forms of development erode the environmental resources on which human livelihoods and welfare depend</a:t>
            </a:r>
            <a:r>
              <a:rPr lang="en-US" sz="1800">
                <a:latin typeface="Comic Sans MS" pitchFamily="66" charset="0"/>
              </a:rPr>
              <a:t> </a:t>
            </a:r>
          </a:p>
          <a:p>
            <a:pPr>
              <a:lnSpc>
                <a:spcPct val="80000"/>
              </a:lnSpc>
            </a:pPr>
            <a:endParaRPr lang="en-US" sz="1800">
              <a:latin typeface="Comic Sans MS" pitchFamily="66" charset="0"/>
            </a:endParaRPr>
          </a:p>
          <a:p>
            <a:pPr>
              <a:lnSpc>
                <a:spcPct val="80000"/>
              </a:lnSpc>
              <a:buFont typeface="Wingdings" pitchFamily="2" charset="2"/>
              <a:buNone/>
            </a:pPr>
            <a:endParaRPr lang="en-US" sz="1800">
              <a:latin typeface="Comic Sans MS" pitchFamily="66" charset="0"/>
            </a:endParaRPr>
          </a:p>
          <a:p>
            <a:pPr>
              <a:lnSpc>
                <a:spcPct val="80000"/>
              </a:lnSpc>
            </a:pPr>
            <a:r>
              <a:rPr lang="en-US" sz="1800">
                <a:latin typeface="Comic Sans MS" pitchFamily="66" charset="0"/>
              </a:rPr>
              <a:t>1987 -  Bruntland Report</a:t>
            </a:r>
            <a:r>
              <a:rPr lang="en-US" sz="1800"/>
              <a:t> (</a:t>
            </a:r>
            <a:r>
              <a:rPr lang="en-US" sz="2000">
                <a:latin typeface="Bradley Hand ITC" pitchFamily="66" charset="0"/>
              </a:rPr>
              <a:t>Our Common Future</a:t>
            </a:r>
            <a:r>
              <a:rPr lang="en-US" sz="2000"/>
              <a:t>)</a:t>
            </a:r>
          </a:p>
          <a:p>
            <a:pPr>
              <a:lnSpc>
                <a:spcPct val="80000"/>
              </a:lnSpc>
            </a:pPr>
            <a:endParaRPr lang="en-US" sz="1200"/>
          </a:p>
          <a:p>
            <a:pPr lvl="1">
              <a:lnSpc>
                <a:spcPct val="80000"/>
              </a:lnSpc>
            </a:pPr>
            <a:r>
              <a:rPr lang="en-US" sz="1600">
                <a:solidFill>
                  <a:srgbClr val="CCFF33"/>
                </a:solidFill>
                <a:latin typeface="Bradley Hand ITC" pitchFamily="66" charset="0"/>
              </a:rPr>
              <a:t>In our common Future, the Commission concluded that “a new development path was required, one that sustained human progress not just in a few places for a few years, but for the entire planet into the distant future</a:t>
            </a:r>
          </a:p>
          <a:p>
            <a:pPr lvl="1">
              <a:lnSpc>
                <a:spcPct val="80000"/>
              </a:lnSpc>
              <a:buFont typeface="Wingdings" pitchFamily="2" charset="2"/>
              <a:buNone/>
            </a:pPr>
            <a:endParaRPr lang="en-US" sz="1600">
              <a:solidFill>
                <a:srgbClr val="CCFF33"/>
              </a:solidFill>
              <a:latin typeface="Bradley Hand ITC" pitchFamily="66" charset="0"/>
            </a:endParaRPr>
          </a:p>
          <a:p>
            <a:pPr>
              <a:lnSpc>
                <a:spcPct val="80000"/>
              </a:lnSpc>
            </a:pPr>
            <a:r>
              <a:rPr lang="en-US" sz="1800">
                <a:latin typeface="Comic Sans MS" pitchFamily="66" charset="0"/>
              </a:rPr>
              <a:t>1992-UN Conference on Environment &amp; Development -Agenda 21</a:t>
            </a:r>
          </a:p>
          <a:p>
            <a:pPr lvl="1">
              <a:lnSpc>
                <a:spcPct val="80000"/>
              </a:lnSpc>
            </a:pPr>
            <a:r>
              <a:rPr lang="en-US" sz="1600">
                <a:latin typeface="Comic Sans MS" pitchFamily="66" charset="0"/>
              </a:rPr>
              <a:t>Comprehensive Programme of Action adopted by 182 countries</a:t>
            </a:r>
          </a:p>
          <a:p>
            <a:pPr lvl="1">
              <a:lnSpc>
                <a:spcPct val="80000"/>
              </a:lnSpc>
            </a:pPr>
            <a:r>
              <a:rPr lang="en-US" sz="1600">
                <a:latin typeface="Comic Sans MS" pitchFamily="66" charset="0"/>
              </a:rPr>
              <a:t>Involves Govt., private sector, NGOs, CBOs, UN agencies, etc</a:t>
            </a:r>
          </a:p>
          <a:p>
            <a:pPr lvl="1">
              <a:lnSpc>
                <a:spcPct val="80000"/>
              </a:lnSpc>
            </a:pPr>
            <a:r>
              <a:rPr lang="en-US" sz="1600">
                <a:latin typeface="Comic Sans MS" pitchFamily="66" charset="0"/>
              </a:rPr>
              <a:t>As the World’s largest industry, Travel and Tourism has a leading role to play in achieving the goals of Agenda 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normAutofit fontScale="90000"/>
          </a:bodyPr>
          <a:lstStyle/>
          <a:p>
            <a:r>
              <a:rPr lang="en-US" sz="4000">
                <a:solidFill>
                  <a:srgbClr val="CCFF33"/>
                </a:solidFill>
              </a:rPr>
              <a:t>JOURNEY TOWARDS SUSTAINABLE DEVELOPMENT</a:t>
            </a:r>
          </a:p>
        </p:txBody>
      </p:sp>
      <p:sp>
        <p:nvSpPr>
          <p:cNvPr id="363523" name="Rectangle 3"/>
          <p:cNvSpPr>
            <a:spLocks noGrp="1" noChangeArrowheads="1"/>
          </p:cNvSpPr>
          <p:nvPr>
            <p:ph idx="1"/>
          </p:nvPr>
        </p:nvSpPr>
        <p:spPr>
          <a:xfrm>
            <a:off x="457200" y="1524000"/>
            <a:ext cx="8686800" cy="5516563"/>
          </a:xfrm>
        </p:spPr>
        <p:txBody>
          <a:bodyPr/>
          <a:lstStyle/>
          <a:p>
            <a:pPr marL="609600" indent="-609600">
              <a:lnSpc>
                <a:spcPct val="80000"/>
              </a:lnSpc>
              <a:buFont typeface="Wingdings" pitchFamily="2" charset="2"/>
              <a:buNone/>
            </a:pPr>
            <a:r>
              <a:rPr lang="en-US" sz="1600">
                <a:solidFill>
                  <a:srgbClr val="FF9900"/>
                </a:solidFill>
                <a:latin typeface="Comic Sans MS" pitchFamily="66" charset="0"/>
              </a:rPr>
              <a:t>	</a:t>
            </a:r>
            <a:r>
              <a:rPr lang="en-US" sz="1800">
                <a:solidFill>
                  <a:srgbClr val="FF9900"/>
                </a:solidFill>
                <a:latin typeface="Comic Sans MS" pitchFamily="66" charset="0"/>
              </a:rPr>
              <a:t>1994 – BARBADOS PROGRAMME OF ACTION </a:t>
            </a:r>
            <a:r>
              <a:rPr lang="en-US" sz="1800" b="1">
                <a:solidFill>
                  <a:srgbClr val="FF9900"/>
                </a:solidFill>
                <a:latin typeface="Comic Sans MS" pitchFamily="66" charset="0"/>
              </a:rPr>
              <a:t>(BPOA)</a:t>
            </a:r>
            <a:endParaRPr lang="en-US" sz="1800">
              <a:solidFill>
                <a:srgbClr val="FF9900"/>
              </a:solidFill>
              <a:latin typeface="Comic Sans MS" pitchFamily="66" charset="0"/>
            </a:endParaRPr>
          </a:p>
          <a:p>
            <a:pPr marL="609600" indent="-609600">
              <a:lnSpc>
                <a:spcPct val="80000"/>
              </a:lnSpc>
              <a:buFont typeface="Wingdings" pitchFamily="2" charset="2"/>
              <a:buNone/>
            </a:pPr>
            <a:r>
              <a:rPr lang="en-US" sz="2000"/>
              <a:t>	-</a:t>
            </a:r>
            <a:r>
              <a:rPr lang="en-US" sz="2000">
                <a:latin typeface="Century Gothic" pitchFamily="34" charset="0"/>
              </a:rPr>
              <a:t>Looked at the Special Needs of Small Island Developing States</a:t>
            </a:r>
          </a:p>
          <a:p>
            <a:pPr marL="609600" indent="-609600">
              <a:lnSpc>
                <a:spcPct val="80000"/>
              </a:lnSpc>
              <a:buFont typeface="Wingdings" pitchFamily="2" charset="2"/>
              <a:buNone/>
            </a:pPr>
            <a:r>
              <a:rPr lang="en-US" sz="2000">
                <a:latin typeface="Century Gothic" pitchFamily="34" charset="0"/>
              </a:rPr>
              <a:t>	-Environmental consequences of ill conceived development can have catastrophic effects</a:t>
            </a:r>
          </a:p>
          <a:p>
            <a:pPr marL="609600" indent="-609600">
              <a:lnSpc>
                <a:spcPct val="80000"/>
              </a:lnSpc>
              <a:buFont typeface="Wingdings" pitchFamily="2" charset="2"/>
              <a:buNone/>
            </a:pPr>
            <a:r>
              <a:rPr lang="en-US" sz="2000">
                <a:latin typeface="Century Gothic" pitchFamily="34" charset="0"/>
              </a:rPr>
              <a:t>	- Need to mange coastal and marine resources, land resources, freshwater resources, energy resources, biodiversity resources, wastes and</a:t>
            </a:r>
            <a:r>
              <a:rPr lang="en-US" sz="2000">
                <a:latin typeface="Comic Sans MS" pitchFamily="66" charset="0"/>
              </a:rPr>
              <a:t> </a:t>
            </a:r>
            <a:r>
              <a:rPr lang="en-US" sz="2000">
                <a:solidFill>
                  <a:srgbClr val="FF3300"/>
                </a:solidFill>
                <a:latin typeface="Comic Sans MS" pitchFamily="66" charset="0"/>
              </a:rPr>
              <a:t>tourism resources </a:t>
            </a:r>
          </a:p>
          <a:p>
            <a:pPr marL="609600" indent="-609600">
              <a:lnSpc>
                <a:spcPct val="80000"/>
              </a:lnSpc>
              <a:buFont typeface="Wingdings" pitchFamily="2" charset="2"/>
              <a:buNone/>
            </a:pPr>
            <a:r>
              <a:rPr lang="en-US" sz="2000">
                <a:solidFill>
                  <a:srgbClr val="FF3300"/>
                </a:solidFill>
                <a:latin typeface="Comic Sans MS" pitchFamily="66" charset="0"/>
              </a:rPr>
              <a:t>	- Tourism if not properly planned and managed could significantly degrade the environment on which it depends</a:t>
            </a:r>
          </a:p>
          <a:p>
            <a:pPr marL="609600" indent="-609600">
              <a:lnSpc>
                <a:spcPct val="80000"/>
              </a:lnSpc>
              <a:buFont typeface="Wingdings" pitchFamily="2" charset="2"/>
              <a:buNone/>
            </a:pPr>
            <a:r>
              <a:rPr lang="en-US" sz="2000">
                <a:solidFill>
                  <a:srgbClr val="FF3300"/>
                </a:solidFill>
                <a:latin typeface="Comic Sans MS" pitchFamily="66" charset="0"/>
              </a:rPr>
              <a:t>	- Adopt integrated planning and policies to ensure sustainable tourism development </a:t>
            </a:r>
          </a:p>
          <a:p>
            <a:pPr marL="609600" indent="-609600">
              <a:lnSpc>
                <a:spcPct val="80000"/>
              </a:lnSpc>
              <a:buFont typeface="Wingdings" pitchFamily="2" charset="2"/>
              <a:buNone/>
            </a:pPr>
            <a:endParaRPr lang="en-US" sz="2000">
              <a:solidFill>
                <a:srgbClr val="FF3300"/>
              </a:solidFill>
            </a:endParaRPr>
          </a:p>
          <a:p>
            <a:pPr marL="609600" indent="-609600">
              <a:lnSpc>
                <a:spcPct val="80000"/>
              </a:lnSpc>
            </a:pPr>
            <a:r>
              <a:rPr lang="en-US" sz="2000">
                <a:solidFill>
                  <a:srgbClr val="FF9900"/>
                </a:solidFill>
              </a:rPr>
              <a:t>2000 - Millennium Development Goals (UN Millennium Summit)</a:t>
            </a:r>
          </a:p>
          <a:p>
            <a:pPr marL="609600" indent="-609600">
              <a:lnSpc>
                <a:spcPct val="80000"/>
              </a:lnSpc>
              <a:buFont typeface="Wingdings" pitchFamily="2" charset="2"/>
              <a:buNone/>
            </a:pPr>
            <a:r>
              <a:rPr lang="en-US" sz="2000">
                <a:solidFill>
                  <a:srgbClr val="FF9900"/>
                </a:solidFill>
              </a:rPr>
              <a:t>	</a:t>
            </a:r>
            <a:r>
              <a:rPr lang="en-US" sz="2000">
                <a:latin typeface="Comic Sans MS" pitchFamily="66" charset="0"/>
              </a:rPr>
              <a:t>- Identified Performance Targets and timelines </a:t>
            </a:r>
          </a:p>
          <a:p>
            <a:pPr marL="609600" indent="-609600">
              <a:lnSpc>
                <a:spcPct val="80000"/>
              </a:lnSpc>
            </a:pPr>
            <a:r>
              <a:rPr lang="en-US" sz="2000">
                <a:latin typeface="Comic Sans MS" pitchFamily="66" charset="0"/>
              </a:rPr>
              <a:t>- 8 main goals including </a:t>
            </a:r>
            <a:r>
              <a:rPr lang="en-US" sz="2000">
                <a:solidFill>
                  <a:srgbClr val="FF3300"/>
                </a:solidFill>
                <a:latin typeface="Comic Sans MS" pitchFamily="66" charset="0"/>
              </a:rPr>
              <a:t>Eradication of Extreme Poverty and hunger</a:t>
            </a:r>
            <a:r>
              <a:rPr lang="en-US" sz="2000">
                <a:latin typeface="Comic Sans MS" pitchFamily="66" charset="0"/>
              </a:rPr>
              <a:t> and </a:t>
            </a:r>
            <a:r>
              <a:rPr lang="en-US" sz="2000">
                <a:solidFill>
                  <a:srgbClr val="FF3300"/>
                </a:solidFill>
                <a:latin typeface="Comic Sans MS" pitchFamily="66" charset="0"/>
              </a:rPr>
              <a:t>Environmental Sustainability</a:t>
            </a:r>
            <a:r>
              <a:rPr lang="en-US" sz="2000">
                <a:latin typeface="Comic Sans MS" pitchFamily="66" charset="0"/>
              </a:rPr>
              <a:t> (Conservation and protection of natural resources, and improved sanitation and access to safe drinking water</a:t>
            </a:r>
          </a:p>
          <a:p>
            <a:pPr marL="609600" indent="-609600">
              <a:lnSpc>
                <a:spcPct val="80000"/>
              </a:lnSpc>
            </a:pPr>
            <a:endParaRPr lang="en-US" sz="2000"/>
          </a:p>
          <a:p>
            <a:pPr marL="609600" indent="-609600">
              <a:lnSpc>
                <a:spcPct val="80000"/>
              </a:lnSpc>
            </a:pPr>
            <a:endParaRPr lang="en-US" sz="1600">
              <a:solidFill>
                <a:srgbClr val="FF9900"/>
              </a:solidFill>
              <a:latin typeface="Comic Sans MS" pitchFamily="66" charset="0"/>
            </a:endParaRPr>
          </a:p>
        </p:txBody>
      </p:sp>
      <p:sp>
        <p:nvSpPr>
          <p:cNvPr id="363563" name="Rectangle 43"/>
          <p:cNvSpPr>
            <a:spLocks noChangeArrowheads="1"/>
          </p:cNvSpPr>
          <p:nvPr/>
        </p:nvSpPr>
        <p:spPr bwMode="auto">
          <a:xfrm>
            <a:off x="533400" y="2514600"/>
            <a:ext cx="8153400" cy="396875"/>
          </a:xfrm>
          <a:prstGeom prst="rect">
            <a:avLst/>
          </a:prstGeom>
          <a:noFill/>
          <a:ln w="9525">
            <a:noFill/>
            <a:miter lim="800000"/>
            <a:headEnd/>
            <a:tailEnd/>
          </a:ln>
          <a:effectLst/>
        </p:spPr>
        <p:txBody>
          <a:bodyPr>
            <a:spAutoFit/>
          </a:bodyPr>
          <a:lstStyle/>
          <a:p>
            <a:pPr marL="457200" indent="-457200"/>
            <a:r>
              <a:rPr lang="en-US" sz="2000">
                <a:effectLst>
                  <a:outerShdw blurRad="38100" dist="38100" dir="2700000" algn="tl">
                    <a:srgbClr val="000000"/>
                  </a:outerShdw>
                </a:effectLst>
                <a:latin typeface="Comic Sans MS" pitchFamily="66" charset="0"/>
              </a:rPr>
              <a:t> </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5814</TotalTime>
  <Words>787</Words>
  <Application>Microsoft Office PowerPoint</Application>
  <PresentationFormat>On-screen Show (4:3)</PresentationFormat>
  <Paragraphs>122</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Slide 1</vt:lpstr>
      <vt:lpstr>INTRODUCTION</vt:lpstr>
      <vt:lpstr>Review of Lecture #1</vt:lpstr>
      <vt:lpstr>Review of Lecture 1</vt:lpstr>
      <vt:lpstr>INTRODUCTION (cont’d.)</vt:lpstr>
      <vt:lpstr>WHY IS THERE A NEED FOR SUSTAINABLE DEVELOPMENT?</vt:lpstr>
      <vt:lpstr>WHY IS THERE A NEED FOR SUSTAINABLE DEVELOPMENT?</vt:lpstr>
      <vt:lpstr>JOURNEY TOWARDS SUSTAINABLE DEVELOPMENT</vt:lpstr>
      <vt:lpstr>JOURNEY TOWARDS SUSTAINABLE DEVELOPMENT</vt:lpstr>
      <vt:lpstr>JOURNEY TOWARDS SUSTAINABLE DEVELOPMENT</vt:lpstr>
      <vt:lpstr>MAIN COMPONENTS OF SUSTAINABLE DEVELOPMENT</vt:lpstr>
      <vt:lpstr>MAIN COMPONENTS OF SUSTAINABLE DEVELOPMENT</vt:lpstr>
      <vt:lpstr>MAIN COMPONENTS OF SUSTAINABLE DEVELOPMENT</vt:lpstr>
      <vt:lpstr>Why the need for Sustainable development of Tourism</vt:lpstr>
      <vt:lpstr>Slide 15</vt:lpstr>
      <vt:lpstr>Reference</vt:lpstr>
    </vt:vector>
  </TitlesOfParts>
  <Company>Dayne's Place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Dayne Buddo</dc:creator>
  <cp:lastModifiedBy>Donya Munroe</cp:lastModifiedBy>
  <cp:revision>108</cp:revision>
  <cp:lastPrinted>1601-01-01T00:00:00Z</cp:lastPrinted>
  <dcterms:created xsi:type="dcterms:W3CDTF">2002-11-21T12:53:49Z</dcterms:created>
  <dcterms:modified xsi:type="dcterms:W3CDTF">2015-11-02T02:29:03Z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