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handoutMasterIdLst>
    <p:handoutMasterId r:id="rId15"/>
  </p:handoutMasterIdLst>
  <p:sldIdLst>
    <p:sldId id="256" r:id="rId2"/>
    <p:sldId id="269" r:id="rId3"/>
    <p:sldId id="270" r:id="rId4"/>
    <p:sldId id="271" r:id="rId5"/>
    <p:sldId id="272" r:id="rId6"/>
    <p:sldId id="257" r:id="rId7"/>
    <p:sldId id="279" r:id="rId8"/>
    <p:sldId id="258" r:id="rId9"/>
    <p:sldId id="275" r:id="rId10"/>
    <p:sldId id="264" r:id="rId11"/>
    <p:sldId id="273" r:id="rId12"/>
    <p:sldId id="280" r:id="rId13"/>
    <p:sldId id="260" r:id="rId1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8CD19A3D-0D67-4C6B-B05F-A99328C384A1}" type="datetimeFigureOut">
              <a:rPr lang="en-US" smtClean="0"/>
              <a:t>9/22/2014</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6184D9E3-03AE-4FD3-9574-FB58C656251A}" type="slidenum">
              <a:rPr lang="en-US" smtClean="0"/>
              <a:t>‹#›</a:t>
            </a:fld>
            <a:endParaRPr lang="en-US"/>
          </a:p>
        </p:txBody>
      </p:sp>
    </p:spTree>
    <p:extLst>
      <p:ext uri="{BB962C8B-B14F-4D97-AF65-F5344CB8AC3E}">
        <p14:creationId xmlns:p14="http://schemas.microsoft.com/office/powerpoint/2010/main" val="2476873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1C28E2F-63B7-45DA-928E-2E6397309ADB}" type="datetimeFigureOut">
              <a:rPr lang="en-US" smtClean="0"/>
              <a:t>9/22/2014</a:t>
            </a:fld>
            <a:endParaRPr lang="en-US"/>
          </a:p>
        </p:txBody>
      </p:sp>
      <p:sp>
        <p:nvSpPr>
          <p:cNvPr id="8" name="Slide Number Placeholder 7"/>
          <p:cNvSpPr>
            <a:spLocks noGrp="1"/>
          </p:cNvSpPr>
          <p:nvPr>
            <p:ph type="sldNum" sz="quarter" idx="11"/>
          </p:nvPr>
        </p:nvSpPr>
        <p:spPr/>
        <p:txBody>
          <a:bodyPr/>
          <a:lstStyle/>
          <a:p>
            <a:fld id="{09DE3376-1C9A-48BE-9E3A-FAF29DA3ACD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C28E2F-63B7-45DA-928E-2E6397309ADB}"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E3376-1C9A-48BE-9E3A-FAF29DA3AC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C28E2F-63B7-45DA-928E-2E6397309ADB}"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E3376-1C9A-48BE-9E3A-FAF29DA3AC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1C28E2F-63B7-45DA-928E-2E6397309ADB}"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E3376-1C9A-48BE-9E3A-FAF29DA3AC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C28E2F-63B7-45DA-928E-2E6397309ADB}"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E3376-1C9A-48BE-9E3A-FAF29DA3ACDE}"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1C28E2F-63B7-45DA-928E-2E6397309ADB}"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E3376-1C9A-48BE-9E3A-FAF29DA3ACDE}"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1C28E2F-63B7-45DA-928E-2E6397309ADB}" type="datetimeFigureOut">
              <a:rPr lang="en-US" smtClean="0"/>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DE3376-1C9A-48BE-9E3A-FAF29DA3ACDE}"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C28E2F-63B7-45DA-928E-2E6397309ADB}" type="datetimeFigureOut">
              <a:rPr lang="en-US" smtClean="0"/>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DE3376-1C9A-48BE-9E3A-FAF29DA3AC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28E2F-63B7-45DA-928E-2E6397309ADB}" type="datetimeFigureOut">
              <a:rPr lang="en-US" smtClean="0"/>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DE3376-1C9A-48BE-9E3A-FAF29DA3AC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C28E2F-63B7-45DA-928E-2E6397309ADB}"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E3376-1C9A-48BE-9E3A-FAF29DA3ACD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C28E2F-63B7-45DA-928E-2E6397309ADB}"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E3376-1C9A-48BE-9E3A-FAF29DA3ACD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1C28E2F-63B7-45DA-928E-2E6397309ADB}" type="datetimeFigureOut">
              <a:rPr lang="en-US" smtClean="0"/>
              <a:t>9/22/2014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9DE3376-1C9A-48BE-9E3A-FAF29DA3ACDE}"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ur-lex.europa.eu/LexUriServ/LexUriServ.do?uri=CELEX:31997L0007:EN:NOT" TargetMode="External"/><Relationship Id="rId2" Type="http://schemas.openxmlformats.org/officeDocument/2006/relationships/hyperlink" Target="http://www.opsi.gov.uk/si/si2000/20002334.htm"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685800"/>
            <a:ext cx="7772400" cy="1600201"/>
          </a:xfrm>
        </p:spPr>
        <p:txBody>
          <a:bodyPr/>
          <a:lstStyle/>
          <a:p>
            <a:r>
              <a:rPr lang="en-US" sz="4000" b="1" dirty="0" smtClean="0"/>
              <a:t>ASPECTS OF CONTRACT AND NEGLIGENCE FOR BUSINESS</a:t>
            </a:r>
            <a:endParaRPr lang="en-US" sz="4000" b="1" dirty="0"/>
          </a:p>
        </p:txBody>
      </p:sp>
      <p:sp>
        <p:nvSpPr>
          <p:cNvPr id="3" name="Subtitle 2"/>
          <p:cNvSpPr>
            <a:spLocks noGrp="1"/>
          </p:cNvSpPr>
          <p:nvPr>
            <p:ph type="subTitle" idx="1"/>
          </p:nvPr>
        </p:nvSpPr>
        <p:spPr/>
        <p:txBody>
          <a:bodyPr/>
          <a:lstStyle/>
          <a:p>
            <a:r>
              <a:rPr lang="en-US" dirty="0" smtClean="0"/>
              <a:t>Lecturer: Judith Robb-Walters</a:t>
            </a:r>
          </a:p>
          <a:p>
            <a:r>
              <a:rPr lang="en-US" dirty="0" smtClean="0"/>
              <a:t>Lesson2</a:t>
            </a:r>
            <a:endParaRPr lang="en-US" dirty="0"/>
          </a:p>
        </p:txBody>
      </p:sp>
      <p:pic>
        <p:nvPicPr>
          <p:cNvPr id="1026" name="Picture 2" descr="http://extension.missouri.edu/explore/images/g00312art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743200"/>
            <a:ext cx="6934200" cy="2097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437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543800" cy="990600"/>
          </a:xfrm>
        </p:spPr>
        <p:txBody>
          <a:bodyPr/>
          <a:lstStyle/>
          <a:p>
            <a:r>
              <a:rPr lang="en-US" dirty="0" smtClean="0"/>
              <a:t>Impact Contract</a:t>
            </a:r>
            <a:endParaRPr lang="en-US" dirty="0"/>
          </a:p>
        </p:txBody>
      </p:sp>
      <p:sp>
        <p:nvSpPr>
          <p:cNvPr id="3" name="Content Placeholder 2"/>
          <p:cNvSpPr>
            <a:spLocks noGrp="1"/>
          </p:cNvSpPr>
          <p:nvPr>
            <p:ph idx="1"/>
          </p:nvPr>
        </p:nvSpPr>
        <p:spPr>
          <a:xfrm>
            <a:off x="457200" y="1524000"/>
            <a:ext cx="8229600" cy="4602163"/>
          </a:xfrm>
        </p:spPr>
        <p:txBody>
          <a:bodyPr>
            <a:noAutofit/>
          </a:bodyPr>
          <a:lstStyle/>
          <a:p>
            <a:r>
              <a:rPr lang="en-US" dirty="0"/>
              <a:t>There is wide latitude in how precedent can impact a contract at time of negotiation. Legally, precedent means an authoritative prior decision, principle of law, case law, controlling </a:t>
            </a:r>
            <a:r>
              <a:rPr lang="en-US" dirty="0" smtClean="0"/>
              <a:t>law</a:t>
            </a:r>
            <a:r>
              <a:rPr lang="en-US" dirty="0"/>
              <a:t>, established doctrine, legal doctrine, model, ruling or standard changes in a contract at time of negotiation. At the negotiating table, as long as the issue being negotiated isn't illegal, either through case law or legal doctrine, it is negotiable. Precedent may play a role in the negotiating position of one side or the other but it is not binding while negotiations are under way.</a:t>
            </a:r>
            <a:br>
              <a:rPr lang="en-US" dirty="0"/>
            </a:br>
            <a:r>
              <a:rPr lang="en-US" dirty="0"/>
              <a:t/>
            </a:r>
            <a:br>
              <a:rPr lang="en-US" dirty="0"/>
            </a:br>
            <a:endParaRPr lang="en-US" dirty="0"/>
          </a:p>
        </p:txBody>
      </p:sp>
      <p:pic>
        <p:nvPicPr>
          <p:cNvPr id="1026" name="Picture 2" descr="http://liveoutloud.com/wp-content/uploads/2011/06/contract-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9311" y="58737"/>
            <a:ext cx="1498988" cy="1389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607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QUESTIONS</a:t>
            </a: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981200"/>
            <a:ext cx="7848599"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32954" y="3124200"/>
            <a:ext cx="8305800" cy="3416320"/>
          </a:xfrm>
          <a:prstGeom prst="rect">
            <a:avLst/>
          </a:prstGeom>
        </p:spPr>
        <p:txBody>
          <a:bodyPr wrap="square">
            <a:spAutoFit/>
          </a:bodyPr>
          <a:lstStyle/>
          <a:p>
            <a:r>
              <a:rPr lang="en-US" dirty="0" smtClean="0"/>
              <a:t>2).When </a:t>
            </a:r>
            <a:r>
              <a:rPr lang="en-US" dirty="0"/>
              <a:t>an </a:t>
            </a:r>
            <a:r>
              <a:rPr lang="en-US" dirty="0" err="1"/>
              <a:t>offeree</a:t>
            </a:r>
            <a:r>
              <a:rPr lang="en-US" dirty="0"/>
              <a:t> agrees to be bound by all the terms of an offer, which one of the following is not applicable?</a:t>
            </a:r>
          </a:p>
          <a:p>
            <a:r>
              <a:rPr lang="en-US" dirty="0"/>
              <a:t>	</a:t>
            </a:r>
          </a:p>
          <a:p>
            <a:r>
              <a:rPr lang="en-US" dirty="0"/>
              <a:t>  	</a:t>
            </a:r>
            <a:r>
              <a:rPr lang="en-US" dirty="0" smtClean="0"/>
              <a:t>A) It </a:t>
            </a:r>
            <a:r>
              <a:rPr lang="en-US" dirty="0"/>
              <a:t>must be a mirror image of the offer</a:t>
            </a:r>
          </a:p>
          <a:p>
            <a:r>
              <a:rPr lang="en-US" dirty="0"/>
              <a:t>  	</a:t>
            </a:r>
            <a:r>
              <a:rPr lang="en-US" dirty="0" smtClean="0"/>
              <a:t>B)  It </a:t>
            </a:r>
            <a:r>
              <a:rPr lang="en-US" dirty="0"/>
              <a:t>must be in writing</a:t>
            </a:r>
          </a:p>
          <a:p>
            <a:r>
              <a:rPr lang="en-US" dirty="0"/>
              <a:t>  	</a:t>
            </a:r>
            <a:r>
              <a:rPr lang="en-US" dirty="0" smtClean="0"/>
              <a:t>C)  It </a:t>
            </a:r>
            <a:r>
              <a:rPr lang="en-US" dirty="0"/>
              <a:t>must be communicated to the </a:t>
            </a:r>
            <a:r>
              <a:rPr lang="en-US" dirty="0" err="1"/>
              <a:t>offeror</a:t>
            </a:r>
            <a:endParaRPr lang="en-US" dirty="0"/>
          </a:p>
          <a:p>
            <a:r>
              <a:rPr lang="en-US" dirty="0"/>
              <a:t>  	</a:t>
            </a:r>
            <a:r>
              <a:rPr lang="en-US" dirty="0" smtClean="0"/>
              <a:t>D)  It </a:t>
            </a:r>
            <a:r>
              <a:rPr lang="en-US" dirty="0"/>
              <a:t>must be </a:t>
            </a:r>
            <a:r>
              <a:rPr lang="en-US" dirty="0" smtClean="0"/>
              <a:t>firm</a:t>
            </a:r>
          </a:p>
          <a:p>
            <a:r>
              <a:rPr lang="en-US" dirty="0" smtClean="0"/>
              <a:t>3).Should a company selling products online provide  protection for customers sin respect of the usage of their </a:t>
            </a:r>
            <a:r>
              <a:rPr lang="en-US" dirty="0" err="1" smtClean="0"/>
              <a:t>creidt</a:t>
            </a:r>
            <a:r>
              <a:rPr lang="en-US" dirty="0" smtClean="0"/>
              <a:t> card.</a:t>
            </a:r>
          </a:p>
          <a:p>
            <a:endParaRPr lang="en-US" dirty="0"/>
          </a:p>
          <a:p>
            <a:pPr marL="342900" indent="-342900">
              <a:buAutoNum type="alphaLcParenR"/>
            </a:pPr>
            <a:r>
              <a:rPr lang="en-US" dirty="0" smtClean="0"/>
              <a:t>True</a:t>
            </a:r>
          </a:p>
          <a:p>
            <a:pPr marL="342900" indent="-342900">
              <a:buAutoNum type="alphaLcParenR"/>
            </a:pPr>
            <a:r>
              <a:rPr lang="en-US" dirty="0"/>
              <a:t> </a:t>
            </a:r>
            <a:r>
              <a:rPr lang="en-US" dirty="0" smtClean="0"/>
              <a:t>False</a:t>
            </a:r>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7200" y="401782"/>
            <a:ext cx="9906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9664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QUESTIONS</a:t>
            </a:r>
          </a:p>
        </p:txBody>
      </p:sp>
      <p:sp>
        <p:nvSpPr>
          <p:cNvPr id="3" name="Content Placeholder 2"/>
          <p:cNvSpPr>
            <a:spLocks noGrp="1"/>
          </p:cNvSpPr>
          <p:nvPr>
            <p:ph idx="1"/>
          </p:nvPr>
        </p:nvSpPr>
        <p:spPr/>
        <p:txBody>
          <a:bodyPr>
            <a:normAutofit/>
          </a:bodyPr>
          <a:lstStyle/>
          <a:p>
            <a:r>
              <a:rPr lang="en-US" dirty="0"/>
              <a:t>Which one of the following statements is incorrect?</a:t>
            </a:r>
          </a:p>
          <a:p>
            <a:r>
              <a:rPr lang="en-US" dirty="0" smtClean="0"/>
              <a:t>A) A </a:t>
            </a:r>
            <a:r>
              <a:rPr lang="en-US" dirty="0"/>
              <a:t>term may be implied into a contract by a court in order to make the contract fairer between the parties.</a:t>
            </a:r>
          </a:p>
          <a:p>
            <a:r>
              <a:rPr lang="en-US" dirty="0"/>
              <a:t> </a:t>
            </a:r>
            <a:r>
              <a:rPr lang="en-US" dirty="0" smtClean="0"/>
              <a:t>b)</a:t>
            </a:r>
            <a:r>
              <a:rPr lang="en-US" dirty="0"/>
              <a:t>	A term may be implied into a contract by way of custom.</a:t>
            </a:r>
          </a:p>
          <a:p>
            <a:r>
              <a:rPr lang="en-US" dirty="0"/>
              <a:t>  </a:t>
            </a:r>
            <a:r>
              <a:rPr lang="en-US" dirty="0" smtClean="0"/>
              <a:t>C)A </a:t>
            </a:r>
            <a:r>
              <a:rPr lang="en-US" dirty="0"/>
              <a:t>term may be implied into a contract by way of business efficacy by a court.</a:t>
            </a:r>
          </a:p>
          <a:p>
            <a:r>
              <a:rPr lang="en-US" dirty="0"/>
              <a:t>  </a:t>
            </a:r>
            <a:r>
              <a:rPr lang="en-US" dirty="0" smtClean="0"/>
              <a:t>D)A </a:t>
            </a:r>
            <a:r>
              <a:rPr lang="en-US" dirty="0"/>
              <a:t>term may be implied into a contract by a statute.</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401782"/>
            <a:ext cx="9906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8488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latin typeface="Algerian" panose="04020705040A02060702" pitchFamily="82" charset="0"/>
              </a:rPr>
              <a:t>Further readings</a:t>
            </a:r>
            <a:endParaRPr lang="en-US" dirty="0">
              <a:effectLst/>
              <a:latin typeface="Algerian" panose="04020705040A02060702" pitchFamily="82" charset="0"/>
            </a:endParaRPr>
          </a:p>
        </p:txBody>
      </p:sp>
      <p:sp>
        <p:nvSpPr>
          <p:cNvPr id="3" name="Content Placeholder 2"/>
          <p:cNvSpPr>
            <a:spLocks noGrp="1"/>
          </p:cNvSpPr>
          <p:nvPr>
            <p:ph idx="1"/>
          </p:nvPr>
        </p:nvSpPr>
        <p:spPr/>
        <p:txBody>
          <a:bodyPr>
            <a:normAutofit/>
          </a:bodyPr>
          <a:lstStyle/>
          <a:p>
            <a:pPr fontAlgn="base"/>
            <a:r>
              <a:rPr lang="en-US" b="1" dirty="0"/>
              <a:t>Oral </a:t>
            </a:r>
            <a:r>
              <a:rPr lang="en-US" b="1" dirty="0" smtClean="0"/>
              <a:t>Agreements - </a:t>
            </a:r>
            <a:r>
              <a:rPr lang="en-US" dirty="0" smtClean="0"/>
              <a:t>By</a:t>
            </a:r>
            <a:r>
              <a:rPr lang="en-US" dirty="0"/>
              <a:t> Joseph Nicholson, </a:t>
            </a:r>
            <a:r>
              <a:rPr lang="en-US" dirty="0" err="1"/>
              <a:t>eHow</a:t>
            </a:r>
            <a:r>
              <a:rPr lang="en-US" dirty="0"/>
              <a:t> </a:t>
            </a:r>
            <a:r>
              <a:rPr lang="en-US" dirty="0" err="1" smtClean="0"/>
              <a:t>Contributon</a:t>
            </a:r>
            <a:endParaRPr lang="en-US" dirty="0" smtClean="0"/>
          </a:p>
          <a:p>
            <a:r>
              <a:rPr lang="en-US" b="1" dirty="0" smtClean="0"/>
              <a:t>What </a:t>
            </a:r>
            <a:r>
              <a:rPr lang="en-US" b="1" dirty="0"/>
              <a:t>Is a Written Contract</a:t>
            </a:r>
            <a:r>
              <a:rPr lang="en-US" b="1" dirty="0" smtClean="0"/>
              <a:t>? - </a:t>
            </a:r>
            <a:r>
              <a:rPr lang="en-US" dirty="0"/>
              <a:t>Written By: Erin J. Hill</a:t>
            </a:r>
          </a:p>
          <a:p>
            <a:r>
              <a:rPr lang="en-US" dirty="0" smtClean="0"/>
              <a:t>Out-law.com page 430</a:t>
            </a:r>
          </a:p>
          <a:p>
            <a:r>
              <a:rPr lang="en-US" dirty="0" smtClean="0"/>
              <a:t>knowledgetonegotiate.blogspot.co.uk</a:t>
            </a:r>
          </a:p>
          <a:p>
            <a:pPr fontAlgn="base"/>
            <a:r>
              <a:rPr lang="en-US" b="1" dirty="0"/>
              <a:t>Legal Definition of Precedent as Related to Contract </a:t>
            </a:r>
            <a:r>
              <a:rPr lang="en-US" b="1" dirty="0" smtClean="0"/>
              <a:t>Changes  </a:t>
            </a:r>
            <a:r>
              <a:rPr lang="en-US" dirty="0" smtClean="0"/>
              <a:t>By</a:t>
            </a:r>
            <a:r>
              <a:rPr lang="en-US" dirty="0"/>
              <a:t> Chuck </a:t>
            </a:r>
            <a:r>
              <a:rPr lang="en-US" dirty="0" smtClean="0"/>
              <a:t>Ayers</a:t>
            </a:r>
          </a:p>
          <a:p>
            <a:r>
              <a:rPr lang="en-US" dirty="0" smtClean="0"/>
              <a:t>http</a:t>
            </a:r>
            <a:r>
              <a:rPr lang="en-US" dirty="0"/>
              <a:t>://www.inhouselawyer.co.uk/</a:t>
            </a:r>
            <a:br>
              <a:rPr lang="en-US" dirty="0"/>
            </a:br>
            <a:r>
              <a:rPr lang="en-US" dirty="0"/>
              <a:t/>
            </a:r>
            <a:br>
              <a:rPr lang="en-US" dirty="0"/>
            </a:br>
            <a:r>
              <a:rPr lang="en-US" dirty="0"/>
              <a:t/>
            </a:r>
            <a:br>
              <a:rPr lang="en-US" dirty="0"/>
            </a:br>
            <a:endParaRPr lang="en-US"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381001"/>
            <a:ext cx="1162050" cy="1157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0689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ctr"/>
            <a:r>
              <a:rPr lang="en-US" sz="3200" b="1" dirty="0">
                <a:solidFill>
                  <a:schemeClr val="tx2"/>
                </a:solidFill>
                <a:effectLst>
                  <a:outerShdw blurRad="38100" dist="38100" dir="2700000" algn="tl">
                    <a:srgbClr val="000000">
                      <a:alpha val="43137"/>
                    </a:srgbClr>
                  </a:outerShdw>
                </a:effectLst>
              </a:rPr>
              <a:t>ASPECTS OF CONTRACT AND NEGLIGENCE FOR </a:t>
            </a:r>
            <a:r>
              <a:rPr lang="en-US" sz="3200" b="1" dirty="0" smtClean="0">
                <a:solidFill>
                  <a:schemeClr val="tx2"/>
                </a:solidFill>
                <a:effectLst>
                  <a:outerShdw blurRad="38100" dist="38100" dir="2700000" algn="tl">
                    <a:srgbClr val="000000">
                      <a:alpha val="43137"/>
                    </a:srgbClr>
                  </a:outerShdw>
                </a:effectLst>
              </a:rPr>
              <a:t>BUSINESS</a:t>
            </a:r>
          </a:p>
          <a:p>
            <a:pPr algn="ctr"/>
            <a:endParaRPr lang="en-US" sz="3200" b="1" dirty="0">
              <a:solidFill>
                <a:schemeClr val="tx2"/>
              </a:solidFill>
              <a:effectLst>
                <a:outerShdw blurRad="38100" dist="38100" dir="2700000" algn="tl">
                  <a:srgbClr val="000000">
                    <a:alpha val="43137"/>
                  </a:srgbClr>
                </a:outerShdw>
              </a:effectLst>
            </a:endParaRPr>
          </a:p>
          <a:p>
            <a:r>
              <a:rPr lang="en-US" sz="3200" dirty="0" smtClean="0">
                <a:solidFill>
                  <a:schemeClr val="tx1"/>
                </a:solidFill>
                <a:effectLst>
                  <a:outerShdw blurRad="38100" dist="38100" dir="2700000" algn="tl">
                    <a:srgbClr val="000000">
                      <a:alpha val="43137"/>
                    </a:srgbClr>
                  </a:outerShdw>
                </a:effectLst>
              </a:rPr>
              <a:t>LO 1: Understand the essential elements of a valid contract in a business context</a:t>
            </a:r>
          </a:p>
          <a:p>
            <a:endParaRPr lang="en-US" sz="3200" dirty="0" smtClean="0">
              <a:solidFill>
                <a:schemeClr val="tx1"/>
              </a:solidFill>
              <a:effectLst>
                <a:outerShdw blurRad="38100" dist="38100" dir="2700000" algn="tl">
                  <a:srgbClr val="000000">
                    <a:alpha val="43137"/>
                  </a:srgbClr>
                </a:outerShdw>
              </a:effectLst>
            </a:endParaRPr>
          </a:p>
          <a:p>
            <a:endParaRPr lang="en-US" sz="3200" dirty="0">
              <a:solidFill>
                <a:schemeClr val="tx1"/>
              </a:solidFill>
              <a:effectLst>
                <a:outerShdw blurRad="38100" dist="38100" dir="2700000" algn="tl">
                  <a:srgbClr val="000000">
                    <a:alpha val="43137"/>
                  </a:srgbClr>
                </a:outerShdw>
              </a:effectLst>
            </a:endParaRPr>
          </a:p>
          <a:p>
            <a:r>
              <a:rPr lang="en-US" sz="1400" dirty="0" smtClean="0">
                <a:solidFill>
                  <a:schemeClr val="tx1"/>
                </a:solidFill>
                <a:effectLst>
                  <a:outerShdw blurRad="38100" dist="38100" dir="2700000" algn="tl">
                    <a:srgbClr val="000000">
                      <a:alpha val="43137"/>
                    </a:srgbClr>
                  </a:outerShdw>
                </a:effectLst>
              </a:rPr>
              <a:t>September – November 2014</a:t>
            </a:r>
            <a:endParaRPr lang="en-US" sz="1400" dirty="0">
              <a:solidFill>
                <a:schemeClr val="tx1"/>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
            <a:ext cx="8001000" cy="1295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6730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 Syllabus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Understand the essential elements of a valid contract in a business context.</a:t>
            </a:r>
          </a:p>
          <a:p>
            <a:pPr marL="0" indent="0">
              <a:buNone/>
            </a:pPr>
            <a:endParaRPr lang="en-US" dirty="0"/>
          </a:p>
          <a:p>
            <a:pPr>
              <a:buFontTx/>
              <a:buChar char="-"/>
            </a:pPr>
            <a:r>
              <a:rPr lang="en-US" dirty="0" smtClean="0"/>
              <a:t>Be able to apply the elements of a contract in business situations.</a:t>
            </a:r>
          </a:p>
          <a:p>
            <a:pPr>
              <a:buFontTx/>
              <a:buChar char="-"/>
            </a:pPr>
            <a:endParaRPr lang="en-US" dirty="0"/>
          </a:p>
          <a:p>
            <a:pPr>
              <a:buFontTx/>
              <a:buChar char="-"/>
            </a:pPr>
            <a:r>
              <a:rPr lang="en-US" dirty="0" smtClean="0"/>
              <a:t>Understand principles of liability in negligence in business activities</a:t>
            </a:r>
          </a:p>
          <a:p>
            <a:pPr>
              <a:buFontTx/>
              <a:buChar char="-"/>
            </a:pPr>
            <a:endParaRPr lang="en-US" dirty="0"/>
          </a:p>
          <a:p>
            <a:pPr>
              <a:buFontTx/>
              <a:buChar char="-"/>
            </a:pPr>
            <a:r>
              <a:rPr lang="en-US" dirty="0" smtClean="0"/>
              <a:t> Be able to apply principles of liability in negligence in business situations.</a:t>
            </a:r>
            <a:endParaRPr lang="en-US" dirty="0"/>
          </a:p>
        </p:txBody>
      </p:sp>
    </p:spTree>
    <p:extLst>
      <p:ext uri="{BB962C8B-B14F-4D97-AF65-F5344CB8AC3E}">
        <p14:creationId xmlns:p14="http://schemas.microsoft.com/office/powerpoint/2010/main" val="1610762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At the end of the class, students should be able to:</a:t>
            </a:r>
          </a:p>
          <a:p>
            <a:endParaRPr lang="en-US" dirty="0" smtClean="0"/>
          </a:p>
          <a:p>
            <a:pPr marL="0" indent="0">
              <a:buNone/>
            </a:pPr>
            <a:r>
              <a:rPr lang="en-US" dirty="0"/>
              <a:t> </a:t>
            </a:r>
            <a:r>
              <a:rPr lang="en-US" dirty="0" smtClean="0"/>
              <a:t> - Discuss the impact of different types of contract.</a:t>
            </a:r>
            <a:endParaRPr lang="en-US" dirty="0"/>
          </a:p>
        </p:txBody>
      </p:sp>
    </p:spTree>
    <p:extLst>
      <p:ext uri="{BB962C8B-B14F-4D97-AF65-F5344CB8AC3E}">
        <p14:creationId xmlns:p14="http://schemas.microsoft.com/office/powerpoint/2010/main" val="1571276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a:t>A handshake may, in fact, legally seal a deal. In many instances an agreement can be legally binding even if it is not formalized in writing. In other situations, though a writing might be necessary. Contract law is an ancient practice and some very old traditions still shape the way oral agreements are applied and enforced today.</a:t>
            </a:r>
            <a:br>
              <a:rPr lang="en-US" sz="3200" dirty="0"/>
            </a:br>
            <a:r>
              <a:rPr lang="en-US" sz="2800" dirty="0"/>
              <a:t/>
            </a:r>
            <a:br>
              <a:rPr lang="en-US" sz="2800" dirty="0"/>
            </a:br>
            <a:endParaRPr lang="en-US" sz="2800" b="1" dirty="0"/>
          </a:p>
        </p:txBody>
      </p:sp>
      <p:pic>
        <p:nvPicPr>
          <p:cNvPr id="2052" name="Picture 4" descr="http://www.mis-implants.com/upload/scientific/overview_mai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0618" y="152400"/>
            <a:ext cx="1741932"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411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lstStyle/>
          <a:p>
            <a:r>
              <a:rPr lang="en-US" dirty="0" smtClean="0"/>
              <a:t>Face to Face     </a:t>
            </a:r>
            <a:endParaRPr lang="en-US" dirty="0"/>
          </a:p>
        </p:txBody>
      </p:sp>
      <p:sp>
        <p:nvSpPr>
          <p:cNvPr id="3" name="Content Placeholder 2"/>
          <p:cNvSpPr>
            <a:spLocks noGrp="1"/>
          </p:cNvSpPr>
          <p:nvPr>
            <p:ph idx="1"/>
          </p:nvPr>
        </p:nvSpPr>
        <p:spPr>
          <a:xfrm>
            <a:off x="457200" y="1752600"/>
            <a:ext cx="8382000" cy="4373563"/>
          </a:xfrm>
        </p:spPr>
        <p:txBody>
          <a:bodyPr>
            <a:normAutofit lnSpcReduction="10000"/>
          </a:bodyPr>
          <a:lstStyle/>
          <a:p>
            <a:r>
              <a:rPr lang="en-US" dirty="0"/>
              <a:t>At its core, what makes a contract legally binding is that it involves the exchange of valuable consideration. A promise to do something for nothing is gratuitous and, in general, not enforceable unless other conditions are met. But, an agreement to do something, give something, or forego some legal right in exchange for a reciprocal promise is a binding contract. Such verbal contracts, or handshake deals, are legally binding if they can be evidenced in court.</a:t>
            </a:r>
            <a:br>
              <a:rPr lang="en-US" dirty="0"/>
            </a:br>
            <a:r>
              <a:rPr lang="en-US" dirty="0"/>
              <a:t/>
            </a:r>
            <a:br>
              <a:rPr lang="en-US" dirty="0"/>
            </a:br>
            <a:endParaRPr lang="en-US" dirty="0" smtClean="0"/>
          </a:p>
        </p:txBody>
      </p:sp>
      <p:pic>
        <p:nvPicPr>
          <p:cNvPr id="1026" name="Picture 2" descr="http://www.melbournelegalteam.com/images/oral_contract_with_handshake_attorneys_lawyer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28600"/>
            <a:ext cx="184084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8727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Face to Face </a:t>
            </a:r>
          </a:p>
        </p:txBody>
      </p:sp>
      <p:sp>
        <p:nvSpPr>
          <p:cNvPr id="3" name="Content Placeholder 2"/>
          <p:cNvSpPr>
            <a:spLocks noGrp="1"/>
          </p:cNvSpPr>
          <p:nvPr>
            <p:ph idx="1"/>
          </p:nvPr>
        </p:nvSpPr>
        <p:spPr>
          <a:xfrm>
            <a:off x="609600" y="1600200"/>
            <a:ext cx="8229600" cy="4525963"/>
          </a:xfrm>
        </p:spPr>
        <p:txBody>
          <a:bodyPr>
            <a:noAutofit/>
          </a:bodyPr>
          <a:lstStyle/>
          <a:p>
            <a:r>
              <a:rPr lang="en-US" sz="1800" dirty="0"/>
              <a:t>English law allows parties to reach a binding and legally enforceable contract without the need to put the terms of the agreement into a written form. The dangers associated with such agreements have been evident in recent case law, and below we consider three examples of cases that demonstrate how the lack of a formal written agreement can cause problems for both parties involved. </a:t>
            </a:r>
            <a:r>
              <a:rPr lang="en-US" sz="1800" dirty="0">
                <a:solidFill>
                  <a:srgbClr val="FF0000"/>
                </a:solidFill>
              </a:rPr>
              <a:t>Noel Edmonds v </a:t>
            </a:r>
            <a:r>
              <a:rPr lang="en-US" sz="1800" dirty="0" err="1">
                <a:solidFill>
                  <a:srgbClr val="FF0000"/>
                </a:solidFill>
              </a:rPr>
              <a:t>Ulrik</a:t>
            </a:r>
            <a:r>
              <a:rPr lang="en-US" sz="1800" dirty="0">
                <a:solidFill>
                  <a:srgbClr val="FF0000"/>
                </a:solidFill>
              </a:rPr>
              <a:t> Lawson [2011]</a:t>
            </a:r>
            <a:r>
              <a:rPr lang="en-US" sz="1800" dirty="0"/>
              <a:t> demonstrates how oral agreements can lead to misunderstandings between the parties, which can result in significant legal costs when the courts are required to interpret the terms of the agreement. The Court of Appeal decision in </a:t>
            </a:r>
            <a:r>
              <a:rPr lang="en-US" sz="1800" dirty="0">
                <a:solidFill>
                  <a:srgbClr val="FF0000"/>
                </a:solidFill>
              </a:rPr>
              <a:t>BVM Management Ltd v </a:t>
            </a:r>
            <a:r>
              <a:rPr lang="en-US" sz="1800" dirty="0" err="1">
                <a:solidFill>
                  <a:srgbClr val="FF0000"/>
                </a:solidFill>
              </a:rPr>
              <a:t>Yeomans</a:t>
            </a:r>
            <a:r>
              <a:rPr lang="en-US" sz="1800" dirty="0">
                <a:solidFill>
                  <a:srgbClr val="FF0000"/>
                </a:solidFill>
              </a:rPr>
              <a:t> [2011] </a:t>
            </a:r>
            <a:r>
              <a:rPr lang="en-US" sz="1800" dirty="0"/>
              <a:t>shows the confusion that can be caused by the lack of certainty of the terms of oral contracts, and also illustrates the risks of not clearly establishing at which stage during contract negotiations a draft agreement is final. Lastly, the Court of Appeal decision in </a:t>
            </a:r>
            <a:r>
              <a:rPr lang="en-US" sz="1800" dirty="0">
                <a:solidFill>
                  <a:srgbClr val="FF0000"/>
                </a:solidFill>
              </a:rPr>
              <a:t>Sharma v </a:t>
            </a:r>
            <a:r>
              <a:rPr lang="en-US" sz="1800" dirty="0" err="1">
                <a:solidFill>
                  <a:srgbClr val="FF0000"/>
                </a:solidFill>
              </a:rPr>
              <a:t>Simposh</a:t>
            </a:r>
            <a:r>
              <a:rPr lang="en-US" sz="1800" dirty="0">
                <a:solidFill>
                  <a:srgbClr val="FF0000"/>
                </a:solidFill>
              </a:rPr>
              <a:t>[2011</a:t>
            </a:r>
            <a:r>
              <a:rPr lang="en-US" sz="1800" dirty="0"/>
              <a:t>] provides a useful reminder that an oral agreement can be void because the agreement in question requires specific formalities under </a:t>
            </a:r>
            <a:r>
              <a:rPr lang="en-US" sz="1800" dirty="0" smtClean="0"/>
              <a:t>statute.</a:t>
            </a:r>
            <a:endParaRPr lang="en-US" sz="1800" dirty="0"/>
          </a:p>
        </p:txBody>
      </p:sp>
      <p:pic>
        <p:nvPicPr>
          <p:cNvPr id="4" name="Picture 2" descr="http://www.melbournelegalteam.com/images/oral_contract_with_handshake_attorneys_lawyer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34636"/>
            <a:ext cx="184084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834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Contract</a:t>
            </a:r>
            <a:endParaRPr lang="en-US" dirty="0"/>
          </a:p>
        </p:txBody>
      </p:sp>
      <p:sp>
        <p:nvSpPr>
          <p:cNvPr id="3" name="Content Placeholder 2"/>
          <p:cNvSpPr>
            <a:spLocks noGrp="1"/>
          </p:cNvSpPr>
          <p:nvPr>
            <p:ph idx="1"/>
          </p:nvPr>
        </p:nvSpPr>
        <p:spPr/>
        <p:txBody>
          <a:bodyPr>
            <a:normAutofit fontScale="85000" lnSpcReduction="10000"/>
          </a:bodyPr>
          <a:lstStyle/>
          <a:p>
            <a:r>
              <a:rPr lang="en-US" dirty="0"/>
              <a:t>A written contract generally refers to a written document outlining an agreement between two parties. The parties can be individuals, businesses, or organizations. All factors or portions in the agreement must be included in the agreement, and each party involved has to sign the document in order for it to be considered valid</a:t>
            </a:r>
            <a:r>
              <a:rPr lang="en-US" dirty="0" smtClean="0"/>
              <a:t>.</a:t>
            </a:r>
          </a:p>
          <a:p>
            <a:r>
              <a:rPr lang="en-US" dirty="0" smtClean="0"/>
              <a:t>The </a:t>
            </a:r>
            <a:r>
              <a:rPr lang="en-US" dirty="0"/>
              <a:t>purpose of the written contract is generally to ensure that both parties fully understand the agreement and are committed to complying to its stipulations. Contracts may between a buyer and a seller or a product, between someone hiring the other person to complete a specific job, or between two parties who are undergoing a business venture together. When each individual or business signs the contract, he or she is acknowledging than an agreement was made and that he or she understands the responsibilities </a:t>
            </a:r>
            <a:r>
              <a:rPr lang="en-US" dirty="0" smtClean="0"/>
              <a:t>involved.</a:t>
            </a:r>
            <a:endParaRPr lang="en-US" dirty="0"/>
          </a:p>
        </p:txBody>
      </p:sp>
      <p:pic>
        <p:nvPicPr>
          <p:cNvPr id="3074" name="Picture 2" descr="http://www.schoemanlaw.co.za/wp-content/uploads/signing-contrac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381000"/>
            <a:ext cx="1600199"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293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1371600"/>
          </a:xfrm>
        </p:spPr>
        <p:txBody>
          <a:bodyPr/>
          <a:lstStyle/>
          <a:p>
            <a:r>
              <a:rPr lang="en-US" dirty="0" smtClean="0"/>
              <a:t>Distance Selling</a:t>
            </a:r>
            <a:br>
              <a:rPr lang="en-US" dirty="0" smtClean="0"/>
            </a:br>
            <a:r>
              <a:rPr lang="en-US" dirty="0" smtClean="0"/>
              <a:t> Contracts</a:t>
            </a:r>
            <a:endParaRPr lang="en-US" dirty="0"/>
          </a:p>
        </p:txBody>
      </p:sp>
      <p:sp>
        <p:nvSpPr>
          <p:cNvPr id="3" name="Content Placeholder 2"/>
          <p:cNvSpPr>
            <a:spLocks noGrp="1"/>
          </p:cNvSpPr>
          <p:nvPr>
            <p:ph idx="1"/>
          </p:nvPr>
        </p:nvSpPr>
        <p:spPr>
          <a:xfrm>
            <a:off x="457200" y="1600200"/>
            <a:ext cx="8229600" cy="4648199"/>
          </a:xfrm>
        </p:spPr>
        <p:txBody>
          <a:bodyPr>
            <a:noAutofit/>
          </a:bodyPr>
          <a:lstStyle/>
          <a:p>
            <a:r>
              <a:rPr lang="en-US" sz="1600" dirty="0"/>
              <a:t>The Distance Selling Regulations were passed to protect consumers when they shop online or enter into other contracts at a distance from the supplier. The rationale for giving consumers special protection in such deals is that the consumer does not have the benefit of meeting face-to-face with the supplier and inspecting the goods or services offered for sale. </a:t>
            </a:r>
          </a:p>
          <a:p>
            <a:r>
              <a:rPr lang="en-US" sz="1600" dirty="0"/>
              <a:t>Properly called the </a:t>
            </a:r>
            <a:r>
              <a:rPr lang="en-US" sz="1600" u="sng" dirty="0">
                <a:hlinkClick r:id="rId2"/>
              </a:rPr>
              <a:t>Consumer Protection (Distance Selling) Regulations 2000</a:t>
            </a:r>
            <a:r>
              <a:rPr lang="en-US" sz="1600" dirty="0"/>
              <a:t>, the Regulations do not apply to contracts between businesses. They have been in force across the UK since 31st October 2000 and they implement a 1997 EU </a:t>
            </a:r>
            <a:r>
              <a:rPr lang="en-US" sz="1600" u="sng" dirty="0">
                <a:hlinkClick r:id="rId3"/>
              </a:rPr>
              <a:t>Directive on the protection of consumers in respect of distance contracts</a:t>
            </a:r>
            <a:r>
              <a:rPr lang="en-US" sz="1600" dirty="0"/>
              <a:t>.</a:t>
            </a:r>
          </a:p>
          <a:p>
            <a:r>
              <a:rPr lang="en-US" sz="1600" dirty="0" smtClean="0"/>
              <a:t>The </a:t>
            </a:r>
            <a:r>
              <a:rPr lang="en-US" sz="1600" dirty="0"/>
              <a:t>Regulations give consumers a right to:</a:t>
            </a:r>
          </a:p>
          <a:p>
            <a:r>
              <a:rPr lang="en-US" sz="1600" dirty="0"/>
              <a:t>receive clear information about the supplier, the goods or services and the sale before deciding to buy;</a:t>
            </a:r>
          </a:p>
          <a:p>
            <a:r>
              <a:rPr lang="en-US" sz="1600" dirty="0"/>
              <a:t>confirmation of this information in writing;</a:t>
            </a:r>
          </a:p>
          <a:p>
            <a:r>
              <a:rPr lang="en-US" sz="1600" dirty="0"/>
              <a:t>a cancellation period of 7 working days in which to withdraw from the contract; and</a:t>
            </a:r>
          </a:p>
          <a:p>
            <a:r>
              <a:rPr lang="en-US" sz="1600" dirty="0"/>
              <a:t>protection from payment card fraud.</a:t>
            </a:r>
          </a:p>
          <a:p>
            <a:endParaRPr lang="en-US" sz="1600" dirty="0"/>
          </a:p>
        </p:txBody>
      </p:sp>
      <p:pic>
        <p:nvPicPr>
          <p:cNvPr id="4100" name="Picture 4" descr="http://www.sqa.org.uk/e-learning/ECIntro03CD/images/pic00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1623" y="152400"/>
            <a:ext cx="1502352"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2090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1373</TotalTime>
  <Words>718</Words>
  <Application>Microsoft Office PowerPoint</Application>
  <PresentationFormat>On-screen Show (4:3)</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Executive</vt:lpstr>
      <vt:lpstr>ASPECTS OF CONTRACT AND NEGLIGENCE FOR BUSINESS</vt:lpstr>
      <vt:lpstr>PowerPoint Presentation</vt:lpstr>
      <vt:lpstr>The Basic Syllabus</vt:lpstr>
      <vt:lpstr>LEARNING OBJECTIVES</vt:lpstr>
      <vt:lpstr>OVERVIEW</vt:lpstr>
      <vt:lpstr>Face to Face     </vt:lpstr>
      <vt:lpstr>Face to Face </vt:lpstr>
      <vt:lpstr>Written Contract</vt:lpstr>
      <vt:lpstr>Distance Selling  Contracts</vt:lpstr>
      <vt:lpstr>Impact Contract</vt:lpstr>
      <vt:lpstr>REVIEW QUESTIONS</vt:lpstr>
      <vt:lpstr>REVIEW QUESTIONS</vt:lpstr>
      <vt:lpstr>Further readings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OFFER AND ACCEPTANCE</dc:title>
  <dc:creator>Judith Robb-Walters</dc:creator>
  <cp:lastModifiedBy>Admin</cp:lastModifiedBy>
  <cp:revision>73</cp:revision>
  <cp:lastPrinted>2014-09-19T16:27:01Z</cp:lastPrinted>
  <dcterms:created xsi:type="dcterms:W3CDTF">2014-08-27T15:21:13Z</dcterms:created>
  <dcterms:modified xsi:type="dcterms:W3CDTF">2014-09-22T17:18:34Z</dcterms:modified>
</cp:coreProperties>
</file>