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66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101" d="100"/>
          <a:sy n="101" d="100"/>
        </p:scale>
        <p:origin x="-252" y="59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9FF9-38D3-4BC1-BDA6-B5DB4208BFE4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3B47-4CFC-4532-A1B1-CFFD3C3E4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9FF9-38D3-4BC1-BDA6-B5DB4208BFE4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3B47-4CFC-4532-A1B1-CFFD3C3E4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9FF9-38D3-4BC1-BDA6-B5DB4208BFE4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3B47-4CFC-4532-A1B1-CFFD3C3E469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9FF9-38D3-4BC1-BDA6-B5DB4208BFE4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3B47-4CFC-4532-A1B1-CFFD3C3E46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9FF9-38D3-4BC1-BDA6-B5DB4208BFE4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3B47-4CFC-4532-A1B1-CFFD3C3E4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9FF9-38D3-4BC1-BDA6-B5DB4208BFE4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3B47-4CFC-4532-A1B1-CFFD3C3E46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9FF9-38D3-4BC1-BDA6-B5DB4208BFE4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3B47-4CFC-4532-A1B1-CFFD3C3E4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9FF9-38D3-4BC1-BDA6-B5DB4208BFE4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3B47-4CFC-4532-A1B1-CFFD3C3E4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9FF9-38D3-4BC1-BDA6-B5DB4208BFE4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3B47-4CFC-4532-A1B1-CFFD3C3E4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9FF9-38D3-4BC1-BDA6-B5DB4208BFE4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3B47-4CFC-4532-A1B1-CFFD3C3E469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9FF9-38D3-4BC1-BDA6-B5DB4208BFE4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3B47-4CFC-4532-A1B1-CFFD3C3E46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A79FF9-38D3-4BC1-BDA6-B5DB4208BFE4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B33B47-4CFC-4532-A1B1-CFFD3C3E46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 </a:t>
            </a:r>
            <a:r>
              <a:rPr lang="en-US" dirty="0"/>
              <a:t>will see students being able to 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8610600" cy="2133600"/>
          </a:xfrm>
        </p:spPr>
        <p:txBody>
          <a:bodyPr/>
          <a:lstStyle/>
          <a:p>
            <a:r>
              <a:rPr lang="en-US" dirty="0" smtClean="0"/>
              <a:t>D1. </a:t>
            </a:r>
            <a:r>
              <a:rPr lang="en-US" dirty="0" smtClean="0"/>
              <a:t>– </a:t>
            </a:r>
            <a:r>
              <a:rPr lang="en-US" dirty="0" smtClean="0"/>
              <a:t> Provide a critical analysis of the complexities of  different types of business structures and the  interrelationships of the different organizational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5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1" y="2675467"/>
            <a:ext cx="7594600" cy="3115734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 smtClean="0"/>
              <a:t>SWOT analysis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dirty="0" smtClean="0"/>
              <a:t>Porter’s Five forces Analysis-</a:t>
            </a:r>
          </a:p>
          <a:p>
            <a:pPr fontAlgn="base"/>
            <a:endParaRPr lang="en-US" sz="2000" dirty="0" smtClean="0"/>
          </a:p>
          <a:p>
            <a:pPr fontAlgn="base"/>
            <a:r>
              <a:rPr lang="en-US" sz="2000" dirty="0" smtClean="0"/>
              <a:t>PESTLE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32892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Concepts for critical analysis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319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Strength – what makes the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strong? </a:t>
            </a:r>
          </a:p>
          <a:p>
            <a:r>
              <a:rPr lang="en-US" sz="2000" dirty="0" smtClean="0"/>
              <a:t>Weakness- what factors would weaken the </a:t>
            </a:r>
            <a:r>
              <a:rPr lang="en-US" sz="2000" dirty="0" err="1" smtClean="0"/>
              <a:t>organisations</a:t>
            </a:r>
            <a:r>
              <a:rPr lang="en-US" sz="2000" dirty="0" smtClean="0"/>
              <a:t> ability to function efficiently or effectively</a:t>
            </a:r>
          </a:p>
          <a:p>
            <a:r>
              <a:rPr lang="en-US" sz="2000" dirty="0" smtClean="0"/>
              <a:t>Opportunities- what opportunities exists to expand grow or become more efficient</a:t>
            </a:r>
          </a:p>
          <a:p>
            <a:r>
              <a:rPr lang="en-US" sz="2000" dirty="0" smtClean="0"/>
              <a:t>Threats- who or what are the business greatest threats .What could possibly hurt the </a:t>
            </a:r>
            <a:r>
              <a:rPr lang="en-US" sz="2000" dirty="0" err="1" smtClean="0"/>
              <a:t>organisation’s</a:t>
            </a:r>
            <a:r>
              <a:rPr lang="en-US" sz="2000" dirty="0" smtClean="0"/>
              <a:t> image / operations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1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1" y="2133600"/>
            <a:ext cx="7518400" cy="4495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Industry Rivalry-( degree of competition among existing firms)</a:t>
            </a:r>
          </a:p>
          <a:p>
            <a:r>
              <a:rPr lang="en-US" sz="1800" dirty="0" smtClean="0"/>
              <a:t>Threat of Substitutes- (products or services)</a:t>
            </a:r>
          </a:p>
          <a:p>
            <a:r>
              <a:rPr lang="en-US" sz="1800" dirty="0" smtClean="0"/>
              <a:t>Bargaining Power of Buyers- Powerful buyers have a significant impact on prices</a:t>
            </a:r>
          </a:p>
          <a:p>
            <a:r>
              <a:rPr lang="en-US" sz="1800" dirty="0" smtClean="0"/>
              <a:t>Bargain Power Suppliers- powerful suppliers can demand premium prices and limit your profits</a:t>
            </a:r>
          </a:p>
          <a:p>
            <a:r>
              <a:rPr lang="en-US" sz="1800" dirty="0" smtClean="0"/>
              <a:t>Barriers to entry- (threats/ease of access for new entrants)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Porter’s Five Forces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0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8800"/>
            <a:ext cx="7442201" cy="4297363"/>
          </a:xfrm>
        </p:spPr>
        <p:txBody>
          <a:bodyPr>
            <a:normAutofit/>
          </a:bodyPr>
          <a:lstStyle/>
          <a:p>
            <a:r>
              <a:rPr lang="en-US" sz="1600" b="1" dirty="0"/>
              <a:t>Political: </a:t>
            </a:r>
            <a:r>
              <a:rPr lang="en-US" sz="1600" dirty="0"/>
              <a:t>These factors determine the extent to which a government may influence the economy or a certain industry</a:t>
            </a:r>
            <a:r>
              <a:rPr lang="en-US" sz="1600" dirty="0" smtClean="0"/>
              <a:t>.</a:t>
            </a:r>
          </a:p>
          <a:p>
            <a:r>
              <a:rPr lang="en-US" sz="1600" b="1" dirty="0"/>
              <a:t>Economic: </a:t>
            </a:r>
            <a:r>
              <a:rPr lang="en-US" sz="1600" dirty="0"/>
              <a:t>These factors are determinants of an economy’s performance that directly impacts a company and have resonating long term effects</a:t>
            </a:r>
            <a:r>
              <a:rPr lang="en-US" sz="1600" dirty="0" smtClean="0"/>
              <a:t>.</a:t>
            </a:r>
          </a:p>
          <a:p>
            <a:r>
              <a:rPr lang="en-US" sz="1600" b="1" dirty="0"/>
              <a:t>Social: </a:t>
            </a:r>
            <a:r>
              <a:rPr lang="en-US" sz="1600" dirty="0"/>
              <a:t>These factors scrutinize the social environment of the market, and gauge determinants like cultural trends, demographics, population analytics </a:t>
            </a:r>
            <a:endParaRPr lang="en-US" sz="1600" dirty="0" smtClean="0"/>
          </a:p>
          <a:p>
            <a:r>
              <a:rPr lang="en-US" sz="1600" b="1" dirty="0"/>
              <a:t>Technological: </a:t>
            </a:r>
            <a:r>
              <a:rPr lang="en-US" sz="1600" dirty="0"/>
              <a:t>These factors pertain to innovations in technology that may affect the operations of the industry and the market favorably or unfavorably</a:t>
            </a:r>
            <a:r>
              <a:rPr lang="en-US" sz="1600" dirty="0" smtClean="0"/>
              <a:t>.</a:t>
            </a:r>
          </a:p>
          <a:p>
            <a:r>
              <a:rPr lang="en-US" sz="1600" b="1" dirty="0"/>
              <a:t>Legal: </a:t>
            </a:r>
            <a:r>
              <a:rPr lang="en-US" sz="1600" dirty="0"/>
              <a:t>These factors have both external and internal sides. There are certain laws that affect the business environment in a certain country while there are certain policies that companies maintain for themselves</a:t>
            </a:r>
            <a:r>
              <a:rPr lang="en-US" sz="1600" dirty="0" smtClean="0"/>
              <a:t>.</a:t>
            </a:r>
          </a:p>
          <a:p>
            <a:r>
              <a:rPr lang="en-US" sz="1600" b="1" dirty="0"/>
              <a:t>Environmental: </a:t>
            </a:r>
            <a:r>
              <a:rPr lang="en-US" sz="1600" dirty="0"/>
              <a:t>These factors include all those that influence or are determined by the surrounding environment.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PESTLE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9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8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055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2800" dirty="0"/>
              <a:t>ONLINE RESOURCES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Entrepreneurship.org (2015) – Defining your business strategy{online} Available at: http://www.entrepreneurship.org/- accessed </a:t>
            </a:r>
            <a:r>
              <a:rPr lang="en-US" sz="2800" dirty="0" smtClean="0"/>
              <a:t>January </a:t>
            </a:r>
            <a:r>
              <a:rPr lang="en-US" sz="2800" dirty="0"/>
              <a:t>2016</a:t>
            </a:r>
          </a:p>
          <a:p>
            <a:pPr>
              <a:defRPr/>
            </a:pPr>
            <a:r>
              <a:rPr lang="en-US" sz="2800" dirty="0" smtClean="0"/>
              <a:t>Investopedia.com (2016)- </a:t>
            </a:r>
            <a:r>
              <a:rPr lang="en-US" sz="2800" dirty="0" err="1" smtClean="0"/>
              <a:t>Defintion</a:t>
            </a:r>
            <a:r>
              <a:rPr lang="en-US" sz="2800" dirty="0" smtClean="0"/>
              <a:t> Business Structures{Online</a:t>
            </a:r>
            <a:r>
              <a:rPr lang="en-US" sz="2800" dirty="0"/>
              <a:t>} Available at </a:t>
            </a:r>
            <a:r>
              <a:rPr lang="en-US" sz="2800" dirty="0" smtClean="0"/>
              <a:t>http</a:t>
            </a:r>
            <a:r>
              <a:rPr lang="en-US" sz="2800" dirty="0"/>
              <a:t>://www.investopedia.com/ - accessed January </a:t>
            </a:r>
            <a:r>
              <a:rPr lang="en-US" sz="2800" dirty="0" smtClean="0"/>
              <a:t>2016</a:t>
            </a:r>
          </a:p>
          <a:p>
            <a:pPr>
              <a:defRPr/>
            </a:pPr>
            <a:r>
              <a:rPr lang="en-US" sz="2800" dirty="0" smtClean="0"/>
              <a:t>Smallbusiness.chron.com (2016)- </a:t>
            </a:r>
            <a:r>
              <a:rPr lang="en-US" sz="2800" dirty="0" err="1" smtClean="0"/>
              <a:t>Organisational</a:t>
            </a:r>
            <a:r>
              <a:rPr lang="en-US" sz="2800" dirty="0" smtClean="0"/>
              <a:t> Structures-{online</a:t>
            </a:r>
            <a:r>
              <a:rPr lang="en-US" sz="2800" dirty="0"/>
              <a:t>} Available at </a:t>
            </a:r>
            <a:r>
              <a:rPr lang="en-US" sz="2800" dirty="0" smtClean="0"/>
              <a:t>http</a:t>
            </a:r>
            <a:r>
              <a:rPr lang="en-US" sz="2800" dirty="0"/>
              <a:t>://smallbusiness.chron.com</a:t>
            </a:r>
            <a:r>
              <a:rPr lang="en-US" sz="2800" dirty="0" smtClean="0"/>
              <a:t>/- accesses January 8,2017</a:t>
            </a: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      </a:t>
            </a:r>
            <a:r>
              <a:rPr lang="en-US" sz="2800" dirty="0"/>
              <a:t>yourarticlelibrary.com </a:t>
            </a:r>
            <a:r>
              <a:rPr lang="en-US" sz="2800" dirty="0" smtClean="0"/>
              <a:t>(2017)- Business Function and Structure(online)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     Available .yourarticlelibrary.com/  </a:t>
            </a:r>
            <a:r>
              <a:rPr lang="en-US" sz="2800" dirty="0"/>
              <a:t>accessed January 2, </a:t>
            </a:r>
            <a:r>
              <a:rPr lang="en-US" sz="2800" dirty="0" smtClean="0"/>
              <a:t>2017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LIBRARY RESOURCES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Business Studies For You 2nd edition - David Needham and Robert </a:t>
            </a:r>
            <a:r>
              <a:rPr lang="en-US" sz="2800" dirty="0" err="1"/>
              <a:t>Dransfield</a:t>
            </a:r>
            <a:r>
              <a:rPr lang="en-US" sz="2800" dirty="0"/>
              <a:t> (Nelson Thornes) Pages </a:t>
            </a:r>
            <a:r>
              <a:rPr lang="en-US" sz="2800" dirty="0" smtClean="0"/>
              <a:t>74</a:t>
            </a: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673299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413</TotalTime>
  <Words>258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Learning outcome will see students being able to :</vt:lpstr>
      <vt:lpstr>Concepts for critical analysis </vt:lpstr>
      <vt:lpstr>SWOT Analysis</vt:lpstr>
      <vt:lpstr>Porter’s Five Forces </vt:lpstr>
      <vt:lpstr>PESTLE </vt:lpstr>
      <vt:lpstr>PowerPoint Presentation</vt:lpstr>
      <vt:lpstr>Reference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out come will see students being able to :</dc:title>
  <dc:creator>woodrow</dc:creator>
  <cp:lastModifiedBy>Smallwood, Woodrow</cp:lastModifiedBy>
  <cp:revision>26</cp:revision>
  <dcterms:created xsi:type="dcterms:W3CDTF">2016-01-06T19:44:16Z</dcterms:created>
  <dcterms:modified xsi:type="dcterms:W3CDTF">2017-02-14T22:47:54Z</dcterms:modified>
</cp:coreProperties>
</file>