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58" r:id="rId4"/>
    <p:sldId id="259" r:id="rId5"/>
    <p:sldId id="261" r:id="rId6"/>
    <p:sldId id="262" r:id="rId7"/>
    <p:sldId id="263" r:id="rId8"/>
    <p:sldId id="270" r:id="rId9"/>
    <p:sldId id="260" r:id="rId10"/>
    <p:sldId id="271" r:id="rId11"/>
    <p:sldId id="272" r:id="rId12"/>
    <p:sldId id="264" r:id="rId13"/>
    <p:sldId id="265" r:id="rId14"/>
    <p:sldId id="273" r:id="rId15"/>
    <p:sldId id="266" r:id="rId16"/>
    <p:sldId id="268" r:id="rId17"/>
    <p:sldId id="269"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749"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BD0A1-4584-4F22-AF8C-0838BA9B256A}" type="datetimeFigureOut">
              <a:rPr lang="en-US" smtClean="0"/>
              <a:t>3/6/2017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79CA72-F1FD-47D4-957C-665E268DE797}" type="slidenum">
              <a:rPr lang="en-US" smtClean="0"/>
              <a:t>‹#›</a:t>
            </a:fld>
            <a:endParaRPr lang="en-US"/>
          </a:p>
        </p:txBody>
      </p:sp>
    </p:spTree>
    <p:extLst>
      <p:ext uri="{BB962C8B-B14F-4D97-AF65-F5344CB8AC3E}">
        <p14:creationId xmlns:p14="http://schemas.microsoft.com/office/powerpoint/2010/main" val="3590655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Recruitment and Selection:</a:t>
            </a:r>
            <a:r>
              <a:rPr lang="en-US" sz="1200" b="0" i="0" kern="1200" dirty="0" smtClean="0">
                <a:solidFill>
                  <a:schemeClr val="tx1"/>
                </a:solidFill>
                <a:effectLst/>
                <a:latin typeface="+mn-lt"/>
                <a:ea typeface="+mn-ea"/>
                <a:cs typeface="+mn-cs"/>
              </a:rPr>
              <a:t> Job Analysis helps in determining what kind of person is required to perform a particular job. It points out the educational qualifications, level of experience and technical, physical, emotional and personal skills required to carry out a job in desired fashion. The objective is to fit a right person at a right place.</a:t>
            </a:r>
            <a:endParaRPr lang="en-US" dirty="0"/>
          </a:p>
        </p:txBody>
      </p:sp>
      <p:sp>
        <p:nvSpPr>
          <p:cNvPr id="4" name="Slide Number Placeholder 3"/>
          <p:cNvSpPr>
            <a:spLocks noGrp="1"/>
          </p:cNvSpPr>
          <p:nvPr>
            <p:ph type="sldNum" sz="quarter" idx="10"/>
          </p:nvPr>
        </p:nvSpPr>
        <p:spPr/>
        <p:txBody>
          <a:bodyPr/>
          <a:lstStyle/>
          <a:p>
            <a:fld id="{DA79CA72-F1FD-47D4-957C-665E268DE797}" type="slidenum">
              <a:rPr lang="en-US" smtClean="0"/>
              <a:t>8</a:t>
            </a:fld>
            <a:endParaRPr lang="en-US"/>
          </a:p>
        </p:txBody>
      </p:sp>
    </p:spTree>
    <p:extLst>
      <p:ext uri="{BB962C8B-B14F-4D97-AF65-F5344CB8AC3E}">
        <p14:creationId xmlns:p14="http://schemas.microsoft.com/office/powerpoint/2010/main" val="2154153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Manual handling in the aviation industry presents many challenges, for example, handling of baggage into or out of an aircraft hold and using a range of equipment including belt conveyors, baggage dollies etc.</a:t>
            </a:r>
            <a:endParaRPr lang="en-US" dirty="0"/>
          </a:p>
        </p:txBody>
      </p:sp>
      <p:sp>
        <p:nvSpPr>
          <p:cNvPr id="4" name="Slide Number Placeholder 3"/>
          <p:cNvSpPr>
            <a:spLocks noGrp="1"/>
          </p:cNvSpPr>
          <p:nvPr>
            <p:ph type="sldNum" sz="quarter" idx="10"/>
          </p:nvPr>
        </p:nvSpPr>
        <p:spPr/>
        <p:txBody>
          <a:bodyPr/>
          <a:lstStyle/>
          <a:p>
            <a:fld id="{DA79CA72-F1FD-47D4-957C-665E268DE797}" type="slidenum">
              <a:rPr lang="en-US" smtClean="0"/>
              <a:t>16</a:t>
            </a:fld>
            <a:endParaRPr lang="en-US"/>
          </a:p>
        </p:txBody>
      </p:sp>
    </p:spTree>
    <p:extLst>
      <p:ext uri="{BB962C8B-B14F-4D97-AF65-F5344CB8AC3E}">
        <p14:creationId xmlns:p14="http://schemas.microsoft.com/office/powerpoint/2010/main" val="1805440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F2A26D0-0DAB-4CF4-8188-AE9D09E1B0E9}" type="datetimeFigureOut">
              <a:rPr lang="en-US" smtClean="0"/>
              <a:t>3/5/2017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E309C64-2F5F-4889-AB68-A7335AEE9E75}"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2A26D0-0DAB-4CF4-8188-AE9D09E1B0E9}"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09C64-2F5F-4889-AB68-A7335AEE9E7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E309C64-2F5F-4889-AB68-A7335AEE9E7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2A26D0-0DAB-4CF4-8188-AE9D09E1B0E9}"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F2A26D0-0DAB-4CF4-8188-AE9D09E1B0E9}"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E309C64-2F5F-4889-AB68-A7335AEE9E75}"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F2A26D0-0DAB-4CF4-8188-AE9D09E1B0E9}" type="datetimeFigureOut">
              <a:rPr lang="en-US" smtClean="0"/>
              <a:t>3/5/2017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E309C64-2F5F-4889-AB68-A7335AEE9E7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F2A26D0-0DAB-4CF4-8188-AE9D09E1B0E9}"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09C64-2F5F-4889-AB68-A7335AEE9E75}"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F2A26D0-0DAB-4CF4-8188-AE9D09E1B0E9}" type="datetimeFigureOut">
              <a:rPr lang="en-US" smtClean="0"/>
              <a:t>3/5/2017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E309C64-2F5F-4889-AB68-A7335AEE9E75}"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2A26D0-0DAB-4CF4-8188-AE9D09E1B0E9}" type="datetimeFigureOut">
              <a:rPr lang="en-US" smtClean="0"/>
              <a:t>3/5/2017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E309C64-2F5F-4889-AB68-A7335AEE9E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F2A26D0-0DAB-4CF4-8188-AE9D09E1B0E9}" type="datetimeFigureOut">
              <a:rPr lang="en-US" smtClean="0"/>
              <a:t>3/5/2017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E309C64-2F5F-4889-AB68-A7335AEE9E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E309C64-2F5F-4889-AB68-A7335AEE9E75}"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F2A26D0-0DAB-4CF4-8188-AE9D09E1B0E9}" type="datetimeFigureOut">
              <a:rPr lang="en-US" smtClean="0"/>
              <a:t>3/5/2017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E309C64-2F5F-4889-AB68-A7335AEE9E7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F2A26D0-0DAB-4CF4-8188-AE9D09E1B0E9}" type="datetimeFigureOut">
              <a:rPr lang="en-US" smtClean="0"/>
              <a:t>3/5/2017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F2A26D0-0DAB-4CF4-8188-AE9D09E1B0E9}" type="datetimeFigureOut">
              <a:rPr lang="en-US" smtClean="0"/>
              <a:t>3/5/2017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E309C64-2F5F-4889-AB68-A7335AEE9E75}"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bouncepingpong.com/sites/default/files/Bartender%20-%20Job%20Description.pdf" TargetMode="External"/><Relationship Id="rId2" Type="http://schemas.openxmlformats.org/officeDocument/2006/relationships/hyperlink" Target="http://www.sidc.lv/web.nsf/0/688EA2313661EFDFC2257766003BE480/$FILE/Restaurant%20waiter.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Unit 9 &amp; 12</a:t>
            </a:r>
          </a:p>
          <a:p>
            <a:r>
              <a:rPr lang="en-US" dirty="0" smtClean="0"/>
              <a:t>Week 8</a:t>
            </a:r>
            <a:endParaRPr lang="en-US" dirty="0"/>
          </a:p>
        </p:txBody>
      </p:sp>
      <p:sp>
        <p:nvSpPr>
          <p:cNvPr id="2" name="Title 1"/>
          <p:cNvSpPr>
            <a:spLocks noGrp="1"/>
          </p:cNvSpPr>
          <p:nvPr>
            <p:ph type="ctrTitle"/>
          </p:nvPr>
        </p:nvSpPr>
        <p:spPr/>
        <p:txBody>
          <a:bodyPr/>
          <a:lstStyle/>
          <a:p>
            <a:r>
              <a:rPr lang="en-US" dirty="0" smtClean="0"/>
              <a:t>Human Resource Management</a:t>
            </a:r>
            <a:endParaRPr lang="en-US" dirty="0"/>
          </a:p>
        </p:txBody>
      </p:sp>
    </p:spTree>
    <p:extLst>
      <p:ext uri="{BB962C8B-B14F-4D97-AF65-F5344CB8AC3E}">
        <p14:creationId xmlns:p14="http://schemas.microsoft.com/office/powerpoint/2010/main" val="1403422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Purpose of JD</a:t>
            </a:r>
            <a:endParaRPr lang="en-US" dirty="0"/>
          </a:p>
        </p:txBody>
      </p:sp>
      <p:sp>
        <p:nvSpPr>
          <p:cNvPr id="8" name="Content Placeholder 7"/>
          <p:cNvSpPr>
            <a:spLocks noGrp="1"/>
          </p:cNvSpPr>
          <p:nvPr>
            <p:ph sz="quarter" idx="1"/>
          </p:nvPr>
        </p:nvSpPr>
        <p:spPr/>
        <p:txBody>
          <a:bodyPr>
            <a:normAutofit fontScale="92500" lnSpcReduction="10000"/>
          </a:bodyPr>
          <a:lstStyle/>
          <a:p>
            <a:r>
              <a:rPr lang="en-US" dirty="0"/>
              <a:t>The main purpose of job description is to collect job-related data in order to advertise for a particular job. It helps in attracting, targeting, recruiting and selecting the right candidate for the right job.</a:t>
            </a:r>
          </a:p>
          <a:p>
            <a:r>
              <a:rPr lang="en-US" dirty="0"/>
              <a:t>It is done to determine what needs to be delivered in a particular job. It clarifies what employees are supposed to do if selected for that particular job opening.</a:t>
            </a:r>
          </a:p>
          <a:p>
            <a:r>
              <a:rPr lang="en-US" dirty="0"/>
              <a:t>It gives recruiting staff a clear view what kind of candidate is required by a particular department or division to perform a specific task or job.</a:t>
            </a:r>
          </a:p>
          <a:p>
            <a:r>
              <a:rPr lang="en-US" dirty="0"/>
              <a:t>It also clarifies who will report to whom.</a:t>
            </a:r>
          </a:p>
          <a:p>
            <a:pPr marL="0" indent="0">
              <a:buNone/>
            </a:pPr>
            <a:r>
              <a:rPr lang="en-US" dirty="0"/>
              <a:t>(Managementstudyguide.com, 2017)</a:t>
            </a:r>
          </a:p>
        </p:txBody>
      </p:sp>
    </p:spTree>
    <p:extLst>
      <p:ext uri="{BB962C8B-B14F-4D97-AF65-F5344CB8AC3E}">
        <p14:creationId xmlns:p14="http://schemas.microsoft.com/office/powerpoint/2010/main" val="212276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Job Specification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Described on the basis of job description, job specification helps candidates analyze whether are eligible to apply for a particular job vacancy or not.</a:t>
            </a:r>
          </a:p>
          <a:p>
            <a:r>
              <a:rPr lang="en-US" dirty="0" smtClean="0"/>
              <a:t>It helps recruiting team of an organization understand what level of qualifications, qualities and set of characteristics should be present in a candidate to make him or her eligible for the job opening.</a:t>
            </a:r>
          </a:p>
          <a:p>
            <a:r>
              <a:rPr lang="en-US" dirty="0" smtClean="0"/>
              <a:t>Job Specification gives detailed information about any job including job responsibilities, desired technical and physical skills, conversational ability and much more.</a:t>
            </a:r>
          </a:p>
          <a:p>
            <a:r>
              <a:rPr lang="en-US" dirty="0" smtClean="0"/>
              <a:t>It helps in selecting the most appropriate candidate for a particular job.</a:t>
            </a:r>
          </a:p>
          <a:p>
            <a:pPr marL="0" indent="0">
              <a:buNone/>
            </a:pPr>
            <a:r>
              <a:rPr lang="en-US" dirty="0"/>
              <a:t>(Managementstudyguide.com, 2017)</a:t>
            </a:r>
          </a:p>
          <a:p>
            <a:endParaRPr lang="en-US" dirty="0"/>
          </a:p>
        </p:txBody>
      </p:sp>
    </p:spTree>
    <p:extLst>
      <p:ext uri="{BB962C8B-B14F-4D97-AF65-F5344CB8AC3E}">
        <p14:creationId xmlns:p14="http://schemas.microsoft.com/office/powerpoint/2010/main" val="302978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Sample JD &amp; Job Specification</a:t>
            </a:r>
            <a:endParaRPr lang="en-US" dirty="0"/>
          </a:p>
        </p:txBody>
      </p:sp>
      <p:sp>
        <p:nvSpPr>
          <p:cNvPr id="8" name="Content Placeholder 7"/>
          <p:cNvSpPr>
            <a:spLocks noGrp="1"/>
          </p:cNvSpPr>
          <p:nvPr>
            <p:ph sz="quarter" idx="1"/>
          </p:nvPr>
        </p:nvSpPr>
        <p:spPr/>
        <p:txBody>
          <a:bodyPr/>
          <a:lstStyle/>
          <a:p>
            <a:r>
              <a:rPr lang="en-US" dirty="0">
                <a:hlinkClick r:id="rId2"/>
              </a:rPr>
              <a:t>http://www.sidc.lv/web.nsf/0/688EA2313661EFDFC2257766003BE480/$</a:t>
            </a:r>
            <a:r>
              <a:rPr lang="en-US" dirty="0" smtClean="0">
                <a:hlinkClick r:id="rId2"/>
              </a:rPr>
              <a:t>FILE/Restaurant%20waiter.pdf</a:t>
            </a:r>
            <a:endParaRPr lang="en-US" dirty="0" smtClean="0"/>
          </a:p>
          <a:p>
            <a:r>
              <a:rPr lang="en-US" dirty="0">
                <a:hlinkClick r:id="rId3"/>
              </a:rPr>
              <a:t>http://www.bouncepingpong.com/sites/default/files/Bartender%20-%</a:t>
            </a:r>
            <a:r>
              <a:rPr lang="en-US" dirty="0" smtClean="0">
                <a:hlinkClick r:id="rId3"/>
              </a:rPr>
              <a:t>20Job%20Description.pdf</a:t>
            </a:r>
            <a:endParaRPr lang="en-US" dirty="0" smtClean="0"/>
          </a:p>
          <a:p>
            <a:endParaRPr lang="en-US" dirty="0"/>
          </a:p>
        </p:txBody>
      </p:sp>
    </p:spTree>
    <p:extLst>
      <p:ext uri="{BB962C8B-B14F-4D97-AF65-F5344CB8AC3E}">
        <p14:creationId xmlns:p14="http://schemas.microsoft.com/office/powerpoint/2010/main" val="2415567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UNIT 12</a:t>
            </a:r>
            <a:endParaRPr lang="en-US" dirty="0"/>
          </a:p>
        </p:txBody>
      </p:sp>
      <p:sp>
        <p:nvSpPr>
          <p:cNvPr id="4" name="Title 3"/>
          <p:cNvSpPr>
            <a:spLocks noGrp="1"/>
          </p:cNvSpPr>
          <p:nvPr>
            <p:ph type="title"/>
          </p:nvPr>
        </p:nvSpPr>
        <p:spPr/>
        <p:txBody>
          <a:bodyPr/>
          <a:lstStyle/>
          <a:p>
            <a:r>
              <a:rPr lang="en-US" dirty="0" smtClean="0"/>
              <a:t>Employment Legislation (Aviation) </a:t>
            </a:r>
            <a:endParaRPr lang="en-US" dirty="0"/>
          </a:p>
        </p:txBody>
      </p:sp>
    </p:spTree>
    <p:extLst>
      <p:ext uri="{BB962C8B-B14F-4D97-AF65-F5344CB8AC3E}">
        <p14:creationId xmlns:p14="http://schemas.microsoft.com/office/powerpoint/2010/main" val="3361664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Employment Legislation in Aviation</a:t>
            </a:r>
            <a:endParaRPr lang="en-US" dirty="0"/>
          </a:p>
        </p:txBody>
      </p:sp>
      <p:sp>
        <p:nvSpPr>
          <p:cNvPr id="5" name="Content Placeholder 4"/>
          <p:cNvSpPr>
            <a:spLocks noGrp="1"/>
          </p:cNvSpPr>
          <p:nvPr>
            <p:ph sz="quarter" idx="1"/>
          </p:nvPr>
        </p:nvSpPr>
        <p:spPr/>
        <p:txBody>
          <a:bodyPr/>
          <a:lstStyle/>
          <a:p>
            <a:r>
              <a:rPr lang="en-US" dirty="0" smtClean="0"/>
              <a:t>In addition to general employment legislation, the aviation industry would see added regulations of which the HRM departments must be mindful</a:t>
            </a:r>
          </a:p>
          <a:p>
            <a:pPr lvl="1"/>
            <a:r>
              <a:rPr lang="en-US" dirty="0" smtClean="0"/>
              <a:t>Pre-employment checks</a:t>
            </a:r>
          </a:p>
          <a:p>
            <a:pPr lvl="1"/>
            <a:r>
              <a:rPr lang="en-US" dirty="0" smtClean="0"/>
              <a:t>Training</a:t>
            </a:r>
          </a:p>
          <a:p>
            <a:pPr lvl="1"/>
            <a:r>
              <a:rPr lang="en-US" dirty="0" smtClean="0"/>
              <a:t>General</a:t>
            </a:r>
          </a:p>
        </p:txBody>
      </p:sp>
    </p:spTree>
    <p:extLst>
      <p:ext uri="{BB962C8B-B14F-4D97-AF65-F5344CB8AC3E}">
        <p14:creationId xmlns:p14="http://schemas.microsoft.com/office/powerpoint/2010/main" val="1684724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Pre-Employment Checks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Employment History</a:t>
            </a:r>
          </a:p>
          <a:p>
            <a:pPr lvl="1"/>
            <a:r>
              <a:rPr lang="en-US" dirty="0" smtClean="0"/>
              <a:t>Up to 10 years </a:t>
            </a:r>
          </a:p>
          <a:p>
            <a:r>
              <a:rPr lang="en-US" dirty="0" smtClean="0"/>
              <a:t>Criminal History</a:t>
            </a:r>
          </a:p>
          <a:p>
            <a:pPr lvl="1"/>
            <a:r>
              <a:rPr lang="en-US" dirty="0" smtClean="0"/>
              <a:t>Designed to uncover and criminal activities</a:t>
            </a:r>
          </a:p>
          <a:p>
            <a:r>
              <a:rPr lang="en-US" dirty="0" smtClean="0"/>
              <a:t>Education History</a:t>
            </a:r>
          </a:p>
          <a:p>
            <a:pPr lvl="1"/>
            <a:r>
              <a:rPr lang="en-US" dirty="0" smtClean="0"/>
              <a:t>Verification of educational and professional certification</a:t>
            </a:r>
          </a:p>
          <a:p>
            <a:r>
              <a:rPr lang="en-US" dirty="0" smtClean="0"/>
              <a:t>Citizenship Verification</a:t>
            </a:r>
          </a:p>
          <a:p>
            <a:pPr lvl="1"/>
            <a:r>
              <a:rPr lang="en-US" dirty="0" smtClean="0"/>
              <a:t>Citizenship &amp; worker status verification</a:t>
            </a:r>
          </a:p>
          <a:p>
            <a:r>
              <a:rPr lang="en-US" dirty="0" smtClean="0"/>
              <a:t>Watch Lists Screening</a:t>
            </a:r>
          </a:p>
          <a:p>
            <a:pPr lvl="1"/>
            <a:r>
              <a:rPr lang="en-US" dirty="0" smtClean="0"/>
              <a:t>Information culled from screening is checked against various watch lists, such as terrorist, criminal and immigration</a:t>
            </a:r>
            <a:endParaRPr lang="en-US" dirty="0"/>
          </a:p>
        </p:txBody>
      </p:sp>
    </p:spTree>
    <p:extLst>
      <p:ext uri="{BB962C8B-B14F-4D97-AF65-F5344CB8AC3E}">
        <p14:creationId xmlns:p14="http://schemas.microsoft.com/office/powerpoint/2010/main" val="31362525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a:t>
            </a:r>
            <a:endParaRPr lang="en-US" dirty="0"/>
          </a:p>
        </p:txBody>
      </p:sp>
      <p:sp>
        <p:nvSpPr>
          <p:cNvPr id="3" name="Content Placeholder 2"/>
          <p:cNvSpPr>
            <a:spLocks noGrp="1"/>
          </p:cNvSpPr>
          <p:nvPr>
            <p:ph sz="quarter" idx="1"/>
          </p:nvPr>
        </p:nvSpPr>
        <p:spPr/>
        <p:txBody>
          <a:bodyPr/>
          <a:lstStyle/>
          <a:p>
            <a:r>
              <a:rPr lang="en-US" dirty="0" smtClean="0"/>
              <a:t>Mandated Security Training </a:t>
            </a:r>
          </a:p>
          <a:p>
            <a:pPr lvl="1"/>
            <a:r>
              <a:rPr lang="en-US" dirty="0" smtClean="0"/>
              <a:t>General Security Awareness Training (GSAT)</a:t>
            </a:r>
          </a:p>
          <a:p>
            <a:pPr lvl="1"/>
            <a:r>
              <a:rPr lang="en-US" dirty="0" smtClean="0"/>
              <a:t>Manual Handling</a:t>
            </a:r>
          </a:p>
          <a:p>
            <a:pPr lvl="1"/>
            <a:endParaRPr lang="en-US" dirty="0" smtClean="0"/>
          </a:p>
          <a:p>
            <a:r>
              <a:rPr lang="en-US" dirty="0" smtClean="0"/>
              <a:t>Various licenses and certifications required for certain positions such as:</a:t>
            </a:r>
          </a:p>
          <a:p>
            <a:pPr lvl="1"/>
            <a:r>
              <a:rPr lang="en-US" dirty="0" smtClean="0"/>
              <a:t>Pilot </a:t>
            </a:r>
          </a:p>
          <a:p>
            <a:pPr lvl="1"/>
            <a:r>
              <a:rPr lang="en-US" dirty="0" smtClean="0"/>
              <a:t>Mechanics, </a:t>
            </a:r>
            <a:r>
              <a:rPr lang="en-US" dirty="0" err="1" smtClean="0"/>
              <a:t>etc</a:t>
            </a:r>
            <a:endParaRPr lang="en-US" dirty="0" smtClean="0"/>
          </a:p>
        </p:txBody>
      </p:sp>
    </p:spTree>
    <p:extLst>
      <p:ext uri="{BB962C8B-B14F-4D97-AF65-F5344CB8AC3E}">
        <p14:creationId xmlns:p14="http://schemas.microsoft.com/office/powerpoint/2010/main" val="14792171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a:t>
            </a:r>
            <a:endParaRPr lang="en-US" dirty="0"/>
          </a:p>
        </p:txBody>
      </p:sp>
      <p:sp>
        <p:nvSpPr>
          <p:cNvPr id="3" name="Content Placeholder 2"/>
          <p:cNvSpPr>
            <a:spLocks noGrp="1"/>
          </p:cNvSpPr>
          <p:nvPr>
            <p:ph sz="quarter" idx="1"/>
          </p:nvPr>
        </p:nvSpPr>
        <p:spPr/>
        <p:txBody>
          <a:bodyPr/>
          <a:lstStyle/>
          <a:p>
            <a:r>
              <a:rPr lang="en-US" dirty="0" smtClean="0"/>
              <a:t>See week 5 presentation</a:t>
            </a:r>
            <a:endParaRPr lang="en-US" dirty="0"/>
          </a:p>
        </p:txBody>
      </p:sp>
    </p:spTree>
    <p:extLst>
      <p:ext uri="{BB962C8B-B14F-4D97-AF65-F5344CB8AC3E}">
        <p14:creationId xmlns:p14="http://schemas.microsoft.com/office/powerpoint/2010/main" val="33859126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Green, J. (2017). </a:t>
            </a:r>
            <a:r>
              <a:rPr lang="en-US" i="1" dirty="0"/>
              <a:t>Cite a Website - Cite This For Me</a:t>
            </a:r>
            <a:r>
              <a:rPr lang="en-US" dirty="0"/>
              <a:t>. [online] Ourpastimes.com. Available at: http://ourpastimes.com/faa-background-check-requirements-5942837.html [Accessed 6 Mar. 2017</a:t>
            </a:r>
            <a:r>
              <a:rPr lang="en-US" dirty="0" smtClean="0"/>
              <a:t>].</a:t>
            </a:r>
          </a:p>
          <a:p>
            <a:r>
              <a:rPr lang="en-US" dirty="0" err="1"/>
              <a:t>Jivani</a:t>
            </a:r>
            <a:r>
              <a:rPr lang="en-US" dirty="0"/>
              <a:t>, S. (2014). </a:t>
            </a:r>
            <a:r>
              <a:rPr lang="en-US" i="1" dirty="0"/>
              <a:t>JOB ANALYSIS, JOB DESCRIPTION AND JOB SPECIFICATION</a:t>
            </a:r>
            <a:r>
              <a:rPr lang="en-US" dirty="0"/>
              <a:t>. [online] LinkedIn. Available at: https://www.linkedin.com/pulse/20140916051732-51307174-job-analysis-job-description-and-job-specification [Accessed 6 Mar. 2017</a:t>
            </a:r>
            <a:r>
              <a:rPr lang="en-US" dirty="0" smtClean="0"/>
              <a:t>].</a:t>
            </a:r>
          </a:p>
          <a:p>
            <a:r>
              <a:rPr lang="en-US" dirty="0"/>
              <a:t>Managementstudyguide.com. (2017). </a:t>
            </a:r>
            <a:r>
              <a:rPr lang="en-US" i="1" dirty="0"/>
              <a:t>Job Description &amp; Job Specification - Definition, Purpose, PPT</a:t>
            </a:r>
            <a:r>
              <a:rPr lang="en-US" dirty="0"/>
              <a:t>. [online] Available at: http://www.managementstudyguide.com/job-description-specification.htm [Accessed 7 Mar. 2017].</a:t>
            </a:r>
            <a:endParaRPr lang="en-US" dirty="0" smtClean="0"/>
          </a:p>
          <a:p>
            <a:endParaRPr lang="en-US" dirty="0"/>
          </a:p>
        </p:txBody>
      </p:sp>
    </p:spTree>
    <p:extLst>
      <p:ext uri="{BB962C8B-B14F-4D97-AF65-F5344CB8AC3E}">
        <p14:creationId xmlns:p14="http://schemas.microsoft.com/office/powerpoint/2010/main" val="3766720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sz="quarter" idx="1"/>
          </p:nvPr>
        </p:nvSpPr>
        <p:spPr/>
        <p:txBody>
          <a:bodyPr/>
          <a:lstStyle/>
          <a:p>
            <a:r>
              <a:rPr lang="en-US" dirty="0" smtClean="0"/>
              <a:t>Unit 9:</a:t>
            </a:r>
          </a:p>
          <a:p>
            <a:pPr lvl="1"/>
            <a:r>
              <a:rPr lang="en-US" dirty="0" smtClean="0"/>
              <a:t>Understand the recruitment and selection process</a:t>
            </a:r>
          </a:p>
          <a:p>
            <a:r>
              <a:rPr lang="en-US" dirty="0" smtClean="0"/>
              <a:t>Unit 12:</a:t>
            </a:r>
          </a:p>
          <a:p>
            <a:pPr lvl="1"/>
            <a:r>
              <a:rPr lang="en-US" dirty="0" smtClean="0"/>
              <a:t>Understand employment legislation relating to the aviation industry</a:t>
            </a:r>
            <a:endParaRPr lang="en-US" dirty="0"/>
          </a:p>
        </p:txBody>
      </p:sp>
    </p:spTree>
    <p:extLst>
      <p:ext uri="{BB962C8B-B14F-4D97-AF65-F5344CB8AC3E}">
        <p14:creationId xmlns:p14="http://schemas.microsoft.com/office/powerpoint/2010/main" val="3052184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Criteria</a:t>
            </a:r>
            <a:endParaRPr lang="en-US" dirty="0"/>
          </a:p>
        </p:txBody>
      </p:sp>
      <p:sp>
        <p:nvSpPr>
          <p:cNvPr id="3" name="Content Placeholder 2"/>
          <p:cNvSpPr>
            <a:spLocks noGrp="1"/>
          </p:cNvSpPr>
          <p:nvPr>
            <p:ph sz="quarter" idx="1"/>
          </p:nvPr>
        </p:nvSpPr>
        <p:spPr/>
        <p:txBody>
          <a:bodyPr/>
          <a:lstStyle/>
          <a:p>
            <a:r>
              <a:rPr lang="en-US" dirty="0" smtClean="0"/>
              <a:t>Unit 9:</a:t>
            </a:r>
          </a:p>
          <a:p>
            <a:pPr lvl="1"/>
            <a:r>
              <a:rPr lang="en-US" dirty="0" smtClean="0"/>
              <a:t>AC 3.1 – Discuss a job description and a person specification for a selected service industry job</a:t>
            </a:r>
          </a:p>
          <a:p>
            <a:r>
              <a:rPr lang="en-US" dirty="0" smtClean="0"/>
              <a:t>Unit 12:</a:t>
            </a:r>
          </a:p>
          <a:p>
            <a:pPr lvl="1"/>
            <a:r>
              <a:rPr lang="en-US" dirty="0" smtClean="0"/>
              <a:t>P5 – Outline current employment legislation</a:t>
            </a:r>
          </a:p>
          <a:p>
            <a:pPr lvl="1"/>
            <a:r>
              <a:rPr lang="en-US" dirty="0" smtClean="0"/>
              <a:t>P6 – Explain how complying with current employment legislation impacts on the aviation industry</a:t>
            </a:r>
          </a:p>
          <a:p>
            <a:endParaRPr lang="en-US" dirty="0" smtClean="0"/>
          </a:p>
        </p:txBody>
      </p:sp>
    </p:spTree>
    <p:extLst>
      <p:ext uri="{BB962C8B-B14F-4D97-AF65-F5344CB8AC3E}">
        <p14:creationId xmlns:p14="http://schemas.microsoft.com/office/powerpoint/2010/main" val="2347271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UNIT 9</a:t>
            </a:r>
            <a:endParaRPr lang="en-US" dirty="0"/>
          </a:p>
        </p:txBody>
      </p:sp>
      <p:sp>
        <p:nvSpPr>
          <p:cNvPr id="4" name="Title 3"/>
          <p:cNvSpPr>
            <a:spLocks noGrp="1"/>
          </p:cNvSpPr>
          <p:nvPr>
            <p:ph type="title"/>
          </p:nvPr>
        </p:nvSpPr>
        <p:spPr/>
        <p:txBody>
          <a:bodyPr/>
          <a:lstStyle/>
          <a:p>
            <a:r>
              <a:rPr lang="en-US" dirty="0" smtClean="0"/>
              <a:t>Recruitment Process</a:t>
            </a:r>
            <a:endParaRPr lang="en-US" dirty="0"/>
          </a:p>
        </p:txBody>
      </p:sp>
    </p:spTree>
    <p:extLst>
      <p:ext uri="{BB962C8B-B14F-4D97-AF65-F5344CB8AC3E}">
        <p14:creationId xmlns:p14="http://schemas.microsoft.com/office/powerpoint/2010/main" val="1006578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76200" y="0"/>
            <a:ext cx="9144000" cy="6880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val 1"/>
          <p:cNvSpPr/>
          <p:nvPr/>
        </p:nvSpPr>
        <p:spPr>
          <a:xfrm>
            <a:off x="-76200" y="609600"/>
            <a:ext cx="9220200" cy="2590800"/>
          </a:xfrm>
          <a:prstGeom prst="ellipse">
            <a:avLst/>
          </a:prstGeom>
          <a:no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1259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Job Description and Job Specific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838200"/>
            <a:ext cx="8350953"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9460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Job Analysis</a:t>
            </a:r>
            <a:endParaRPr lang="en-US" dirty="0"/>
          </a:p>
        </p:txBody>
      </p:sp>
      <p:sp>
        <p:nvSpPr>
          <p:cNvPr id="8" name="Content Placeholder 7"/>
          <p:cNvSpPr>
            <a:spLocks noGrp="1"/>
          </p:cNvSpPr>
          <p:nvPr>
            <p:ph sz="quarter" idx="1"/>
          </p:nvPr>
        </p:nvSpPr>
        <p:spPr/>
        <p:txBody>
          <a:bodyPr/>
          <a:lstStyle/>
          <a:p>
            <a:r>
              <a:rPr lang="en-US" dirty="0"/>
              <a:t>Job analysis is the systematic study of jobs to determine what activities and responsibilities they include, their relative importance in comparison with other jobs, the personal qualifications necessary for performance of the jobs and the conditions under which the work is performed</a:t>
            </a:r>
            <a:r>
              <a:rPr lang="en-US" dirty="0"/>
              <a:t>. (</a:t>
            </a:r>
            <a:r>
              <a:rPr lang="en-US" dirty="0" err="1"/>
              <a:t>Jivani</a:t>
            </a:r>
            <a:r>
              <a:rPr lang="en-US" dirty="0"/>
              <a:t>, 2014)</a:t>
            </a:r>
          </a:p>
        </p:txBody>
      </p:sp>
    </p:spTree>
    <p:extLst>
      <p:ext uri="{BB962C8B-B14F-4D97-AF65-F5344CB8AC3E}">
        <p14:creationId xmlns:p14="http://schemas.microsoft.com/office/powerpoint/2010/main" val="1288165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Purpose of a Job Analysis</a:t>
            </a:r>
            <a:endParaRPr lang="en-US" dirty="0"/>
          </a:p>
        </p:txBody>
      </p:sp>
      <p:pic>
        <p:nvPicPr>
          <p:cNvPr id="1026" name="Picture 2" descr="http://www.managementstudyguide.com/images/job-analysi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518138"/>
            <a:ext cx="7467600" cy="4893542"/>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685800" y="1295400"/>
            <a:ext cx="4038600" cy="1752600"/>
          </a:xfrm>
          <a:prstGeom prst="ellipse">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442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Job Description	</a:t>
            </a:r>
            <a:endParaRPr lang="en-US" dirty="0"/>
          </a:p>
        </p:txBody>
      </p:sp>
      <p:sp>
        <p:nvSpPr>
          <p:cNvPr id="7" name="Text Placeholder 6"/>
          <p:cNvSpPr>
            <a:spLocks noGrp="1"/>
          </p:cNvSpPr>
          <p:nvPr>
            <p:ph type="body" sz="half" idx="3"/>
          </p:nvPr>
        </p:nvSpPr>
        <p:spPr/>
        <p:txBody>
          <a:bodyPr/>
          <a:lstStyle/>
          <a:p>
            <a:r>
              <a:rPr lang="en-US" dirty="0" smtClean="0"/>
              <a:t>Person/Job Specification</a:t>
            </a:r>
            <a:endParaRPr lang="en-US" dirty="0"/>
          </a:p>
        </p:txBody>
      </p:sp>
      <p:sp>
        <p:nvSpPr>
          <p:cNvPr id="6" name="Content Placeholder 5"/>
          <p:cNvSpPr>
            <a:spLocks noGrp="1"/>
          </p:cNvSpPr>
          <p:nvPr>
            <p:ph sz="quarter" idx="2"/>
          </p:nvPr>
        </p:nvSpPr>
        <p:spPr>
          <a:xfrm>
            <a:off x="301752" y="2471383"/>
            <a:ext cx="4041648" cy="3818404"/>
          </a:xfrm>
        </p:spPr>
        <p:txBody>
          <a:bodyPr/>
          <a:lstStyle/>
          <a:p>
            <a:r>
              <a:rPr lang="en-US" dirty="0"/>
              <a:t>O</a:t>
            </a:r>
            <a:r>
              <a:rPr lang="en-US" dirty="0" smtClean="0"/>
              <a:t>utlines </a:t>
            </a:r>
            <a:r>
              <a:rPr lang="en-US" dirty="0"/>
              <a:t>the primary </a:t>
            </a:r>
            <a:r>
              <a:rPr lang="en-US" b="1" dirty="0"/>
              <a:t>duties</a:t>
            </a:r>
            <a:r>
              <a:rPr lang="en-US" dirty="0"/>
              <a:t> and </a:t>
            </a:r>
            <a:r>
              <a:rPr lang="en-US" dirty="0" smtClean="0"/>
              <a:t>    </a:t>
            </a:r>
            <a:r>
              <a:rPr lang="en-US" b="1" dirty="0" smtClean="0"/>
              <a:t>responsibilities</a:t>
            </a:r>
            <a:r>
              <a:rPr lang="en-US" dirty="0"/>
              <a:t> of a </a:t>
            </a:r>
            <a:r>
              <a:rPr lang="en-US" dirty="0" smtClean="0"/>
              <a:t>given </a:t>
            </a:r>
            <a:r>
              <a:rPr lang="en-US" b="1" dirty="0" smtClean="0"/>
              <a:t>position</a:t>
            </a:r>
            <a:r>
              <a:rPr lang="en-US" dirty="0"/>
              <a:t> in a company</a:t>
            </a:r>
          </a:p>
          <a:p>
            <a:endParaRPr lang="en-US" dirty="0"/>
          </a:p>
        </p:txBody>
      </p:sp>
      <p:sp>
        <p:nvSpPr>
          <p:cNvPr id="8" name="Content Placeholder 7"/>
          <p:cNvSpPr>
            <a:spLocks noGrp="1"/>
          </p:cNvSpPr>
          <p:nvPr>
            <p:ph sz="quarter" idx="4"/>
          </p:nvPr>
        </p:nvSpPr>
        <p:spPr/>
        <p:txBody>
          <a:bodyPr/>
          <a:lstStyle/>
          <a:p>
            <a:r>
              <a:rPr lang="en-US" dirty="0" smtClean="0"/>
              <a:t>Outlines </a:t>
            </a:r>
            <a:r>
              <a:rPr lang="en-US" dirty="0"/>
              <a:t>the qualities and qualifications required of someone in the </a:t>
            </a:r>
            <a:r>
              <a:rPr lang="en-US" b="1" dirty="0"/>
              <a:t>role</a:t>
            </a:r>
            <a:endParaRPr lang="en-US" dirty="0"/>
          </a:p>
          <a:p>
            <a:endParaRPr lang="en-US" dirty="0"/>
          </a:p>
        </p:txBody>
      </p:sp>
      <p:sp>
        <p:nvSpPr>
          <p:cNvPr id="4" name="Title 3"/>
          <p:cNvSpPr>
            <a:spLocks noGrp="1"/>
          </p:cNvSpPr>
          <p:nvPr>
            <p:ph type="title"/>
          </p:nvPr>
        </p:nvSpPr>
        <p:spPr>
          <a:xfrm>
            <a:off x="304800" y="304800"/>
            <a:ext cx="8534400" cy="758952"/>
          </a:xfrm>
        </p:spPr>
        <p:txBody>
          <a:bodyPr/>
          <a:lstStyle/>
          <a:p>
            <a:r>
              <a:rPr lang="en-US" dirty="0" smtClean="0"/>
              <a:t>Job Description versus Job Specification</a:t>
            </a:r>
            <a:endParaRPr lang="en-US" dirty="0"/>
          </a:p>
        </p:txBody>
      </p:sp>
    </p:spTree>
    <p:extLst>
      <p:ext uri="{BB962C8B-B14F-4D97-AF65-F5344CB8AC3E}">
        <p14:creationId xmlns:p14="http://schemas.microsoft.com/office/powerpoint/2010/main" val="27488260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1390</TotalTime>
  <Words>662</Words>
  <Application>Microsoft Office PowerPoint</Application>
  <PresentationFormat>On-screen Show (4:3)</PresentationFormat>
  <Paragraphs>75</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Human Resource Management</vt:lpstr>
      <vt:lpstr>Learning Outcomes:</vt:lpstr>
      <vt:lpstr>Assessment Criteria</vt:lpstr>
      <vt:lpstr>Recruitment Process</vt:lpstr>
      <vt:lpstr>PowerPoint Presentation</vt:lpstr>
      <vt:lpstr>PowerPoint Presentation</vt:lpstr>
      <vt:lpstr>Job Analysis</vt:lpstr>
      <vt:lpstr>Purpose of a Job Analysis</vt:lpstr>
      <vt:lpstr>Job Description versus Job Specification</vt:lpstr>
      <vt:lpstr>Purpose of JD</vt:lpstr>
      <vt:lpstr>Purpose of Job Specification</vt:lpstr>
      <vt:lpstr>Sample JD &amp; Job Specification</vt:lpstr>
      <vt:lpstr>Employment Legislation (Aviation) </vt:lpstr>
      <vt:lpstr>Employment Legislation in Aviation</vt:lpstr>
      <vt:lpstr>Pre-Employment Checks</vt:lpstr>
      <vt:lpstr>Training </vt:lpstr>
      <vt:lpstr>General</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Management</dc:title>
  <dc:creator>Virgo, Deidra</dc:creator>
  <cp:lastModifiedBy>Virgo, Deidra</cp:lastModifiedBy>
  <cp:revision>11</cp:revision>
  <dcterms:created xsi:type="dcterms:W3CDTF">2017-03-06T03:45:58Z</dcterms:created>
  <dcterms:modified xsi:type="dcterms:W3CDTF">2017-03-07T02:56:39Z</dcterms:modified>
</cp:coreProperties>
</file>