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9" r:id="rId9"/>
    <p:sldId id="265" r:id="rId10"/>
    <p:sldId id="266" r:id="rId11"/>
    <p:sldId id="267" r:id="rId12"/>
    <p:sldId id="275" r:id="rId13"/>
    <p:sldId id="270" r:id="rId14"/>
    <p:sldId id="271" r:id="rId15"/>
    <p:sldId id="272" r:id="rId16"/>
    <p:sldId id="273" r:id="rId17"/>
    <p:sldId id="274" r:id="rId18"/>
    <p:sldId id="276" r:id="rId19"/>
    <p:sldId id="26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9AE2CA-A23E-4C82-BF10-55EF130003D5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DA89A8-F01A-4C60-BBB7-1E7283FB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Resources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9 &amp; 12</a:t>
            </a:r>
          </a:p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64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that links the human resource needs of an organization to its strategic plan to ensure that staffing is sufficient, qualified, and competent enough to achieve the organization's objectives.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(BusinessDictionary.com,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965141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Future </a:t>
            </a:r>
            <a:r>
              <a:rPr lang="en-US" b="1" dirty="0"/>
              <a:t>Manpower </a:t>
            </a:r>
            <a:r>
              <a:rPr lang="en-US" b="1" dirty="0" smtClean="0"/>
              <a:t>Needs</a:t>
            </a:r>
          </a:p>
          <a:p>
            <a:r>
              <a:rPr lang="en-US" b="1" dirty="0"/>
              <a:t>Coping With </a:t>
            </a:r>
            <a:r>
              <a:rPr lang="en-US" b="1" dirty="0" smtClean="0"/>
              <a:t>Change</a:t>
            </a:r>
          </a:p>
          <a:p>
            <a:r>
              <a:rPr lang="en-US" b="1" dirty="0"/>
              <a:t>Recruitment Of Talented </a:t>
            </a:r>
            <a:r>
              <a:rPr lang="en-US" b="1" dirty="0" smtClean="0"/>
              <a:t>Personnel</a:t>
            </a:r>
          </a:p>
          <a:p>
            <a:r>
              <a:rPr lang="en-US" b="1" dirty="0"/>
              <a:t>Development Of Human Resources</a:t>
            </a:r>
            <a:endParaRPr lang="en-US" b="1" dirty="0" smtClean="0"/>
          </a:p>
          <a:p>
            <a:pPr marL="118872" indent="0">
              <a:buNone/>
            </a:pPr>
            <a:endParaRPr lang="en-US" b="1" dirty="0" smtClean="0"/>
          </a:p>
          <a:p>
            <a:endParaRPr lang="en-US" dirty="0"/>
          </a:p>
          <a:p>
            <a:pPr marL="118872" indent="0">
              <a:buNone/>
            </a:pPr>
            <a:r>
              <a:rPr lang="en-US" sz="2400" dirty="0"/>
              <a:t>(Significance Or Importance Of Human Resource Planning, 2013)</a:t>
            </a:r>
          </a:p>
        </p:txBody>
      </p:sp>
    </p:spTree>
    <p:extLst>
      <p:ext uri="{BB962C8B-B14F-4D97-AF65-F5344CB8AC3E}">
        <p14:creationId xmlns:p14="http://schemas.microsoft.com/office/powerpoint/2010/main" xmlns="" val="2759332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HR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Internal </a:t>
            </a:r>
          </a:p>
          <a:p>
            <a:pPr lvl="1"/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Budget</a:t>
            </a:r>
          </a:p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r>
              <a:rPr lang="en-US" sz="1800" dirty="0" smtClean="0"/>
              <a:t>(</a:t>
            </a:r>
            <a:r>
              <a:rPr lang="en-US" sz="1800" dirty="0"/>
              <a:t>Friedman, 2013)</a:t>
            </a:r>
          </a:p>
          <a:p>
            <a:endParaRPr lang="en-US" dirty="0" smtClean="0"/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Legislation</a:t>
            </a:r>
          </a:p>
          <a:p>
            <a:pPr lvl="1"/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Workforce Demographics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65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Planning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Assessing the current HR capacity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Forecasting HR requirements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Gap Analysis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Developing HR Action Plan</a:t>
            </a:r>
          </a:p>
          <a:p>
            <a:pPr marL="118872" indent="0">
              <a:buNone/>
            </a:pPr>
            <a:r>
              <a:rPr lang="en-US" dirty="0"/>
              <a:t>(Hrcouncil.ca,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178278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1. Assessing the Current HR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inventory – current employees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134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2. Forecasting HR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 Supply</a:t>
            </a:r>
          </a:p>
          <a:p>
            <a:pPr lvl="1"/>
            <a:r>
              <a:rPr lang="en-US" dirty="0" smtClean="0"/>
              <a:t>Quantitative &amp; Qualitative approach</a:t>
            </a:r>
          </a:p>
          <a:p>
            <a:r>
              <a:rPr lang="en-US" dirty="0" smtClean="0"/>
              <a:t>HR Demand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Consider…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many staff will be required to achieve the strategic goals of the organization?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jobs will need to be filled?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skill sets will people need?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205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3. 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/>
              <a:t>the gap between where </a:t>
            </a:r>
            <a:r>
              <a:rPr lang="en-US" dirty="0" smtClean="0"/>
              <a:t>the </a:t>
            </a:r>
            <a:r>
              <a:rPr lang="en-US" dirty="0"/>
              <a:t>organization wants to be in the future and where </a:t>
            </a:r>
            <a:r>
              <a:rPr lang="en-US" dirty="0" smtClean="0"/>
              <a:t>it is now</a:t>
            </a:r>
          </a:p>
          <a:p>
            <a:pPr lvl="1"/>
            <a:r>
              <a:rPr lang="en-US" dirty="0" smtClean="0"/>
              <a:t>Identifying </a:t>
            </a:r>
            <a:r>
              <a:rPr lang="en-US" dirty="0"/>
              <a:t>the number of staff and the skills and abilities required in the future in comparison to the current </a:t>
            </a:r>
            <a:r>
              <a:rPr lang="en-US" dirty="0" smtClean="0"/>
              <a:t>situation</a:t>
            </a:r>
          </a:p>
          <a:p>
            <a:pPr marL="457200" lvl="1" indent="0">
              <a:buNone/>
            </a:pPr>
            <a:r>
              <a:rPr lang="en-US" sz="2400" dirty="0"/>
              <a:t>(Hrcouncil.ca,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104330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4. Developing HR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fontAlgn="base">
              <a:buNone/>
            </a:pPr>
            <a:r>
              <a:rPr lang="en-US" dirty="0"/>
              <a:t>HR strategies for meeting your organization's needs in the future:</a:t>
            </a:r>
          </a:p>
          <a:p>
            <a:pPr lvl="0" fontAlgn="base"/>
            <a:r>
              <a:rPr lang="en-US" dirty="0"/>
              <a:t>Restructuring strategies</a:t>
            </a:r>
          </a:p>
          <a:p>
            <a:pPr lvl="0" fontAlgn="base"/>
            <a:r>
              <a:rPr lang="en-US" dirty="0"/>
              <a:t>Training and development strategies</a:t>
            </a:r>
          </a:p>
          <a:p>
            <a:pPr lvl="0" fontAlgn="base"/>
            <a:r>
              <a:rPr lang="en-US" dirty="0"/>
              <a:t>Recruitment strategies</a:t>
            </a:r>
          </a:p>
          <a:p>
            <a:pPr lvl="0" fontAlgn="base"/>
            <a:r>
              <a:rPr lang="en-US" dirty="0"/>
              <a:t>Outsourcing strategies</a:t>
            </a:r>
          </a:p>
          <a:p>
            <a:pPr lvl="0" fontAlgn="base"/>
            <a:r>
              <a:rPr lang="en-US" dirty="0"/>
              <a:t>Collaboration strategies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5562600"/>
            <a:ext cx="2041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(Hrcouncil.ca,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754076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v5872\AppData\Local\Microsoft\Windows\Temporary Internet Files\Content.IE5\ESBFC0SY\preguntas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73608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1069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BusinessDictionary.com. (2017). </a:t>
            </a:r>
            <a:r>
              <a:rPr lang="en-US" i="1" dirty="0"/>
              <a:t>Do you know this term?</a:t>
            </a:r>
            <a:r>
              <a:rPr lang="en-US" dirty="0"/>
              <a:t>. [online] Available at: http://www.businessdictionary.com/definition/human-resources-planning.html [Accessed 16 Jan. 2017].</a:t>
            </a:r>
          </a:p>
          <a:p>
            <a:r>
              <a:rPr lang="en-US" dirty="0"/>
              <a:t>Friedman, E. (2013). 4 External Factors that Affect Human Resource Management. [Blog] </a:t>
            </a:r>
            <a:r>
              <a:rPr lang="en-US" dirty="0" err="1"/>
              <a:t>Workology</a:t>
            </a:r>
            <a:r>
              <a:rPr lang="en-US" dirty="0"/>
              <a:t>. Available at: http://www.workology.com/4-external-factors-that-affect-human-resource-management/ [Accessed 16 Jan. 2017].</a:t>
            </a:r>
          </a:p>
          <a:p>
            <a:r>
              <a:rPr lang="en-US" dirty="0" smtClean="0"/>
              <a:t>Human </a:t>
            </a:r>
            <a:r>
              <a:rPr lang="en-US" dirty="0"/>
              <a:t>Resource Planning Process Or Steps Of HR Planning. (2013). [Blog] </a:t>
            </a:r>
            <a:r>
              <a:rPr lang="en-US" i="1" dirty="0"/>
              <a:t>Account-Management</a:t>
            </a:r>
            <a:r>
              <a:rPr lang="en-US" dirty="0"/>
              <a:t>. Available at: http://accountlearning.blogspot.com/2013/01/human-resource-planning-process-or.html [Accessed 16 Jan. 2017</a:t>
            </a:r>
            <a:r>
              <a:rPr lang="en-US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xmlns="" val="33476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Learning Outcomes (LO1)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4724400"/>
            <a:ext cx="7010400" cy="1676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Understand Human Resources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 smtClean="0"/>
              <a:t>Know the functions of Human Resources departments within aviation </a:t>
            </a:r>
            <a:r>
              <a:rPr lang="en-US" sz="1800" dirty="0" err="1" smtClean="0"/>
              <a:t>Organisations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719844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Significance Or Importance Of Human Resource Planning. (2013). [Blog] </a:t>
            </a:r>
            <a:r>
              <a:rPr lang="en-US" i="1" dirty="0"/>
              <a:t>Account-Management</a:t>
            </a:r>
            <a:r>
              <a:rPr lang="en-US" dirty="0"/>
              <a:t>. Available at: http://accountlearning.blogspot.com/2013/01/significance-or-importance-of-human.html [Accessed 16 Jan. 2017].</a:t>
            </a:r>
          </a:p>
          <a:p>
            <a:endParaRPr lang="en-US" dirty="0" smtClean="0"/>
          </a:p>
          <a:p>
            <a:r>
              <a:rPr lang="en-US" dirty="0" smtClean="0"/>
              <a:t>Hrcouncil.ca</a:t>
            </a:r>
            <a:r>
              <a:rPr lang="en-US" dirty="0"/>
              <a:t>. (2017). </a:t>
            </a:r>
            <a:r>
              <a:rPr lang="en-US" i="1" dirty="0"/>
              <a:t>Strategic HR Planning | HR Planning | HR Toolkit | hrcouncil.ca</a:t>
            </a:r>
            <a:r>
              <a:rPr lang="en-US" dirty="0"/>
              <a:t>. [online] Available at: http://hrcouncil.ca/hr-toolkit/planning-strategic.cfm [Accessed 16 Jan. 2017].</a:t>
            </a:r>
          </a:p>
        </p:txBody>
      </p:sp>
    </p:spTree>
    <p:extLst>
      <p:ext uri="{BB962C8B-B14F-4D97-AF65-F5344CB8AC3E}">
        <p14:creationId xmlns:p14="http://schemas.microsoft.com/office/powerpoint/2010/main" xmlns="" val="33476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M1 – Explain how an aviation HR department is used to implement company objectives whilst complying with current Employment Regulations</a:t>
            </a:r>
          </a:p>
          <a:p>
            <a:r>
              <a:rPr lang="en-US" dirty="0" smtClean="0"/>
              <a:t>AC </a:t>
            </a:r>
            <a:r>
              <a:rPr lang="en-US" dirty="0"/>
              <a:t>1.2 – Justify a Human Resources plan based on an analysis of supply and demand for a selected service industry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331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ichellengome.com/wp-content/uploads/2015/07/lets-rec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5905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921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 &amp; Selection </a:t>
            </a:r>
          </a:p>
          <a:p>
            <a:r>
              <a:rPr lang="en-US" dirty="0" smtClean="0"/>
              <a:t>Staff Development</a:t>
            </a:r>
          </a:p>
          <a:p>
            <a:pPr lvl="1"/>
            <a:r>
              <a:rPr lang="en-US" dirty="0" smtClean="0"/>
              <a:t>Training &amp; Development</a:t>
            </a:r>
          </a:p>
          <a:p>
            <a:pPr lvl="1"/>
            <a:r>
              <a:rPr lang="en-US" dirty="0" smtClean="0"/>
              <a:t>Talent Management</a:t>
            </a:r>
          </a:p>
          <a:p>
            <a:r>
              <a:rPr lang="en-US" dirty="0" smtClean="0"/>
              <a:t>Employee Welfare</a:t>
            </a:r>
          </a:p>
          <a:p>
            <a:r>
              <a:rPr lang="en-US" dirty="0" smtClean="0"/>
              <a:t>Employee Relations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53075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Compensation and Benefits</a:t>
            </a:r>
          </a:p>
          <a:p>
            <a:r>
              <a:rPr lang="en-US" dirty="0" smtClean="0"/>
              <a:t>Compliance</a:t>
            </a:r>
          </a:p>
          <a:p>
            <a:r>
              <a:rPr lang="en-US" dirty="0" smtClean="0"/>
              <a:t>Employee Retention</a:t>
            </a:r>
          </a:p>
          <a:p>
            <a:r>
              <a:rPr lang="en-US" dirty="0" smtClean="0"/>
              <a:t>Performance Management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Organisational Development</a:t>
            </a:r>
          </a:p>
          <a:p>
            <a:r>
              <a:rPr lang="en-US" dirty="0" smtClean="0"/>
              <a:t>Planning &amp; Forecasting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75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dirty="0" smtClean="0"/>
              <a:t>Based on the roles &amp; functions of the HR Department, how is it used to help meet company objectives whist ensuring compliance with employment regulations?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189968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 smtClean="0"/>
              <a:t>Examples of Company Objectives (CO):</a:t>
            </a:r>
          </a:p>
          <a:p>
            <a:pPr marL="118872" indent="0">
              <a:buNone/>
            </a:pPr>
            <a:r>
              <a:rPr lang="en-US" b="1" dirty="0" smtClean="0"/>
              <a:t>CO </a:t>
            </a:r>
            <a:r>
              <a:rPr lang="en-US" b="1" dirty="0"/>
              <a:t>1. </a:t>
            </a:r>
            <a:r>
              <a:rPr lang="en-US" dirty="0"/>
              <a:t>To improve response time to customer complaints</a:t>
            </a:r>
          </a:p>
          <a:p>
            <a:pPr marL="118872" indent="0">
              <a:buNone/>
            </a:pPr>
            <a:r>
              <a:rPr lang="en-US" b="1" dirty="0"/>
              <a:t>CO 2. </a:t>
            </a:r>
            <a:r>
              <a:rPr lang="en-US" dirty="0"/>
              <a:t>To open two more Hotels within a five-year period</a:t>
            </a:r>
          </a:p>
          <a:p>
            <a:pPr marL="118872" indent="0">
              <a:buNone/>
            </a:pPr>
            <a:r>
              <a:rPr lang="en-US" b="1" dirty="0"/>
              <a:t>CO 3.</a:t>
            </a:r>
            <a:r>
              <a:rPr lang="en-US" dirty="0"/>
              <a:t> Be the airline of choice for long-haul Premium</a:t>
            </a:r>
          </a:p>
          <a:p>
            <a:pPr marL="118872" indent="0">
              <a:buNone/>
            </a:pPr>
            <a:r>
              <a:rPr lang="en-US" dirty="0"/>
              <a:t>customers</a:t>
            </a:r>
          </a:p>
          <a:p>
            <a:pPr marL="118872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683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 Planning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63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1599</TotalTime>
  <Words>569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Human Resources Management</vt:lpstr>
      <vt:lpstr>Learning Outcomes (LO1)</vt:lpstr>
      <vt:lpstr>Assessment Criteria</vt:lpstr>
      <vt:lpstr>Slide 4</vt:lpstr>
      <vt:lpstr>Main Functions</vt:lpstr>
      <vt:lpstr>Main Functions</vt:lpstr>
      <vt:lpstr>Putting it together…</vt:lpstr>
      <vt:lpstr>Putting it together…</vt:lpstr>
      <vt:lpstr>Human Resource Planning</vt:lpstr>
      <vt:lpstr>Definition</vt:lpstr>
      <vt:lpstr>Importance</vt:lpstr>
      <vt:lpstr>Factors Influencing HR Planning</vt:lpstr>
      <vt:lpstr>HR Planning Steps</vt:lpstr>
      <vt:lpstr>Step 1. Assessing the Current HR Capacity</vt:lpstr>
      <vt:lpstr>Step 2. Forecasting HR Requirement</vt:lpstr>
      <vt:lpstr>Step 3. Gap Analysis</vt:lpstr>
      <vt:lpstr>Step 4. Developing HR Action Plan</vt:lpstr>
      <vt:lpstr>Slide 18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Virgo, Deidra</dc:creator>
  <cp:lastModifiedBy>Dale</cp:lastModifiedBy>
  <cp:revision>20</cp:revision>
  <dcterms:created xsi:type="dcterms:W3CDTF">2017-01-08T20:59:21Z</dcterms:created>
  <dcterms:modified xsi:type="dcterms:W3CDTF">2017-01-16T21:56:12Z</dcterms:modified>
</cp:coreProperties>
</file>