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sldIdLst>
    <p:sldId id="256" r:id="rId2"/>
    <p:sldId id="257" r:id="rId3"/>
    <p:sldId id="258" r:id="rId4"/>
    <p:sldId id="263" r:id="rId5"/>
    <p:sldId id="262" r:id="rId6"/>
    <p:sldId id="260" r:id="rId7"/>
    <p:sldId id="264" r:id="rId8"/>
    <p:sldId id="259" r:id="rId9"/>
    <p:sldId id="266" r:id="rId10"/>
    <p:sldId id="267" r:id="rId11"/>
    <p:sldId id="265" r:id="rId12"/>
    <p:sldId id="268" r:id="rId13"/>
    <p:sldId id="269" r:id="rId14"/>
    <p:sldId id="26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3CCA6-7786-4E12-9392-655B7C2A305A}" type="datetimeFigureOut">
              <a:rPr lang="en-US" smtClean="0"/>
              <a:pPr/>
              <a:t>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107FF-DA03-4F5F-8BD2-2B945E5D113E}" type="slidenum">
              <a:rPr lang="en-US" smtClean="0"/>
              <a:pPr/>
              <a:t>‹#›</a:t>
            </a:fld>
            <a:endParaRPr lang="en-US"/>
          </a:p>
        </p:txBody>
      </p:sp>
    </p:spTree>
    <p:extLst>
      <p:ext uri="{BB962C8B-B14F-4D97-AF65-F5344CB8AC3E}">
        <p14:creationId xmlns:p14="http://schemas.microsoft.com/office/powerpoint/2010/main" xmlns="" val="23093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FFC244-D841-486E-A60B-2AB802FE0E92}" type="datetime1">
              <a:rPr lang="en-US" smtClean="0"/>
              <a:pPr/>
              <a:t>2/11/2017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Deidra A. Virgo</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3F240D-D9A1-4A53-885F-3AEBECFA5A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832BE-FE65-4FC8-8823-A53DF64D22DB}" type="datetime1">
              <a:rPr lang="en-US" smtClean="0"/>
              <a:pPr/>
              <a:t>2/11/2017</a:t>
            </a:fld>
            <a:endParaRPr lang="en-US"/>
          </a:p>
        </p:txBody>
      </p:sp>
      <p:sp>
        <p:nvSpPr>
          <p:cNvPr id="5" name="Footer Placeholder 4"/>
          <p:cNvSpPr>
            <a:spLocks noGrp="1"/>
          </p:cNvSpPr>
          <p:nvPr>
            <p:ph type="ftr" sz="quarter" idx="11"/>
          </p:nvPr>
        </p:nvSpPr>
        <p:spPr/>
        <p:txBody>
          <a:bodyPr/>
          <a:lstStyle/>
          <a:p>
            <a:r>
              <a:rPr lang="en-US" smtClean="0"/>
              <a:t>Deidra A. Virgo</a:t>
            </a:r>
            <a:endParaRPr lang="en-US"/>
          </a:p>
        </p:txBody>
      </p:sp>
      <p:sp>
        <p:nvSpPr>
          <p:cNvPr id="6" name="Slide Number Placeholder 5"/>
          <p:cNvSpPr>
            <a:spLocks noGrp="1"/>
          </p:cNvSpPr>
          <p:nvPr>
            <p:ph type="sldNum" sz="quarter" idx="12"/>
          </p:nvPr>
        </p:nvSpPr>
        <p:spPr/>
        <p:txBody>
          <a:bodyPr/>
          <a:lstStyle/>
          <a:p>
            <a:fld id="{713F240D-D9A1-4A53-885F-3AEBECFA5A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76067A-5E1E-4FD6-A4F4-184FF5DF00F6}" type="datetime1">
              <a:rPr lang="en-US" smtClean="0"/>
              <a:pPr/>
              <a:t>2/11/2017</a:t>
            </a:fld>
            <a:endParaRPr lang="en-US"/>
          </a:p>
        </p:txBody>
      </p:sp>
      <p:sp>
        <p:nvSpPr>
          <p:cNvPr id="5" name="Footer Placeholder 4"/>
          <p:cNvSpPr>
            <a:spLocks noGrp="1"/>
          </p:cNvSpPr>
          <p:nvPr>
            <p:ph type="ftr" sz="quarter" idx="11"/>
          </p:nvPr>
        </p:nvSpPr>
        <p:spPr/>
        <p:txBody>
          <a:bodyPr/>
          <a:lstStyle/>
          <a:p>
            <a:r>
              <a:rPr lang="en-US" smtClean="0"/>
              <a:t>Deidra A. Virgo</a:t>
            </a:r>
            <a:endParaRPr lang="en-US"/>
          </a:p>
        </p:txBody>
      </p:sp>
      <p:sp>
        <p:nvSpPr>
          <p:cNvPr id="6" name="Slide Number Placeholder 5"/>
          <p:cNvSpPr>
            <a:spLocks noGrp="1"/>
          </p:cNvSpPr>
          <p:nvPr>
            <p:ph type="sldNum" sz="quarter" idx="12"/>
          </p:nvPr>
        </p:nvSpPr>
        <p:spPr/>
        <p:txBody>
          <a:bodyPr/>
          <a:lstStyle/>
          <a:p>
            <a:fld id="{713F240D-D9A1-4A53-885F-3AEBECFA5A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399985B-640A-4675-9129-06EF83F63EF5}" type="datetime1">
              <a:rPr lang="en-US" smtClean="0"/>
              <a:pPr/>
              <a:t>2/11/2017</a:t>
            </a:fld>
            <a:endParaRPr lang="en-US"/>
          </a:p>
        </p:txBody>
      </p:sp>
      <p:sp>
        <p:nvSpPr>
          <p:cNvPr id="9" name="Slide Number Placeholder 8"/>
          <p:cNvSpPr>
            <a:spLocks noGrp="1"/>
          </p:cNvSpPr>
          <p:nvPr>
            <p:ph type="sldNum" sz="quarter" idx="15"/>
          </p:nvPr>
        </p:nvSpPr>
        <p:spPr/>
        <p:txBody>
          <a:bodyPr rtlCol="0"/>
          <a:lstStyle/>
          <a:p>
            <a:fld id="{713F240D-D9A1-4A53-885F-3AEBECFA5AAF}"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Deidra A. Virgo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71C9D1-45DE-4ECC-AC1E-64CA953E0065}" type="datetime1">
              <a:rPr lang="en-US" smtClean="0"/>
              <a:pPr/>
              <a:t>2/11/2017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Deidra A. Virgo</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3F240D-D9A1-4A53-885F-3AEBECFA5A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2DB82A-23F3-4207-91CC-DDDFDFC5D3BE}" type="datetime1">
              <a:rPr lang="en-US" smtClean="0"/>
              <a:pPr/>
              <a:t>2/11/2017</a:t>
            </a:fld>
            <a:endParaRPr lang="en-US"/>
          </a:p>
        </p:txBody>
      </p:sp>
      <p:sp>
        <p:nvSpPr>
          <p:cNvPr id="6" name="Footer Placeholder 5"/>
          <p:cNvSpPr>
            <a:spLocks noGrp="1"/>
          </p:cNvSpPr>
          <p:nvPr>
            <p:ph type="ftr" sz="quarter" idx="11"/>
          </p:nvPr>
        </p:nvSpPr>
        <p:spPr/>
        <p:txBody>
          <a:bodyPr/>
          <a:lstStyle/>
          <a:p>
            <a:r>
              <a:rPr lang="en-US" smtClean="0"/>
              <a:t>Deidra A. Virgo</a:t>
            </a:r>
            <a:endParaRPr lang="en-US"/>
          </a:p>
        </p:txBody>
      </p:sp>
      <p:sp>
        <p:nvSpPr>
          <p:cNvPr id="7" name="Slide Number Placeholder 6"/>
          <p:cNvSpPr>
            <a:spLocks noGrp="1"/>
          </p:cNvSpPr>
          <p:nvPr>
            <p:ph type="sldNum" sz="quarter" idx="12"/>
          </p:nvPr>
        </p:nvSpPr>
        <p:spPr/>
        <p:txBody>
          <a:bodyPr/>
          <a:lstStyle/>
          <a:p>
            <a:fld id="{713F240D-D9A1-4A53-885F-3AEBECFA5AA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2F9322-776A-41EC-BA78-50F1D2E944D3}" type="datetime1">
              <a:rPr lang="en-US" smtClean="0"/>
              <a:pPr/>
              <a:t>2/11/2017</a:t>
            </a:fld>
            <a:endParaRPr lang="en-US"/>
          </a:p>
        </p:txBody>
      </p:sp>
      <p:sp>
        <p:nvSpPr>
          <p:cNvPr id="8" name="Footer Placeholder 7"/>
          <p:cNvSpPr>
            <a:spLocks noGrp="1"/>
          </p:cNvSpPr>
          <p:nvPr>
            <p:ph type="ftr" sz="quarter" idx="11"/>
          </p:nvPr>
        </p:nvSpPr>
        <p:spPr/>
        <p:txBody>
          <a:bodyPr/>
          <a:lstStyle/>
          <a:p>
            <a:r>
              <a:rPr lang="en-US" smtClean="0"/>
              <a:t>Deidra A. Virgo</a:t>
            </a:r>
            <a:endParaRPr lang="en-US"/>
          </a:p>
        </p:txBody>
      </p:sp>
      <p:sp>
        <p:nvSpPr>
          <p:cNvPr id="9" name="Slide Number Placeholder 8"/>
          <p:cNvSpPr>
            <a:spLocks noGrp="1"/>
          </p:cNvSpPr>
          <p:nvPr>
            <p:ph type="sldNum" sz="quarter" idx="12"/>
          </p:nvPr>
        </p:nvSpPr>
        <p:spPr/>
        <p:txBody>
          <a:bodyPr/>
          <a:lstStyle/>
          <a:p>
            <a:fld id="{713F240D-D9A1-4A53-885F-3AEBECFA5AA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60A1270-8087-43B1-AB73-8D9CE6E3DE87}" type="datetime1">
              <a:rPr lang="en-US" smtClean="0"/>
              <a:pPr/>
              <a:t>2/11/2017</a:t>
            </a:fld>
            <a:endParaRPr lang="en-US"/>
          </a:p>
        </p:txBody>
      </p:sp>
      <p:sp>
        <p:nvSpPr>
          <p:cNvPr id="7" name="Slide Number Placeholder 6"/>
          <p:cNvSpPr>
            <a:spLocks noGrp="1"/>
          </p:cNvSpPr>
          <p:nvPr>
            <p:ph type="sldNum" sz="quarter" idx="11"/>
          </p:nvPr>
        </p:nvSpPr>
        <p:spPr/>
        <p:txBody>
          <a:bodyPr rtlCol="0"/>
          <a:lstStyle/>
          <a:p>
            <a:fld id="{713F240D-D9A1-4A53-885F-3AEBECFA5AAF}"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Deidra A. Virgo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58D12-2BE4-47DB-8011-39CBC0405793}" type="datetime1">
              <a:rPr lang="en-US" smtClean="0"/>
              <a:pPr/>
              <a:t>2/11/2017</a:t>
            </a:fld>
            <a:endParaRPr lang="en-US"/>
          </a:p>
        </p:txBody>
      </p:sp>
      <p:sp>
        <p:nvSpPr>
          <p:cNvPr id="3" name="Footer Placeholder 2"/>
          <p:cNvSpPr>
            <a:spLocks noGrp="1"/>
          </p:cNvSpPr>
          <p:nvPr>
            <p:ph type="ftr" sz="quarter" idx="11"/>
          </p:nvPr>
        </p:nvSpPr>
        <p:spPr/>
        <p:txBody>
          <a:bodyPr/>
          <a:lstStyle/>
          <a:p>
            <a:r>
              <a:rPr lang="en-US" smtClean="0"/>
              <a:t>Deidra A. Virgo</a:t>
            </a:r>
            <a:endParaRPr lang="en-US"/>
          </a:p>
        </p:txBody>
      </p:sp>
      <p:sp>
        <p:nvSpPr>
          <p:cNvPr id="4" name="Slide Number Placeholder 3"/>
          <p:cNvSpPr>
            <a:spLocks noGrp="1"/>
          </p:cNvSpPr>
          <p:nvPr>
            <p:ph type="sldNum" sz="quarter" idx="12"/>
          </p:nvPr>
        </p:nvSpPr>
        <p:spPr/>
        <p:txBody>
          <a:bodyPr/>
          <a:lstStyle/>
          <a:p>
            <a:fld id="{713F240D-D9A1-4A53-885F-3AEBECFA5A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2ACE49A-EA28-49B7-806E-5C84E1C75B65}" type="datetime1">
              <a:rPr lang="en-US" smtClean="0"/>
              <a:pPr/>
              <a:t>2/11/2017</a:t>
            </a:fld>
            <a:endParaRPr lang="en-US"/>
          </a:p>
        </p:txBody>
      </p:sp>
      <p:sp>
        <p:nvSpPr>
          <p:cNvPr id="22" name="Slide Number Placeholder 21"/>
          <p:cNvSpPr>
            <a:spLocks noGrp="1"/>
          </p:cNvSpPr>
          <p:nvPr>
            <p:ph type="sldNum" sz="quarter" idx="15"/>
          </p:nvPr>
        </p:nvSpPr>
        <p:spPr/>
        <p:txBody>
          <a:bodyPr rtlCol="0"/>
          <a:lstStyle/>
          <a:p>
            <a:fld id="{713F240D-D9A1-4A53-885F-3AEBECFA5AAF}"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Deidra A. Virgo</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A7994A2-37E7-4DA5-B2F5-98BF15972B3E}" type="datetime1">
              <a:rPr lang="en-US" smtClean="0"/>
              <a:pPr/>
              <a:t>2/11/2017</a:t>
            </a:fld>
            <a:endParaRPr lang="en-US"/>
          </a:p>
        </p:txBody>
      </p:sp>
      <p:sp>
        <p:nvSpPr>
          <p:cNvPr id="18" name="Slide Number Placeholder 17"/>
          <p:cNvSpPr>
            <a:spLocks noGrp="1"/>
          </p:cNvSpPr>
          <p:nvPr>
            <p:ph type="sldNum" sz="quarter" idx="11"/>
          </p:nvPr>
        </p:nvSpPr>
        <p:spPr/>
        <p:txBody>
          <a:bodyPr rtlCol="0"/>
          <a:lstStyle/>
          <a:p>
            <a:fld id="{713F240D-D9A1-4A53-885F-3AEBECFA5AAF}"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Deidra A. Virgo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DE3B1C1-7D39-411D-B63F-0FED47EB0B59}" type="datetime1">
              <a:rPr lang="en-US" smtClean="0"/>
              <a:pPr/>
              <a:t>2/11/2017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Deidra A. Virgo</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3F240D-D9A1-4A53-885F-3AEBECFA5A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Resources Management</a:t>
            </a:r>
            <a:endParaRPr lang="en-US" dirty="0"/>
          </a:p>
        </p:txBody>
      </p:sp>
      <p:sp>
        <p:nvSpPr>
          <p:cNvPr id="3" name="Subtitle 2"/>
          <p:cNvSpPr>
            <a:spLocks noGrp="1"/>
          </p:cNvSpPr>
          <p:nvPr>
            <p:ph type="subTitle" idx="1"/>
          </p:nvPr>
        </p:nvSpPr>
        <p:spPr/>
        <p:txBody>
          <a:bodyPr/>
          <a:lstStyle/>
          <a:p>
            <a:r>
              <a:rPr lang="en-US" dirty="0" smtClean="0"/>
              <a:t>Units 9 &amp; 12</a:t>
            </a:r>
            <a:endParaRPr lang="en-US" dirty="0"/>
          </a:p>
        </p:txBody>
      </p:sp>
    </p:spTree>
    <p:extLst>
      <p:ext uri="{BB962C8B-B14F-4D97-AF65-F5344CB8AC3E}">
        <p14:creationId xmlns:p14="http://schemas.microsoft.com/office/powerpoint/2010/main" xmlns="" val="415288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Coming Soon!</a:t>
            </a:r>
            <a:endParaRPr lang="en-US" dirty="0"/>
          </a:p>
        </p:txBody>
      </p:sp>
      <p:sp>
        <p:nvSpPr>
          <p:cNvPr id="3" name="Content Placeholder 2"/>
          <p:cNvSpPr>
            <a:spLocks noGrp="1"/>
          </p:cNvSpPr>
          <p:nvPr>
            <p:ph sz="quarter" idx="1"/>
          </p:nvPr>
        </p:nvSpPr>
        <p:spPr/>
        <p:txBody>
          <a:bodyPr/>
          <a:lstStyle/>
          <a:p>
            <a:r>
              <a:rPr lang="en-US" dirty="0"/>
              <a:t>Occupational Safety and Health Act (OSHA</a:t>
            </a:r>
            <a:r>
              <a:rPr lang="en-US" dirty="0" smtClean="0"/>
              <a:t>) – to be tabled in Parliament in March 2017 </a:t>
            </a:r>
            <a:r>
              <a:rPr lang="en-US" sz="2000" dirty="0" smtClean="0"/>
              <a:t>(according to the Labour Minister)</a:t>
            </a:r>
          </a:p>
          <a:p>
            <a:pPr lvl="1"/>
            <a:r>
              <a:rPr lang="en-US" sz="1700" dirty="0" smtClean="0"/>
              <a:t>Seeks to address deficiencies in the Factories Act</a:t>
            </a:r>
          </a:p>
          <a:p>
            <a:pPr lvl="1"/>
            <a:r>
              <a:rPr lang="en-US" sz="1700" dirty="0" smtClean="0"/>
              <a:t>To cover a wider spectrum of workers</a:t>
            </a:r>
          </a:p>
          <a:p>
            <a:pPr lvl="1"/>
            <a:r>
              <a:rPr lang="en-US" sz="1700" dirty="0" smtClean="0"/>
              <a:t>Requires </a:t>
            </a:r>
          </a:p>
          <a:p>
            <a:r>
              <a:rPr lang="en-US" dirty="0"/>
              <a:t>Pensions (Public Service) </a:t>
            </a:r>
            <a:r>
              <a:rPr lang="en-US" dirty="0" smtClean="0"/>
              <a:t>Act Reform – for April 2017</a:t>
            </a:r>
            <a:endParaRPr lang="en-US" dirty="0"/>
          </a:p>
        </p:txBody>
      </p:sp>
      <p:sp>
        <p:nvSpPr>
          <p:cNvPr id="4" name="Footer Placeholder 3"/>
          <p:cNvSpPr>
            <a:spLocks noGrp="1"/>
          </p:cNvSpPr>
          <p:nvPr>
            <p:ph type="ftr" sz="quarter" idx="16"/>
          </p:nvPr>
        </p:nvSpPr>
        <p:spPr/>
        <p:txBody>
          <a:bodyPr/>
          <a:lstStyle/>
          <a:p>
            <a:r>
              <a:rPr lang="en-US" smtClean="0"/>
              <a:t>Deidra A. Virgo</a:t>
            </a:r>
            <a:endParaRPr lang="en-US"/>
          </a:p>
        </p:txBody>
      </p:sp>
      <p:sp>
        <p:nvSpPr>
          <p:cNvPr id="5" name="Slide Number Placeholder 4"/>
          <p:cNvSpPr>
            <a:spLocks noGrp="1"/>
          </p:cNvSpPr>
          <p:nvPr>
            <p:ph type="sldNum" sz="quarter" idx="15"/>
          </p:nvPr>
        </p:nvSpPr>
        <p:spPr/>
        <p:txBody>
          <a:bodyPr/>
          <a:lstStyle/>
          <a:p>
            <a:fld id="{713F240D-D9A1-4A53-885F-3AEBECFA5AAF}" type="slidenum">
              <a:rPr lang="en-US" smtClean="0"/>
              <a:pPr/>
              <a:t>10</a:t>
            </a:fld>
            <a:endParaRPr lang="en-US"/>
          </a:p>
        </p:txBody>
      </p:sp>
    </p:spTree>
    <p:extLst>
      <p:ext uri="{BB962C8B-B14F-4D97-AF65-F5344CB8AC3E}">
        <p14:creationId xmlns:p14="http://schemas.microsoft.com/office/powerpoint/2010/main" xmlns="" val="3686150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Employment Law on HR Practices</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In addition to the laws, HR must also consider regulations when it comes to:</a:t>
            </a:r>
          </a:p>
          <a:p>
            <a:pPr marL="0" indent="0">
              <a:buNone/>
            </a:pPr>
            <a:endParaRPr lang="en-US" dirty="0" smtClean="0"/>
          </a:p>
          <a:p>
            <a:r>
              <a:rPr lang="en-US" dirty="0" smtClean="0"/>
              <a:t>Recruitment:</a:t>
            </a:r>
          </a:p>
          <a:p>
            <a:pPr lvl="1"/>
            <a:r>
              <a:rPr lang="en-US" dirty="0" smtClean="0"/>
              <a:t>Pre-employment checks</a:t>
            </a:r>
          </a:p>
          <a:p>
            <a:pPr lvl="1"/>
            <a:r>
              <a:rPr lang="en-US" dirty="0" smtClean="0"/>
              <a:t>Discrimination</a:t>
            </a:r>
          </a:p>
          <a:p>
            <a:r>
              <a:rPr lang="en-US" dirty="0" smtClean="0"/>
              <a:t>Training</a:t>
            </a:r>
          </a:p>
          <a:p>
            <a:pPr lvl="1"/>
            <a:r>
              <a:rPr lang="en-US" dirty="0" smtClean="0"/>
              <a:t>Standard requirements</a:t>
            </a:r>
          </a:p>
          <a:p>
            <a:r>
              <a:rPr lang="en-US" dirty="0" smtClean="0"/>
              <a:t>Compensation</a:t>
            </a:r>
          </a:p>
          <a:p>
            <a:pPr lvl="1"/>
            <a:r>
              <a:rPr lang="en-US" dirty="0" smtClean="0"/>
              <a:t>Minimum wage Act</a:t>
            </a:r>
          </a:p>
          <a:p>
            <a:r>
              <a:rPr lang="en-US" dirty="0" smtClean="0"/>
              <a:t>“Maintenance”</a:t>
            </a:r>
          </a:p>
          <a:p>
            <a:pPr lvl="1"/>
            <a:r>
              <a:rPr lang="en-US" dirty="0" smtClean="0"/>
              <a:t>Leave and Absent management</a:t>
            </a:r>
          </a:p>
          <a:p>
            <a:pPr lvl="1"/>
            <a:r>
              <a:rPr lang="en-US" dirty="0" smtClean="0"/>
              <a:t>OSHA</a:t>
            </a:r>
          </a:p>
          <a:p>
            <a:r>
              <a:rPr lang="en-US" dirty="0" smtClean="0"/>
              <a:t>Separation</a:t>
            </a:r>
          </a:p>
          <a:p>
            <a:pPr lvl="1"/>
            <a:r>
              <a:rPr lang="en-US" dirty="0" smtClean="0"/>
              <a:t>Unfair dismissal</a:t>
            </a:r>
          </a:p>
          <a:p>
            <a:pPr lvl="1"/>
            <a:r>
              <a:rPr lang="en-US" dirty="0" smtClean="0"/>
              <a:t>Notice pay</a:t>
            </a:r>
          </a:p>
          <a:p>
            <a:pPr lvl="1"/>
            <a:endParaRPr lang="en-US" dirty="0"/>
          </a:p>
        </p:txBody>
      </p:sp>
      <p:sp>
        <p:nvSpPr>
          <p:cNvPr id="5" name="Footer Placeholder 4"/>
          <p:cNvSpPr>
            <a:spLocks noGrp="1"/>
          </p:cNvSpPr>
          <p:nvPr>
            <p:ph type="ftr" sz="quarter" idx="16"/>
          </p:nvPr>
        </p:nvSpPr>
        <p:spPr/>
        <p:txBody>
          <a:bodyPr/>
          <a:lstStyle/>
          <a:p>
            <a:r>
              <a:rPr lang="en-US" smtClean="0"/>
              <a:t>Deidra A. Virgo</a:t>
            </a:r>
            <a:endParaRPr lang="en-US"/>
          </a:p>
        </p:txBody>
      </p:sp>
      <p:sp>
        <p:nvSpPr>
          <p:cNvPr id="6" name="Slide Number Placeholder 5"/>
          <p:cNvSpPr>
            <a:spLocks noGrp="1"/>
          </p:cNvSpPr>
          <p:nvPr>
            <p:ph type="sldNum" sz="quarter" idx="15"/>
          </p:nvPr>
        </p:nvSpPr>
        <p:spPr/>
        <p:txBody>
          <a:bodyPr/>
          <a:lstStyle/>
          <a:p>
            <a:fld id="{713F240D-D9A1-4A53-885F-3AEBECFA5AAF}" type="slidenum">
              <a:rPr lang="en-US" smtClean="0"/>
              <a:pPr/>
              <a:t>11</a:t>
            </a:fld>
            <a:endParaRPr lang="en-US"/>
          </a:p>
        </p:txBody>
      </p:sp>
    </p:spTree>
    <p:extLst>
      <p:ext uri="{BB962C8B-B14F-4D97-AF65-F5344CB8AC3E}">
        <p14:creationId xmlns:p14="http://schemas.microsoft.com/office/powerpoint/2010/main" xmlns="" val="3208262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Compliance</a:t>
            </a:r>
            <a:endParaRPr lang="en-US" dirty="0"/>
          </a:p>
        </p:txBody>
      </p:sp>
      <p:sp>
        <p:nvSpPr>
          <p:cNvPr id="5" name="Content Placeholder 4"/>
          <p:cNvSpPr>
            <a:spLocks noGrp="1"/>
          </p:cNvSpPr>
          <p:nvPr>
            <p:ph sz="quarter" idx="2"/>
          </p:nvPr>
        </p:nvSpPr>
        <p:spPr/>
        <p:txBody>
          <a:bodyPr/>
          <a:lstStyle/>
          <a:p>
            <a:r>
              <a:rPr lang="en-US" dirty="0" smtClean="0"/>
              <a:t>Establishment of safe and healthy workplaces</a:t>
            </a:r>
          </a:p>
          <a:p>
            <a:r>
              <a:rPr lang="en-US" dirty="0" smtClean="0"/>
              <a:t>Avoidance of prosecutions and fines</a:t>
            </a:r>
          </a:p>
          <a:p>
            <a:endParaRPr lang="en-US" dirty="0"/>
          </a:p>
        </p:txBody>
      </p:sp>
      <p:sp>
        <p:nvSpPr>
          <p:cNvPr id="7" name="Content Placeholder 6"/>
          <p:cNvSpPr>
            <a:spLocks noGrp="1"/>
          </p:cNvSpPr>
          <p:nvPr>
            <p:ph sz="quarter" idx="4"/>
          </p:nvPr>
        </p:nvSpPr>
        <p:spPr/>
        <p:txBody>
          <a:bodyPr/>
          <a:lstStyle/>
          <a:p>
            <a:r>
              <a:rPr lang="en-US" dirty="0" smtClean="0"/>
              <a:t>Costly fines and lawsuits</a:t>
            </a:r>
          </a:p>
          <a:p>
            <a:r>
              <a:rPr lang="en-US" dirty="0" smtClean="0"/>
              <a:t>Unsafe working conditions which can lead to unhappy workers</a:t>
            </a:r>
          </a:p>
          <a:p>
            <a:r>
              <a:rPr lang="en-US" dirty="0" smtClean="0"/>
              <a:t>Delays in recruitment</a:t>
            </a:r>
            <a:endParaRPr lang="en-US" dirty="0"/>
          </a:p>
          <a:p>
            <a:r>
              <a:rPr lang="en-US" dirty="0" smtClean="0"/>
              <a:t>Avoid disputes</a:t>
            </a:r>
            <a:endParaRPr lang="en-US" dirty="0"/>
          </a:p>
        </p:txBody>
      </p:sp>
      <p:sp>
        <p:nvSpPr>
          <p:cNvPr id="4" name="Text Placeholder 3"/>
          <p:cNvSpPr>
            <a:spLocks noGrp="1"/>
          </p:cNvSpPr>
          <p:nvPr>
            <p:ph type="body" sz="quarter" idx="1"/>
          </p:nvPr>
        </p:nvSpPr>
        <p:spPr/>
        <p:txBody>
          <a:bodyPr/>
          <a:lstStyle/>
          <a:p>
            <a:r>
              <a:rPr lang="en-US" dirty="0" smtClean="0"/>
              <a:t>Positive	</a:t>
            </a:r>
            <a:endParaRPr lang="en-US" dirty="0"/>
          </a:p>
        </p:txBody>
      </p:sp>
      <p:sp>
        <p:nvSpPr>
          <p:cNvPr id="6" name="Text Placeholder 5"/>
          <p:cNvSpPr>
            <a:spLocks noGrp="1"/>
          </p:cNvSpPr>
          <p:nvPr>
            <p:ph type="body" sz="quarter" idx="3"/>
          </p:nvPr>
        </p:nvSpPr>
        <p:spPr/>
        <p:txBody>
          <a:bodyPr/>
          <a:lstStyle/>
          <a:p>
            <a:r>
              <a:rPr lang="en-US" dirty="0" smtClean="0"/>
              <a:t>Negative</a:t>
            </a:r>
            <a:endParaRPr lang="en-US" dirty="0"/>
          </a:p>
        </p:txBody>
      </p:sp>
      <p:sp>
        <p:nvSpPr>
          <p:cNvPr id="8" name="Footer Placeholder 7"/>
          <p:cNvSpPr>
            <a:spLocks noGrp="1"/>
          </p:cNvSpPr>
          <p:nvPr>
            <p:ph type="ftr" sz="quarter" idx="11"/>
          </p:nvPr>
        </p:nvSpPr>
        <p:spPr/>
        <p:txBody>
          <a:bodyPr/>
          <a:lstStyle/>
          <a:p>
            <a:r>
              <a:rPr lang="en-US" smtClean="0"/>
              <a:t>Deidra A. Virgo</a:t>
            </a:r>
            <a:endParaRPr lang="en-US"/>
          </a:p>
        </p:txBody>
      </p:sp>
      <p:sp>
        <p:nvSpPr>
          <p:cNvPr id="9" name="Slide Number Placeholder 8"/>
          <p:cNvSpPr>
            <a:spLocks noGrp="1"/>
          </p:cNvSpPr>
          <p:nvPr>
            <p:ph type="sldNum" sz="quarter" idx="12"/>
          </p:nvPr>
        </p:nvSpPr>
        <p:spPr/>
        <p:txBody>
          <a:bodyPr/>
          <a:lstStyle/>
          <a:p>
            <a:fld id="{713F240D-D9A1-4A53-885F-3AEBECFA5AAF}" type="slidenum">
              <a:rPr lang="en-US" smtClean="0"/>
              <a:pPr/>
              <a:t>12</a:t>
            </a:fld>
            <a:endParaRPr lang="en-US"/>
          </a:p>
        </p:txBody>
      </p:sp>
    </p:spTree>
    <p:extLst>
      <p:ext uri="{BB962C8B-B14F-4D97-AF65-F5344CB8AC3E}">
        <p14:creationId xmlns:p14="http://schemas.microsoft.com/office/powerpoint/2010/main" xmlns="" val="428789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Industrial Dispute Tribunal (IDT)</a:t>
            </a:r>
            <a:endParaRPr lang="en-US" dirty="0"/>
          </a:p>
        </p:txBody>
      </p:sp>
      <p:sp>
        <p:nvSpPr>
          <p:cNvPr id="8" name="Content Placeholder 7"/>
          <p:cNvSpPr>
            <a:spLocks noGrp="1"/>
          </p:cNvSpPr>
          <p:nvPr>
            <p:ph sz="quarter" idx="1"/>
          </p:nvPr>
        </p:nvSpPr>
        <p:spPr/>
        <p:txBody>
          <a:bodyPr>
            <a:normAutofit lnSpcReduction="10000"/>
          </a:bodyPr>
          <a:lstStyle/>
          <a:p>
            <a:r>
              <a:rPr lang="en-US" dirty="0" smtClean="0"/>
              <a:t>A panel of arbitrators that listens to disputes  brought to it by workers, whether unionized or non-</a:t>
            </a:r>
            <a:r>
              <a:rPr lang="en-US" dirty="0" err="1" smtClean="0"/>
              <a:t>unionised</a:t>
            </a:r>
            <a:r>
              <a:rPr lang="en-US" dirty="0" smtClean="0"/>
              <a:t>. </a:t>
            </a:r>
          </a:p>
          <a:p>
            <a:r>
              <a:rPr lang="en-US" dirty="0" smtClean="0"/>
              <a:t>Makes </a:t>
            </a:r>
            <a:r>
              <a:rPr lang="en-US" dirty="0"/>
              <a:t>awards that are binding and final. These awards can only be overturned on a point of law.</a:t>
            </a:r>
          </a:p>
          <a:p>
            <a:pPr marL="0" indent="0">
              <a:buNone/>
            </a:pPr>
            <a:r>
              <a:rPr lang="en-US" b="1" u="sng" dirty="0"/>
              <a:t>HOWEVER, the Tribunal cannot</a:t>
            </a:r>
            <a:r>
              <a:rPr lang="en-US" b="1" u="sng" dirty="0" smtClean="0"/>
              <a:t>:</a:t>
            </a:r>
            <a:endParaRPr lang="en-US" dirty="0"/>
          </a:p>
          <a:p>
            <a:r>
              <a:rPr lang="en-US" dirty="0"/>
              <a:t>Make an award that is inconsistent with any law involving wages, conditions of employment and hours of work.</a:t>
            </a:r>
          </a:p>
          <a:p>
            <a:r>
              <a:rPr lang="en-US" dirty="0"/>
              <a:t>Make an award that is inconsistent with the national interest.</a:t>
            </a:r>
          </a:p>
          <a:p>
            <a:pPr marL="0" indent="0">
              <a:buNone/>
            </a:pPr>
            <a:r>
              <a:rPr lang="en-US" dirty="0"/>
              <a:t/>
            </a:r>
            <a:br>
              <a:rPr lang="en-US" dirty="0"/>
            </a:br>
            <a:endParaRPr lang="en-US" dirty="0"/>
          </a:p>
        </p:txBody>
      </p:sp>
      <p:sp>
        <p:nvSpPr>
          <p:cNvPr id="9" name="Footer Placeholder 8"/>
          <p:cNvSpPr>
            <a:spLocks noGrp="1"/>
          </p:cNvSpPr>
          <p:nvPr>
            <p:ph type="ftr" sz="quarter" idx="16"/>
          </p:nvPr>
        </p:nvSpPr>
        <p:spPr/>
        <p:txBody>
          <a:bodyPr/>
          <a:lstStyle/>
          <a:p>
            <a:r>
              <a:rPr lang="en-US" smtClean="0"/>
              <a:t>Deidra A. Virgo</a:t>
            </a:r>
            <a:endParaRPr lang="en-US"/>
          </a:p>
        </p:txBody>
      </p:sp>
      <p:sp>
        <p:nvSpPr>
          <p:cNvPr id="10" name="Slide Number Placeholder 9"/>
          <p:cNvSpPr>
            <a:spLocks noGrp="1"/>
          </p:cNvSpPr>
          <p:nvPr>
            <p:ph type="sldNum" sz="quarter" idx="15"/>
          </p:nvPr>
        </p:nvSpPr>
        <p:spPr/>
        <p:txBody>
          <a:bodyPr/>
          <a:lstStyle/>
          <a:p>
            <a:fld id="{713F240D-D9A1-4A53-885F-3AEBECFA5AAF}" type="slidenum">
              <a:rPr lang="en-US" smtClean="0"/>
              <a:pPr/>
              <a:t>13</a:t>
            </a:fld>
            <a:endParaRPr lang="en-US"/>
          </a:p>
        </p:txBody>
      </p:sp>
    </p:spTree>
    <p:extLst>
      <p:ext uri="{BB962C8B-B14F-4D97-AF65-F5344CB8AC3E}">
        <p14:creationId xmlns:p14="http://schemas.microsoft.com/office/powerpoint/2010/main" xmlns="" val="311598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lnSpcReduction="10000"/>
          </a:bodyPr>
          <a:lstStyle/>
          <a:p>
            <a:r>
              <a:rPr lang="en-US" dirty="0"/>
              <a:t>Mlss.gov.jm. (2017). </a:t>
            </a:r>
            <a:r>
              <a:rPr lang="en-US" i="1" dirty="0"/>
              <a:t>: Industrial Disputes Tribunal :.:: Ministry of Labour and Social Security ::.:</a:t>
            </a:r>
            <a:r>
              <a:rPr lang="en-US" dirty="0"/>
              <a:t>. [online] Available at: http://www.mlss.gov.jm/pub/index.php?artid=65 [Accessed 6 Feb. 2017</a:t>
            </a:r>
            <a:r>
              <a:rPr lang="en-US" dirty="0" smtClean="0"/>
              <a:t>].</a:t>
            </a:r>
          </a:p>
          <a:p>
            <a:r>
              <a:rPr lang="en-US" dirty="0"/>
              <a:t>Hg.org. (2017). </a:t>
            </a:r>
            <a:r>
              <a:rPr lang="en-US" i="1" dirty="0"/>
              <a:t>Cite a Website - Cite This For Me</a:t>
            </a:r>
            <a:r>
              <a:rPr lang="en-US" dirty="0"/>
              <a:t>. [online] Available at: https://www.hg.org/employ.html [Accessed 5 Feb. 2017</a:t>
            </a:r>
            <a:r>
              <a:rPr lang="en-US" dirty="0" smtClean="0"/>
              <a:t>].</a:t>
            </a:r>
          </a:p>
          <a:p>
            <a:r>
              <a:rPr lang="en-US" dirty="0"/>
              <a:t>Jtug.info. (2017). </a:t>
            </a:r>
            <a:r>
              <a:rPr lang="en-US" i="1" dirty="0"/>
              <a:t>Jamaica Trade Union - Important Labour Laws</a:t>
            </a:r>
            <a:r>
              <a:rPr lang="en-US" dirty="0"/>
              <a:t>. [online] Available at: http://www.jtug.info/important-labour-laws.html [Accessed 6 Feb. 2017].</a:t>
            </a:r>
          </a:p>
        </p:txBody>
      </p:sp>
      <p:sp>
        <p:nvSpPr>
          <p:cNvPr id="4" name="Footer Placeholder 3"/>
          <p:cNvSpPr>
            <a:spLocks noGrp="1"/>
          </p:cNvSpPr>
          <p:nvPr>
            <p:ph type="ftr" sz="quarter" idx="16"/>
          </p:nvPr>
        </p:nvSpPr>
        <p:spPr/>
        <p:txBody>
          <a:bodyPr/>
          <a:lstStyle/>
          <a:p>
            <a:r>
              <a:rPr lang="en-US" smtClean="0"/>
              <a:t>Deidra A. Virgo</a:t>
            </a:r>
            <a:endParaRPr lang="en-US"/>
          </a:p>
        </p:txBody>
      </p:sp>
      <p:sp>
        <p:nvSpPr>
          <p:cNvPr id="5" name="Slide Number Placeholder 4"/>
          <p:cNvSpPr>
            <a:spLocks noGrp="1"/>
          </p:cNvSpPr>
          <p:nvPr>
            <p:ph type="sldNum" sz="quarter" idx="15"/>
          </p:nvPr>
        </p:nvSpPr>
        <p:spPr/>
        <p:txBody>
          <a:bodyPr/>
          <a:lstStyle/>
          <a:p>
            <a:fld id="{713F240D-D9A1-4A53-885F-3AEBECFA5AAF}" type="slidenum">
              <a:rPr lang="en-US" smtClean="0"/>
              <a:pPr/>
              <a:t>14</a:t>
            </a:fld>
            <a:endParaRPr lang="en-US"/>
          </a:p>
        </p:txBody>
      </p:sp>
    </p:spTree>
    <p:extLst>
      <p:ext uri="{BB962C8B-B14F-4D97-AF65-F5344CB8AC3E}">
        <p14:creationId xmlns:p14="http://schemas.microsoft.com/office/powerpoint/2010/main" xmlns="" val="210945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Moj.gov.jm. (2017). </a:t>
            </a:r>
            <a:r>
              <a:rPr lang="en-US" i="1" dirty="0"/>
              <a:t>Search results | Ministry of Justice - Government of Jamaica</a:t>
            </a:r>
            <a:r>
              <a:rPr lang="en-US" dirty="0"/>
              <a:t>. [online] Available at: http://moj.gov.jm/search/site?page=1&amp;f[0]=im_field_legal_area%3A32 [Accessed 6 Feb. 2017</a:t>
            </a:r>
            <a:r>
              <a:rPr lang="en-US" dirty="0" smtClean="0"/>
              <a:t>].</a:t>
            </a:r>
          </a:p>
          <a:p>
            <a:r>
              <a:rPr lang="en-US" dirty="0"/>
              <a:t>Simpson, M. (2017). </a:t>
            </a:r>
            <a:r>
              <a:rPr lang="en-US" i="1" dirty="0"/>
              <a:t>Cite a Website - Cite This For Me</a:t>
            </a:r>
            <a:r>
              <a:rPr lang="en-US" dirty="0"/>
              <a:t>. [online] Legalbeagle.com. Available at: http://legalbeagle.com/6780951-difference-labor-law-employment-law.html [Accessed 5 Feb. 2017</a:t>
            </a:r>
            <a:r>
              <a:rPr lang="en-US" dirty="0" smtClean="0"/>
              <a:t>].</a:t>
            </a:r>
          </a:p>
          <a:p>
            <a:r>
              <a:rPr lang="en-US" dirty="0"/>
              <a:t>BusinessDictionary.com. (2017). </a:t>
            </a:r>
            <a:r>
              <a:rPr lang="en-US" i="1" dirty="0"/>
              <a:t>What is contract of employment? definition and meaning</a:t>
            </a:r>
            <a:r>
              <a:rPr lang="en-US" dirty="0"/>
              <a:t>. [online] Available at: http://www.businessdictionary.com/definition/contract-of-employment.html [Accessed 5 Feb. 2017].</a:t>
            </a:r>
          </a:p>
        </p:txBody>
      </p:sp>
      <p:sp>
        <p:nvSpPr>
          <p:cNvPr id="4" name="Footer Placeholder 3"/>
          <p:cNvSpPr>
            <a:spLocks noGrp="1"/>
          </p:cNvSpPr>
          <p:nvPr>
            <p:ph type="ftr" sz="quarter" idx="16"/>
          </p:nvPr>
        </p:nvSpPr>
        <p:spPr/>
        <p:txBody>
          <a:bodyPr/>
          <a:lstStyle/>
          <a:p>
            <a:r>
              <a:rPr lang="en-US" smtClean="0"/>
              <a:t>Deidra A. Virgo</a:t>
            </a:r>
            <a:endParaRPr lang="en-US"/>
          </a:p>
        </p:txBody>
      </p:sp>
      <p:sp>
        <p:nvSpPr>
          <p:cNvPr id="5" name="Slide Number Placeholder 4"/>
          <p:cNvSpPr>
            <a:spLocks noGrp="1"/>
          </p:cNvSpPr>
          <p:nvPr>
            <p:ph type="sldNum" sz="quarter" idx="15"/>
          </p:nvPr>
        </p:nvSpPr>
        <p:spPr/>
        <p:txBody>
          <a:bodyPr/>
          <a:lstStyle/>
          <a:p>
            <a:fld id="{713F240D-D9A1-4A53-885F-3AEBECFA5AAF}" type="slidenum">
              <a:rPr lang="en-US" smtClean="0"/>
              <a:pPr/>
              <a:t>15</a:t>
            </a:fld>
            <a:endParaRPr lang="en-US"/>
          </a:p>
        </p:txBody>
      </p:sp>
    </p:spTree>
    <p:extLst>
      <p:ext uri="{BB962C8B-B14F-4D97-AF65-F5344CB8AC3E}">
        <p14:creationId xmlns:p14="http://schemas.microsoft.com/office/powerpoint/2010/main" xmlns="" val="3375624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type="body" idx="1"/>
          </p:nvPr>
        </p:nvSpPr>
        <p:spPr/>
        <p:txBody>
          <a:bodyPr>
            <a:normAutofit/>
          </a:bodyPr>
          <a:lstStyle/>
          <a:p>
            <a:r>
              <a:rPr lang="en-US" dirty="0" smtClean="0"/>
              <a:t>Understand the effect of employee relations and employment law on service industries businesses</a:t>
            </a:r>
          </a:p>
          <a:p>
            <a:r>
              <a:rPr lang="en-US" dirty="0" smtClean="0"/>
              <a:t>Understand employment legislation relating to the aviation industry</a:t>
            </a:r>
            <a:endParaRPr lang="en-US" dirty="0"/>
          </a:p>
        </p:txBody>
      </p:sp>
      <p:sp>
        <p:nvSpPr>
          <p:cNvPr id="4" name="Footer Placeholder 3"/>
          <p:cNvSpPr>
            <a:spLocks noGrp="1"/>
          </p:cNvSpPr>
          <p:nvPr>
            <p:ph type="ftr" sz="quarter" idx="11"/>
          </p:nvPr>
        </p:nvSpPr>
        <p:spPr/>
        <p:txBody>
          <a:bodyPr/>
          <a:lstStyle/>
          <a:p>
            <a:r>
              <a:rPr lang="en-US" smtClean="0"/>
              <a:t>Deidra A. Virgo</a:t>
            </a:r>
            <a:endParaRPr lang="en-US"/>
          </a:p>
        </p:txBody>
      </p:sp>
      <p:sp>
        <p:nvSpPr>
          <p:cNvPr id="5" name="Slide Number Placeholder 4"/>
          <p:cNvSpPr>
            <a:spLocks noGrp="1"/>
          </p:cNvSpPr>
          <p:nvPr>
            <p:ph type="sldNum" sz="quarter" idx="12"/>
          </p:nvPr>
        </p:nvSpPr>
        <p:spPr/>
        <p:txBody>
          <a:bodyPr/>
          <a:lstStyle/>
          <a:p>
            <a:fld id="{713F240D-D9A1-4A53-885F-3AEBECFA5AAF}" type="slidenum">
              <a:rPr lang="en-US" smtClean="0"/>
              <a:pPr/>
              <a:t>2</a:t>
            </a:fld>
            <a:endParaRPr lang="en-US"/>
          </a:p>
        </p:txBody>
      </p:sp>
    </p:spTree>
    <p:extLst>
      <p:ext uri="{BB962C8B-B14F-4D97-AF65-F5344CB8AC3E}">
        <p14:creationId xmlns:p14="http://schemas.microsoft.com/office/powerpoint/2010/main" xmlns="" val="3148324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Criteria</a:t>
            </a:r>
            <a:endParaRPr lang="en-US" dirty="0"/>
          </a:p>
        </p:txBody>
      </p:sp>
      <p:sp>
        <p:nvSpPr>
          <p:cNvPr id="3" name="Content Placeholder 2"/>
          <p:cNvSpPr>
            <a:spLocks noGrp="1"/>
          </p:cNvSpPr>
          <p:nvPr>
            <p:ph sz="quarter" idx="1"/>
          </p:nvPr>
        </p:nvSpPr>
        <p:spPr/>
        <p:txBody>
          <a:bodyPr/>
          <a:lstStyle/>
          <a:p>
            <a:r>
              <a:rPr lang="en-US" dirty="0" smtClean="0"/>
              <a:t>AC 2.2 – Discuss how employment law affects the management of human resources in a selected service industry business</a:t>
            </a:r>
          </a:p>
          <a:p>
            <a:pPr marL="0" indent="0">
              <a:buNone/>
            </a:pPr>
            <a:endParaRPr lang="en-US" dirty="0" smtClean="0"/>
          </a:p>
          <a:p>
            <a:r>
              <a:rPr lang="en-US" dirty="0" smtClean="0"/>
              <a:t>P5 – Outline current employment legislation</a:t>
            </a:r>
          </a:p>
          <a:p>
            <a:pPr marL="0" indent="0">
              <a:buNone/>
            </a:pPr>
            <a:endParaRPr lang="en-US" dirty="0" smtClean="0"/>
          </a:p>
          <a:p>
            <a:r>
              <a:rPr lang="en-US" dirty="0" smtClean="0"/>
              <a:t>P6 – Explain how complying with current employment legislation impacts on the aviation industry</a:t>
            </a:r>
            <a:endParaRPr lang="en-US" dirty="0"/>
          </a:p>
        </p:txBody>
      </p:sp>
      <p:sp>
        <p:nvSpPr>
          <p:cNvPr id="4" name="Footer Placeholder 3"/>
          <p:cNvSpPr>
            <a:spLocks noGrp="1"/>
          </p:cNvSpPr>
          <p:nvPr>
            <p:ph type="ftr" sz="quarter" idx="16"/>
          </p:nvPr>
        </p:nvSpPr>
        <p:spPr/>
        <p:txBody>
          <a:bodyPr/>
          <a:lstStyle/>
          <a:p>
            <a:r>
              <a:rPr lang="en-US" smtClean="0"/>
              <a:t>Deidra A. Virgo</a:t>
            </a:r>
            <a:endParaRPr lang="en-US"/>
          </a:p>
        </p:txBody>
      </p:sp>
      <p:sp>
        <p:nvSpPr>
          <p:cNvPr id="5" name="Slide Number Placeholder 4"/>
          <p:cNvSpPr>
            <a:spLocks noGrp="1"/>
          </p:cNvSpPr>
          <p:nvPr>
            <p:ph type="sldNum" sz="quarter" idx="15"/>
          </p:nvPr>
        </p:nvSpPr>
        <p:spPr/>
        <p:txBody>
          <a:bodyPr/>
          <a:lstStyle/>
          <a:p>
            <a:fld id="{713F240D-D9A1-4A53-885F-3AEBECFA5AAF}" type="slidenum">
              <a:rPr lang="en-US" smtClean="0"/>
              <a:pPr/>
              <a:t>3</a:t>
            </a:fld>
            <a:endParaRPr lang="en-US"/>
          </a:p>
        </p:txBody>
      </p:sp>
    </p:spTree>
    <p:extLst>
      <p:ext uri="{BB962C8B-B14F-4D97-AF65-F5344CB8AC3E}">
        <p14:creationId xmlns:p14="http://schemas.microsoft.com/office/powerpoint/2010/main" xmlns="" val="103337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sz="quarter" idx="1"/>
          </p:nvPr>
        </p:nvSpPr>
        <p:spPr/>
        <p:txBody>
          <a:bodyPr/>
          <a:lstStyle/>
          <a:p>
            <a:r>
              <a:rPr lang="en-US" dirty="0" smtClean="0"/>
              <a:t>Employment Law or Employment Legislation offers protection to the Employees and Employers</a:t>
            </a:r>
            <a:r>
              <a:rPr lang="en-US" dirty="0"/>
              <a:t> </a:t>
            </a:r>
            <a:endParaRPr lang="en-US" dirty="0" smtClean="0"/>
          </a:p>
          <a:p>
            <a:r>
              <a:rPr lang="en-US" dirty="0" smtClean="0"/>
              <a:t>Employees:</a:t>
            </a:r>
          </a:p>
          <a:p>
            <a:pPr lvl="1"/>
            <a:r>
              <a:rPr lang="en-US" dirty="0"/>
              <a:t>workers have the right to fair compensation, an equal opportunity for hire and a safe work environment.</a:t>
            </a:r>
            <a:endParaRPr lang="en-US" dirty="0" smtClean="0"/>
          </a:p>
          <a:p>
            <a:r>
              <a:rPr lang="en-US" dirty="0" smtClean="0"/>
              <a:t>Employers</a:t>
            </a:r>
          </a:p>
          <a:p>
            <a:pPr lvl="1"/>
            <a:r>
              <a:rPr lang="en-US" dirty="0"/>
              <a:t>have the opportunity to engage in commerce that could result in profits </a:t>
            </a:r>
            <a:r>
              <a:rPr lang="en-US" dirty="0" smtClean="0"/>
              <a:t>thus laws </a:t>
            </a:r>
            <a:r>
              <a:rPr lang="en-US" dirty="0"/>
              <a:t>ultimately protect the employer's productivity and, therefore, profits, as well as the ability to remain competitive in the marketplace</a:t>
            </a:r>
          </a:p>
        </p:txBody>
      </p:sp>
      <p:sp>
        <p:nvSpPr>
          <p:cNvPr id="6" name="Footer Placeholder 5"/>
          <p:cNvSpPr>
            <a:spLocks noGrp="1"/>
          </p:cNvSpPr>
          <p:nvPr>
            <p:ph type="ftr" sz="quarter" idx="16"/>
          </p:nvPr>
        </p:nvSpPr>
        <p:spPr/>
        <p:txBody>
          <a:bodyPr/>
          <a:lstStyle/>
          <a:p>
            <a:r>
              <a:rPr lang="en-US" smtClean="0"/>
              <a:t>Deidra A. Virgo</a:t>
            </a:r>
            <a:endParaRPr lang="en-US"/>
          </a:p>
        </p:txBody>
      </p:sp>
      <p:sp>
        <p:nvSpPr>
          <p:cNvPr id="7" name="Slide Number Placeholder 6"/>
          <p:cNvSpPr>
            <a:spLocks noGrp="1"/>
          </p:cNvSpPr>
          <p:nvPr>
            <p:ph type="sldNum" sz="quarter" idx="15"/>
          </p:nvPr>
        </p:nvSpPr>
        <p:spPr/>
        <p:txBody>
          <a:bodyPr/>
          <a:lstStyle/>
          <a:p>
            <a:fld id="{713F240D-D9A1-4A53-885F-3AEBECFA5AAF}" type="slidenum">
              <a:rPr lang="en-US" smtClean="0"/>
              <a:pPr/>
              <a:t>4</a:t>
            </a:fld>
            <a:endParaRPr lang="en-US"/>
          </a:p>
        </p:txBody>
      </p:sp>
    </p:spTree>
    <p:extLst>
      <p:ext uri="{BB962C8B-B14F-4D97-AF65-F5344CB8AC3E}">
        <p14:creationId xmlns:p14="http://schemas.microsoft.com/office/powerpoint/2010/main" xmlns="" val="1710293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Labour Law </a:t>
            </a:r>
            <a:r>
              <a:rPr lang="en-US" dirty="0" err="1" smtClean="0"/>
              <a:t>vs</a:t>
            </a:r>
            <a:r>
              <a:rPr lang="en-US" dirty="0" smtClean="0"/>
              <a:t> Employment Law</a:t>
            </a:r>
            <a:endParaRPr lang="en-US" dirty="0"/>
          </a:p>
        </p:txBody>
      </p:sp>
      <p:sp>
        <p:nvSpPr>
          <p:cNvPr id="6" name="Footer Placeholder 5"/>
          <p:cNvSpPr>
            <a:spLocks noGrp="1"/>
          </p:cNvSpPr>
          <p:nvPr>
            <p:ph type="ftr" sz="quarter" idx="11"/>
          </p:nvPr>
        </p:nvSpPr>
        <p:spPr/>
        <p:txBody>
          <a:bodyPr/>
          <a:lstStyle/>
          <a:p>
            <a:r>
              <a:rPr lang="en-US" smtClean="0"/>
              <a:t>Deidra A. Virgo</a:t>
            </a:r>
            <a:endParaRPr lang="en-US"/>
          </a:p>
        </p:txBody>
      </p:sp>
      <p:sp>
        <p:nvSpPr>
          <p:cNvPr id="7" name="Slide Number Placeholder 6"/>
          <p:cNvSpPr>
            <a:spLocks noGrp="1"/>
          </p:cNvSpPr>
          <p:nvPr>
            <p:ph type="sldNum" sz="quarter" idx="12"/>
          </p:nvPr>
        </p:nvSpPr>
        <p:spPr/>
        <p:txBody>
          <a:bodyPr/>
          <a:lstStyle/>
          <a:p>
            <a:fld id="{713F240D-D9A1-4A53-885F-3AEBECFA5AAF}" type="slidenum">
              <a:rPr lang="en-US" smtClean="0"/>
              <a:pPr/>
              <a:t>5</a:t>
            </a:fld>
            <a:endParaRPr lang="en-US"/>
          </a:p>
        </p:txBody>
      </p:sp>
    </p:spTree>
    <p:extLst>
      <p:ext uri="{BB962C8B-B14F-4D97-AF65-F5344CB8AC3E}">
        <p14:creationId xmlns:p14="http://schemas.microsoft.com/office/powerpoint/2010/main" xmlns="" val="4228372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Employment Law &amp; Labour Law</a:t>
            </a:r>
            <a:endParaRPr lang="en-US" dirty="0"/>
          </a:p>
        </p:txBody>
      </p:sp>
      <p:sp>
        <p:nvSpPr>
          <p:cNvPr id="5" name="Content Placeholder 4"/>
          <p:cNvSpPr>
            <a:spLocks noGrp="1"/>
          </p:cNvSpPr>
          <p:nvPr>
            <p:ph sz="quarter" idx="2"/>
          </p:nvPr>
        </p:nvSpPr>
        <p:spPr/>
        <p:txBody>
          <a:bodyPr/>
          <a:lstStyle/>
          <a:p>
            <a:r>
              <a:rPr lang="en-US" dirty="0"/>
              <a:t>Employment law encompasses all phases of the employer and employee relationship, including, but not limited to, wages, benefits, employment management rights and work-place safety.</a:t>
            </a:r>
          </a:p>
        </p:txBody>
      </p:sp>
      <p:sp>
        <p:nvSpPr>
          <p:cNvPr id="7" name="Content Placeholder 6"/>
          <p:cNvSpPr>
            <a:spLocks noGrp="1"/>
          </p:cNvSpPr>
          <p:nvPr>
            <p:ph sz="quarter" idx="4"/>
          </p:nvPr>
        </p:nvSpPr>
        <p:spPr/>
        <p:txBody>
          <a:bodyPr/>
          <a:lstStyle/>
          <a:p>
            <a:r>
              <a:rPr lang="en-US" dirty="0"/>
              <a:t>Labor law is about collective action on the part of workers to bring about change in working conditions and pay by forming unions for the purpose of collective bargaining with employers.</a:t>
            </a:r>
          </a:p>
        </p:txBody>
      </p:sp>
      <p:sp>
        <p:nvSpPr>
          <p:cNvPr id="4" name="Text Placeholder 3"/>
          <p:cNvSpPr>
            <a:spLocks noGrp="1"/>
          </p:cNvSpPr>
          <p:nvPr>
            <p:ph type="body" sz="quarter" idx="1"/>
          </p:nvPr>
        </p:nvSpPr>
        <p:spPr/>
        <p:txBody>
          <a:bodyPr/>
          <a:lstStyle/>
          <a:p>
            <a:r>
              <a:rPr lang="en-US" dirty="0" smtClean="0"/>
              <a:t>Employment Law	</a:t>
            </a:r>
            <a:endParaRPr lang="en-US" dirty="0"/>
          </a:p>
        </p:txBody>
      </p:sp>
      <p:sp>
        <p:nvSpPr>
          <p:cNvPr id="6" name="Text Placeholder 5"/>
          <p:cNvSpPr>
            <a:spLocks noGrp="1"/>
          </p:cNvSpPr>
          <p:nvPr>
            <p:ph type="body" sz="quarter" idx="3"/>
          </p:nvPr>
        </p:nvSpPr>
        <p:spPr/>
        <p:txBody>
          <a:bodyPr/>
          <a:lstStyle/>
          <a:p>
            <a:r>
              <a:rPr lang="en-US" dirty="0" smtClean="0"/>
              <a:t>Labour Law</a:t>
            </a:r>
            <a:endParaRPr lang="en-US" dirty="0"/>
          </a:p>
        </p:txBody>
      </p:sp>
      <p:sp>
        <p:nvSpPr>
          <p:cNvPr id="8" name="Rectangle 7"/>
          <p:cNvSpPr/>
          <p:nvPr/>
        </p:nvSpPr>
        <p:spPr>
          <a:xfrm>
            <a:off x="3622059" y="6248400"/>
            <a:ext cx="1899879" cy="369332"/>
          </a:xfrm>
          <a:prstGeom prst="rect">
            <a:avLst/>
          </a:prstGeom>
        </p:spPr>
        <p:txBody>
          <a:bodyPr wrap="none">
            <a:spAutoFit/>
          </a:bodyPr>
          <a:lstStyle/>
          <a:p>
            <a:r>
              <a:rPr lang="en-US" dirty="0" smtClean="0"/>
              <a:t>(Simpson, 2017)</a:t>
            </a:r>
            <a:endParaRPr lang="en-US" dirty="0"/>
          </a:p>
        </p:txBody>
      </p:sp>
      <p:sp>
        <p:nvSpPr>
          <p:cNvPr id="9" name="Footer Placeholder 8"/>
          <p:cNvSpPr>
            <a:spLocks noGrp="1"/>
          </p:cNvSpPr>
          <p:nvPr>
            <p:ph type="ftr" sz="quarter" idx="11"/>
          </p:nvPr>
        </p:nvSpPr>
        <p:spPr/>
        <p:txBody>
          <a:bodyPr/>
          <a:lstStyle/>
          <a:p>
            <a:r>
              <a:rPr lang="en-US" smtClean="0"/>
              <a:t>Deidra A. Virgo</a:t>
            </a:r>
            <a:endParaRPr lang="en-US"/>
          </a:p>
        </p:txBody>
      </p:sp>
      <p:sp>
        <p:nvSpPr>
          <p:cNvPr id="10" name="Slide Number Placeholder 9"/>
          <p:cNvSpPr>
            <a:spLocks noGrp="1"/>
          </p:cNvSpPr>
          <p:nvPr>
            <p:ph type="sldNum" sz="quarter" idx="12"/>
          </p:nvPr>
        </p:nvSpPr>
        <p:spPr/>
        <p:txBody>
          <a:bodyPr/>
          <a:lstStyle/>
          <a:p>
            <a:fld id="{713F240D-D9A1-4A53-885F-3AEBECFA5AAF}" type="slidenum">
              <a:rPr lang="en-US" smtClean="0"/>
              <a:pPr/>
              <a:t>6</a:t>
            </a:fld>
            <a:endParaRPr lang="en-US"/>
          </a:p>
        </p:txBody>
      </p:sp>
    </p:spTree>
    <p:extLst>
      <p:ext uri="{BB962C8B-B14F-4D97-AF65-F5344CB8AC3E}">
        <p14:creationId xmlns:p14="http://schemas.microsoft.com/office/powerpoint/2010/main" xmlns="" val="273684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Contracts of Employment</a:t>
            </a:r>
            <a:endParaRPr lang="en-US" dirty="0"/>
          </a:p>
        </p:txBody>
      </p:sp>
      <p:sp>
        <p:nvSpPr>
          <p:cNvPr id="8" name="Content Placeholder 7"/>
          <p:cNvSpPr>
            <a:spLocks noGrp="1"/>
          </p:cNvSpPr>
          <p:nvPr>
            <p:ph sz="quarter" idx="1"/>
          </p:nvPr>
        </p:nvSpPr>
        <p:spPr/>
        <p:txBody>
          <a:bodyPr>
            <a:normAutofit lnSpcReduction="10000"/>
          </a:bodyPr>
          <a:lstStyle/>
          <a:p>
            <a:r>
              <a:rPr lang="en-US" dirty="0"/>
              <a:t>Oral or written, express or implied, agreement specifying terms and conditions under which a person consents to perform certain duties as directed and controlled by an employer in return for an agreed upon wage or salary. </a:t>
            </a:r>
            <a:endParaRPr lang="en-US" dirty="0" smtClean="0"/>
          </a:p>
          <a:p>
            <a:r>
              <a:rPr lang="en-US" dirty="0" smtClean="0"/>
              <a:t>Every </a:t>
            </a:r>
            <a:r>
              <a:rPr lang="en-US" dirty="0"/>
              <a:t>employee is under the obligation to carry assigned duties, or the employer's instructions to the best of his or her abilities. </a:t>
            </a:r>
            <a:endParaRPr lang="en-US" dirty="0" smtClean="0"/>
          </a:p>
          <a:p>
            <a:r>
              <a:rPr lang="en-US" dirty="0" smtClean="0"/>
              <a:t>The </a:t>
            </a:r>
            <a:r>
              <a:rPr lang="en-US" dirty="0"/>
              <a:t>employer is under the obligation to protect the employee from harm or injury, and make fair compensation for any loss or damage resulting from any job-related accident.</a:t>
            </a:r>
            <a:br>
              <a:rPr lang="en-US" dirty="0"/>
            </a:br>
            <a:r>
              <a:rPr lang="en-US" dirty="0"/>
              <a:t/>
            </a:r>
            <a:br>
              <a:rPr lang="en-US" dirty="0"/>
            </a:br>
            <a:r>
              <a:rPr lang="en-US" dirty="0"/>
              <a:t>(BusinessDictionary.com, 2017)</a:t>
            </a:r>
          </a:p>
        </p:txBody>
      </p:sp>
      <p:sp>
        <p:nvSpPr>
          <p:cNvPr id="9" name="Footer Placeholder 8"/>
          <p:cNvSpPr>
            <a:spLocks noGrp="1"/>
          </p:cNvSpPr>
          <p:nvPr>
            <p:ph type="ftr" sz="quarter" idx="16"/>
          </p:nvPr>
        </p:nvSpPr>
        <p:spPr/>
        <p:txBody>
          <a:bodyPr/>
          <a:lstStyle/>
          <a:p>
            <a:r>
              <a:rPr lang="en-US" smtClean="0"/>
              <a:t>Deidra A. Virgo</a:t>
            </a:r>
            <a:endParaRPr lang="en-US"/>
          </a:p>
        </p:txBody>
      </p:sp>
      <p:sp>
        <p:nvSpPr>
          <p:cNvPr id="10" name="Slide Number Placeholder 9"/>
          <p:cNvSpPr>
            <a:spLocks noGrp="1"/>
          </p:cNvSpPr>
          <p:nvPr>
            <p:ph type="sldNum" sz="quarter" idx="15"/>
          </p:nvPr>
        </p:nvSpPr>
        <p:spPr/>
        <p:txBody>
          <a:bodyPr/>
          <a:lstStyle/>
          <a:p>
            <a:fld id="{713F240D-D9A1-4A53-885F-3AEBECFA5AAF}" type="slidenum">
              <a:rPr lang="en-US" smtClean="0"/>
              <a:pPr/>
              <a:t>7</a:t>
            </a:fld>
            <a:endParaRPr lang="en-US"/>
          </a:p>
        </p:txBody>
      </p:sp>
    </p:spTree>
    <p:extLst>
      <p:ext uri="{BB962C8B-B14F-4D97-AF65-F5344CB8AC3E}">
        <p14:creationId xmlns:p14="http://schemas.microsoft.com/office/powerpoint/2010/main" xmlns="" val="1029059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Laws in Jamaica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000" dirty="0" smtClean="0"/>
              <a:t>Minimum Wage Act 1938</a:t>
            </a:r>
          </a:p>
          <a:p>
            <a:pPr lvl="1"/>
            <a:r>
              <a:rPr lang="en-US" sz="1800" dirty="0"/>
              <a:t>Allow for the fixing of minimum wages to be paid to certain categories of workers </a:t>
            </a:r>
            <a:endParaRPr lang="en-US" sz="1700" dirty="0" smtClean="0"/>
          </a:p>
          <a:p>
            <a:r>
              <a:rPr lang="en-US" sz="2000" dirty="0" smtClean="0"/>
              <a:t>Employment (Equal Pay for Men and Women) Act</a:t>
            </a:r>
          </a:p>
          <a:p>
            <a:pPr lvl="1"/>
            <a:r>
              <a:rPr lang="en-US" sz="1700" dirty="0"/>
              <a:t>An act to eliminate discrimination between the sexes in the payment of remuneration for the doing of similar work and to provide for matters incidental thereto</a:t>
            </a:r>
            <a:endParaRPr lang="en-US" sz="1700" dirty="0" smtClean="0"/>
          </a:p>
          <a:p>
            <a:r>
              <a:rPr lang="en-US" sz="2000" dirty="0" smtClean="0"/>
              <a:t>Employment (Termination and Redundancy Pay) Act 1974</a:t>
            </a:r>
          </a:p>
          <a:p>
            <a:pPr lvl="1"/>
            <a:r>
              <a:rPr lang="en-US" sz="1800" dirty="0"/>
              <a:t>to provide for the notice required to be given for the termination of contracts of employment, for the right of certain employees to certain facilities for returning to their homes on the termination of their contracts of employment, for the making by employers of payments to employees dismissed by reason of redundancy</a:t>
            </a:r>
            <a:endParaRPr lang="en-US" sz="1700" dirty="0" smtClean="0"/>
          </a:p>
          <a:p>
            <a:r>
              <a:rPr lang="en-US" sz="2000" dirty="0" smtClean="0"/>
              <a:t>Factories Act 1943</a:t>
            </a:r>
          </a:p>
          <a:p>
            <a:pPr lvl="1"/>
            <a:r>
              <a:rPr lang="en-US" sz="1700" dirty="0" smtClean="0"/>
              <a:t>to </a:t>
            </a:r>
            <a:r>
              <a:rPr lang="en-US" sz="1700" dirty="0"/>
              <a:t>make provision for the registration and supervision of factories, and for the safety of workers employed </a:t>
            </a:r>
            <a:r>
              <a:rPr lang="en-US" sz="1700" dirty="0" smtClean="0"/>
              <a:t>therein. OSHA to be tabled in March 2017</a:t>
            </a:r>
          </a:p>
        </p:txBody>
      </p:sp>
      <p:sp>
        <p:nvSpPr>
          <p:cNvPr id="4" name="Footer Placeholder 3"/>
          <p:cNvSpPr>
            <a:spLocks noGrp="1"/>
          </p:cNvSpPr>
          <p:nvPr>
            <p:ph type="ftr" sz="quarter" idx="16"/>
          </p:nvPr>
        </p:nvSpPr>
        <p:spPr/>
        <p:txBody>
          <a:bodyPr/>
          <a:lstStyle/>
          <a:p>
            <a:r>
              <a:rPr lang="en-US" smtClean="0"/>
              <a:t>Deidra A. Virgo</a:t>
            </a:r>
            <a:endParaRPr lang="en-US"/>
          </a:p>
        </p:txBody>
      </p:sp>
      <p:sp>
        <p:nvSpPr>
          <p:cNvPr id="5" name="Slide Number Placeholder 4"/>
          <p:cNvSpPr>
            <a:spLocks noGrp="1"/>
          </p:cNvSpPr>
          <p:nvPr>
            <p:ph type="sldNum" sz="quarter" idx="15"/>
          </p:nvPr>
        </p:nvSpPr>
        <p:spPr/>
        <p:txBody>
          <a:bodyPr/>
          <a:lstStyle/>
          <a:p>
            <a:fld id="{713F240D-D9A1-4A53-885F-3AEBECFA5AAF}" type="slidenum">
              <a:rPr lang="en-US" smtClean="0"/>
              <a:pPr/>
              <a:t>8</a:t>
            </a:fld>
            <a:endParaRPr lang="en-US"/>
          </a:p>
        </p:txBody>
      </p:sp>
    </p:spTree>
    <p:extLst>
      <p:ext uri="{BB962C8B-B14F-4D97-AF65-F5344CB8AC3E}">
        <p14:creationId xmlns:p14="http://schemas.microsoft.com/office/powerpoint/2010/main" xmlns="" val="849481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Laws in Jamaica</a:t>
            </a:r>
            <a:endParaRPr lang="en-US" dirty="0"/>
          </a:p>
        </p:txBody>
      </p:sp>
      <p:sp>
        <p:nvSpPr>
          <p:cNvPr id="3" name="Content Placeholder 2"/>
          <p:cNvSpPr>
            <a:spLocks noGrp="1"/>
          </p:cNvSpPr>
          <p:nvPr>
            <p:ph sz="quarter" idx="1"/>
          </p:nvPr>
        </p:nvSpPr>
        <p:spPr/>
        <p:txBody>
          <a:bodyPr>
            <a:normAutofit/>
          </a:bodyPr>
          <a:lstStyle/>
          <a:p>
            <a:r>
              <a:rPr lang="en-US" sz="2000" dirty="0" smtClean="0"/>
              <a:t>Holidays with Pay Act 1974</a:t>
            </a:r>
          </a:p>
          <a:p>
            <a:pPr lvl="1"/>
            <a:r>
              <a:rPr lang="en-US" sz="1800" dirty="0"/>
              <a:t>Sets out the conditions under which workers are entitled to holidays and sick leave with pay or such gratuities and benefits as may be determined. The entitlement stipulated by this Order is the minimum to be granted. </a:t>
            </a:r>
            <a:endParaRPr lang="en-US" sz="1700" dirty="0" smtClean="0"/>
          </a:p>
          <a:p>
            <a:r>
              <a:rPr lang="en-US" sz="2000" dirty="0" smtClean="0"/>
              <a:t>Labour Relations and Industrial Disputes Act 1975</a:t>
            </a:r>
          </a:p>
          <a:p>
            <a:pPr lvl="1"/>
            <a:r>
              <a:rPr lang="en-US" sz="1700" dirty="0"/>
              <a:t>This stipulates the rights of the worker in relation to trade union membership and industrial action.</a:t>
            </a:r>
            <a:endParaRPr lang="en-US" sz="1700" dirty="0" smtClean="0"/>
          </a:p>
          <a:p>
            <a:r>
              <a:rPr lang="en-US" sz="2000" dirty="0" smtClean="0"/>
              <a:t>Maternity Leave Act 1979</a:t>
            </a:r>
          </a:p>
          <a:p>
            <a:pPr lvl="1"/>
            <a:r>
              <a:rPr lang="en-US" sz="1800" dirty="0"/>
              <a:t>T</a:t>
            </a:r>
            <a:r>
              <a:rPr lang="en-US" sz="1800" dirty="0" smtClean="0"/>
              <a:t>o </a:t>
            </a:r>
            <a:r>
              <a:rPr lang="en-US" sz="1800" dirty="0"/>
              <a:t>provide for the right of female workers to be granted maternity leave by their employers and to be paid maternity pay</a:t>
            </a:r>
            <a:endParaRPr lang="en-US" sz="1700" dirty="0" smtClean="0"/>
          </a:p>
          <a:p>
            <a:pPr marL="0" indent="0">
              <a:buNone/>
            </a:pPr>
            <a:endParaRPr lang="en-US" sz="2000" dirty="0"/>
          </a:p>
        </p:txBody>
      </p:sp>
      <p:sp>
        <p:nvSpPr>
          <p:cNvPr id="5" name="Footer Placeholder 4"/>
          <p:cNvSpPr>
            <a:spLocks noGrp="1"/>
          </p:cNvSpPr>
          <p:nvPr>
            <p:ph type="ftr" sz="quarter" idx="16"/>
          </p:nvPr>
        </p:nvSpPr>
        <p:spPr/>
        <p:txBody>
          <a:bodyPr/>
          <a:lstStyle/>
          <a:p>
            <a:r>
              <a:rPr lang="en-US" smtClean="0"/>
              <a:t>Deidra A. Virgo</a:t>
            </a:r>
            <a:endParaRPr lang="en-US"/>
          </a:p>
        </p:txBody>
      </p:sp>
      <p:sp>
        <p:nvSpPr>
          <p:cNvPr id="6" name="Slide Number Placeholder 5"/>
          <p:cNvSpPr>
            <a:spLocks noGrp="1"/>
          </p:cNvSpPr>
          <p:nvPr>
            <p:ph type="sldNum" sz="quarter" idx="15"/>
          </p:nvPr>
        </p:nvSpPr>
        <p:spPr/>
        <p:txBody>
          <a:bodyPr/>
          <a:lstStyle/>
          <a:p>
            <a:fld id="{713F240D-D9A1-4A53-885F-3AEBECFA5AAF}" type="slidenum">
              <a:rPr lang="en-US" smtClean="0"/>
              <a:pPr/>
              <a:t>9</a:t>
            </a:fld>
            <a:endParaRPr lang="en-US"/>
          </a:p>
        </p:txBody>
      </p:sp>
    </p:spTree>
    <p:extLst>
      <p:ext uri="{BB962C8B-B14F-4D97-AF65-F5344CB8AC3E}">
        <p14:creationId xmlns:p14="http://schemas.microsoft.com/office/powerpoint/2010/main" xmlns="" val="2568933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1589</TotalTime>
  <Words>769</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Human Resources Management</vt:lpstr>
      <vt:lpstr>Learning Outcomes</vt:lpstr>
      <vt:lpstr>Assessment Criteria</vt:lpstr>
      <vt:lpstr>Introduction</vt:lpstr>
      <vt:lpstr>Labour Law vs Employment Law</vt:lpstr>
      <vt:lpstr>Difference between Employment Law &amp; Labour Law</vt:lpstr>
      <vt:lpstr>Contracts of Employment</vt:lpstr>
      <vt:lpstr>Employment Laws in Jamaica</vt:lpstr>
      <vt:lpstr>Employment Laws in Jamaica</vt:lpstr>
      <vt:lpstr>Laws Coming Soon!</vt:lpstr>
      <vt:lpstr>Impact of Employment Law on HR Practices</vt:lpstr>
      <vt:lpstr>Impacts of Compliance</vt:lpstr>
      <vt:lpstr>Industrial Dispute Tribunal (IDT)</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 Management</dc:title>
  <dc:creator>Virgo, Deidra</dc:creator>
  <cp:lastModifiedBy>Dale</cp:lastModifiedBy>
  <cp:revision>20</cp:revision>
  <dcterms:created xsi:type="dcterms:W3CDTF">2017-02-05T00:52:32Z</dcterms:created>
  <dcterms:modified xsi:type="dcterms:W3CDTF">2017-02-11T20:01:17Z</dcterms:modified>
</cp:coreProperties>
</file>