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256" r:id="rId2"/>
    <p:sldId id="257" r:id="rId3"/>
    <p:sldId id="258" r:id="rId4"/>
    <p:sldId id="263" r:id="rId5"/>
    <p:sldId id="259" r:id="rId6"/>
    <p:sldId id="264" r:id="rId7"/>
    <p:sldId id="260" r:id="rId8"/>
    <p:sldId id="265" r:id="rId9"/>
    <p:sldId id="262" r:id="rId10"/>
    <p:sldId id="261" r:id="rId11"/>
    <p:sldId id="266" r:id="rId12"/>
    <p:sldId id="271" r:id="rId13"/>
    <p:sldId id="268" r:id="rId14"/>
    <p:sldId id="269" r:id="rId15"/>
    <p:sldId id="274" r:id="rId16"/>
    <p:sldId id="275" r:id="rId17"/>
    <p:sldId id="270" r:id="rId18"/>
    <p:sldId id="272" r:id="rId19"/>
    <p:sldId id="278" r:id="rId20"/>
    <p:sldId id="276" r:id="rId21"/>
    <p:sldId id="277" r:id="rId22"/>
    <p:sldId id="279" r:id="rId23"/>
    <p:sldId id="267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C5F84D-C6CE-4EE8-8F20-141F919FA51F}" type="doc">
      <dgm:prSet loTypeId="urn:microsoft.com/office/officeart/2005/8/layout/pyramid1" loCatId="pyramid" qsTypeId="urn:microsoft.com/office/officeart/2005/8/quickstyle/3d2" qsCatId="3D" csTypeId="urn:microsoft.com/office/officeart/2005/8/colors/colorful1" csCatId="colorful" phldr="1"/>
      <dgm:spPr/>
    </dgm:pt>
    <dgm:pt modelId="{8B6DB67A-EF0A-4499-A605-B3B5184824FC}">
      <dgm:prSet phldrT="[Text]"/>
      <dgm:spPr/>
      <dgm:t>
        <a:bodyPr/>
        <a:lstStyle/>
        <a:p>
          <a:r>
            <a:rPr lang="en-US" dirty="0" smtClean="0"/>
            <a:t>Level 3: </a:t>
          </a:r>
          <a:r>
            <a:rPr lang="en-US" dirty="0" err="1" smtClean="0"/>
            <a:t>Behaviour</a:t>
          </a:r>
          <a:endParaRPr lang="en-US" dirty="0"/>
        </a:p>
      </dgm:t>
    </dgm:pt>
    <dgm:pt modelId="{FD38047C-10FC-4EA7-A097-E3BD8182DCF4}" type="parTrans" cxnId="{D0DD90C5-7B81-4E30-8322-CBD59FECA629}">
      <dgm:prSet/>
      <dgm:spPr/>
      <dgm:t>
        <a:bodyPr/>
        <a:lstStyle/>
        <a:p>
          <a:endParaRPr lang="en-US"/>
        </a:p>
      </dgm:t>
    </dgm:pt>
    <dgm:pt modelId="{2DB9EB92-43AA-4B82-A058-17C8527B8F55}" type="sibTrans" cxnId="{D0DD90C5-7B81-4E30-8322-CBD59FECA629}">
      <dgm:prSet/>
      <dgm:spPr/>
      <dgm:t>
        <a:bodyPr/>
        <a:lstStyle/>
        <a:p>
          <a:endParaRPr lang="en-US"/>
        </a:p>
      </dgm:t>
    </dgm:pt>
    <dgm:pt modelId="{188FA179-608C-4DE4-B6BC-986EB253305B}">
      <dgm:prSet phldrT="[Text]"/>
      <dgm:spPr/>
      <dgm:t>
        <a:bodyPr/>
        <a:lstStyle/>
        <a:p>
          <a:r>
            <a:rPr lang="en-US" dirty="0" smtClean="0"/>
            <a:t>Level 2: Learning</a:t>
          </a:r>
          <a:endParaRPr lang="en-US" dirty="0"/>
        </a:p>
      </dgm:t>
    </dgm:pt>
    <dgm:pt modelId="{42D3A7FC-B798-4D6B-9554-63BD6E3C066C}" type="parTrans" cxnId="{5785D7C0-133C-47DF-B590-571A36C35FAA}">
      <dgm:prSet/>
      <dgm:spPr/>
      <dgm:t>
        <a:bodyPr/>
        <a:lstStyle/>
        <a:p>
          <a:endParaRPr lang="en-US"/>
        </a:p>
      </dgm:t>
    </dgm:pt>
    <dgm:pt modelId="{07455C10-574B-45CC-9BC0-E68420267316}" type="sibTrans" cxnId="{5785D7C0-133C-47DF-B590-571A36C35FAA}">
      <dgm:prSet/>
      <dgm:spPr/>
      <dgm:t>
        <a:bodyPr/>
        <a:lstStyle/>
        <a:p>
          <a:endParaRPr lang="en-US"/>
        </a:p>
      </dgm:t>
    </dgm:pt>
    <dgm:pt modelId="{220AF6B7-6D1C-43E9-A266-A48B8440422A}">
      <dgm:prSet phldrT="[Text]"/>
      <dgm:spPr/>
      <dgm:t>
        <a:bodyPr/>
        <a:lstStyle/>
        <a:p>
          <a:r>
            <a:rPr lang="en-US" dirty="0" smtClean="0"/>
            <a:t>Level 1: Reaction</a:t>
          </a:r>
          <a:endParaRPr lang="en-US" dirty="0"/>
        </a:p>
      </dgm:t>
    </dgm:pt>
    <dgm:pt modelId="{8339DAD8-7474-4FA2-9407-16CF8C331018}" type="parTrans" cxnId="{AA105BE5-65FE-4FE1-BAFA-CFE12492E0D1}">
      <dgm:prSet/>
      <dgm:spPr/>
      <dgm:t>
        <a:bodyPr/>
        <a:lstStyle/>
        <a:p>
          <a:endParaRPr lang="en-US"/>
        </a:p>
      </dgm:t>
    </dgm:pt>
    <dgm:pt modelId="{2C68B6D9-BAEA-4A68-943B-D8F3D3FCB715}" type="sibTrans" cxnId="{AA105BE5-65FE-4FE1-BAFA-CFE12492E0D1}">
      <dgm:prSet/>
      <dgm:spPr/>
      <dgm:t>
        <a:bodyPr/>
        <a:lstStyle/>
        <a:p>
          <a:endParaRPr lang="en-US"/>
        </a:p>
      </dgm:t>
    </dgm:pt>
    <dgm:pt modelId="{E3DC4D55-068F-47D1-963B-5B1BB24015BE}">
      <dgm:prSet phldrT="[Text]"/>
      <dgm:spPr/>
      <dgm:t>
        <a:bodyPr/>
        <a:lstStyle/>
        <a:p>
          <a:r>
            <a:rPr lang="en-US" dirty="0" smtClean="0"/>
            <a:t>Level 4: Results</a:t>
          </a:r>
          <a:endParaRPr lang="en-US" dirty="0"/>
        </a:p>
      </dgm:t>
    </dgm:pt>
    <dgm:pt modelId="{4F583163-0A8B-41AF-9958-50A6E3CFC88C}" type="parTrans" cxnId="{618BF95E-76AE-42ED-B634-1517CC1BB3E8}">
      <dgm:prSet/>
      <dgm:spPr/>
      <dgm:t>
        <a:bodyPr/>
        <a:lstStyle/>
        <a:p>
          <a:endParaRPr lang="en-US"/>
        </a:p>
      </dgm:t>
    </dgm:pt>
    <dgm:pt modelId="{BD3B28C3-1A47-4F31-89CA-FA2C8C53B5BE}" type="sibTrans" cxnId="{618BF95E-76AE-42ED-B634-1517CC1BB3E8}">
      <dgm:prSet/>
      <dgm:spPr/>
      <dgm:t>
        <a:bodyPr/>
        <a:lstStyle/>
        <a:p>
          <a:endParaRPr lang="en-US"/>
        </a:p>
      </dgm:t>
    </dgm:pt>
    <dgm:pt modelId="{15387083-FB0A-4538-B695-7A619A4CE031}" type="pres">
      <dgm:prSet presAssocID="{85C5F84D-C6CE-4EE8-8F20-141F919FA51F}" presName="Name0" presStyleCnt="0">
        <dgm:presLayoutVars>
          <dgm:dir/>
          <dgm:animLvl val="lvl"/>
          <dgm:resizeHandles val="exact"/>
        </dgm:presLayoutVars>
      </dgm:prSet>
      <dgm:spPr/>
    </dgm:pt>
    <dgm:pt modelId="{E672544A-A8FF-42E5-999D-CC1A636BD60C}" type="pres">
      <dgm:prSet presAssocID="{E3DC4D55-068F-47D1-963B-5B1BB24015BE}" presName="Name8" presStyleCnt="0"/>
      <dgm:spPr/>
    </dgm:pt>
    <dgm:pt modelId="{AB7B34A1-6B3A-4195-8150-D2D6E4702EDA}" type="pres">
      <dgm:prSet presAssocID="{E3DC4D55-068F-47D1-963B-5B1BB24015BE}" presName="level" presStyleLbl="node1" presStyleIdx="0" presStyleCnt="4">
        <dgm:presLayoutVars>
          <dgm:chMax val="1"/>
          <dgm:bulletEnabled val="1"/>
        </dgm:presLayoutVars>
      </dgm:prSet>
      <dgm:spPr/>
    </dgm:pt>
    <dgm:pt modelId="{B6B32405-0F49-4A29-8705-8F1C5F80ED1B}" type="pres">
      <dgm:prSet presAssocID="{E3DC4D55-068F-47D1-963B-5B1BB24015B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0E1E9A18-FDBF-483B-9BB4-50798FDC6ACF}" type="pres">
      <dgm:prSet presAssocID="{8B6DB67A-EF0A-4499-A605-B3B5184824FC}" presName="Name8" presStyleCnt="0"/>
      <dgm:spPr/>
    </dgm:pt>
    <dgm:pt modelId="{91FFA44B-B688-48CA-9FA8-F67804B45471}" type="pres">
      <dgm:prSet presAssocID="{8B6DB67A-EF0A-4499-A605-B3B5184824FC}" presName="level" presStyleLbl="node1" presStyleIdx="1" presStyleCnt="4">
        <dgm:presLayoutVars>
          <dgm:chMax val="1"/>
          <dgm:bulletEnabled val="1"/>
        </dgm:presLayoutVars>
      </dgm:prSet>
      <dgm:spPr/>
    </dgm:pt>
    <dgm:pt modelId="{E36FD581-6123-4978-98C0-8BD9DA74D3DC}" type="pres">
      <dgm:prSet presAssocID="{8B6DB67A-EF0A-4499-A605-B3B5184824F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FC04603-677C-4FED-AF9A-EBA31B36914E}" type="pres">
      <dgm:prSet presAssocID="{188FA179-608C-4DE4-B6BC-986EB253305B}" presName="Name8" presStyleCnt="0"/>
      <dgm:spPr/>
    </dgm:pt>
    <dgm:pt modelId="{A0139531-4D2D-4FC7-AD71-9E740106B7B2}" type="pres">
      <dgm:prSet presAssocID="{188FA179-608C-4DE4-B6BC-986EB253305B}" presName="level" presStyleLbl="node1" presStyleIdx="2" presStyleCnt="4">
        <dgm:presLayoutVars>
          <dgm:chMax val="1"/>
          <dgm:bulletEnabled val="1"/>
        </dgm:presLayoutVars>
      </dgm:prSet>
      <dgm:spPr/>
    </dgm:pt>
    <dgm:pt modelId="{0F7BAF87-4C82-42CA-A1DC-1D50F2B473A0}" type="pres">
      <dgm:prSet presAssocID="{188FA179-608C-4DE4-B6BC-986EB253305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5D0F848-CB94-4A38-9432-091116E7B9EC}" type="pres">
      <dgm:prSet presAssocID="{220AF6B7-6D1C-43E9-A266-A48B8440422A}" presName="Name8" presStyleCnt="0"/>
      <dgm:spPr/>
    </dgm:pt>
    <dgm:pt modelId="{87CC8989-60C5-497B-9C11-496DC6193E1D}" type="pres">
      <dgm:prSet presAssocID="{220AF6B7-6D1C-43E9-A266-A48B8440422A}" presName="level" presStyleLbl="node1" presStyleIdx="3" presStyleCnt="4">
        <dgm:presLayoutVars>
          <dgm:chMax val="1"/>
          <dgm:bulletEnabled val="1"/>
        </dgm:presLayoutVars>
      </dgm:prSet>
      <dgm:spPr/>
    </dgm:pt>
    <dgm:pt modelId="{5DA7AE5F-F819-4794-AE91-252B372D4281}" type="pres">
      <dgm:prSet presAssocID="{220AF6B7-6D1C-43E9-A266-A48B8440422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C4B32DDB-5C13-4F3A-9BBE-BA4E574003DC}" type="presOf" srcId="{220AF6B7-6D1C-43E9-A266-A48B8440422A}" destId="{5DA7AE5F-F819-4794-AE91-252B372D4281}" srcOrd="1" destOrd="0" presId="urn:microsoft.com/office/officeart/2005/8/layout/pyramid1"/>
    <dgm:cxn modelId="{A0F32051-0284-447E-8A46-407F5F5CFEA9}" type="presOf" srcId="{220AF6B7-6D1C-43E9-A266-A48B8440422A}" destId="{87CC8989-60C5-497B-9C11-496DC6193E1D}" srcOrd="0" destOrd="0" presId="urn:microsoft.com/office/officeart/2005/8/layout/pyramid1"/>
    <dgm:cxn modelId="{C04085E1-9E34-426E-91B1-553FC2DA8FE4}" type="presOf" srcId="{85C5F84D-C6CE-4EE8-8F20-141F919FA51F}" destId="{15387083-FB0A-4538-B695-7A619A4CE031}" srcOrd="0" destOrd="0" presId="urn:microsoft.com/office/officeart/2005/8/layout/pyramid1"/>
    <dgm:cxn modelId="{673B7C20-75AE-4DD3-892F-BDA5366C23E3}" type="presOf" srcId="{E3DC4D55-068F-47D1-963B-5B1BB24015BE}" destId="{B6B32405-0F49-4A29-8705-8F1C5F80ED1B}" srcOrd="1" destOrd="0" presId="urn:microsoft.com/office/officeart/2005/8/layout/pyramid1"/>
    <dgm:cxn modelId="{70A50587-BC1C-4B27-AB6D-CACC68963619}" type="presOf" srcId="{188FA179-608C-4DE4-B6BC-986EB253305B}" destId="{0F7BAF87-4C82-42CA-A1DC-1D50F2B473A0}" srcOrd="1" destOrd="0" presId="urn:microsoft.com/office/officeart/2005/8/layout/pyramid1"/>
    <dgm:cxn modelId="{CBC660B9-EC2B-4962-9DE6-09A0F5A06486}" type="presOf" srcId="{188FA179-608C-4DE4-B6BC-986EB253305B}" destId="{A0139531-4D2D-4FC7-AD71-9E740106B7B2}" srcOrd="0" destOrd="0" presId="urn:microsoft.com/office/officeart/2005/8/layout/pyramid1"/>
    <dgm:cxn modelId="{618BF95E-76AE-42ED-B634-1517CC1BB3E8}" srcId="{85C5F84D-C6CE-4EE8-8F20-141F919FA51F}" destId="{E3DC4D55-068F-47D1-963B-5B1BB24015BE}" srcOrd="0" destOrd="0" parTransId="{4F583163-0A8B-41AF-9958-50A6E3CFC88C}" sibTransId="{BD3B28C3-1A47-4F31-89CA-FA2C8C53B5BE}"/>
    <dgm:cxn modelId="{0956FC2D-87A1-42CD-B880-01345936167E}" type="presOf" srcId="{8B6DB67A-EF0A-4499-A605-B3B5184824FC}" destId="{91FFA44B-B688-48CA-9FA8-F67804B45471}" srcOrd="0" destOrd="0" presId="urn:microsoft.com/office/officeart/2005/8/layout/pyramid1"/>
    <dgm:cxn modelId="{5785D7C0-133C-47DF-B590-571A36C35FAA}" srcId="{85C5F84D-C6CE-4EE8-8F20-141F919FA51F}" destId="{188FA179-608C-4DE4-B6BC-986EB253305B}" srcOrd="2" destOrd="0" parTransId="{42D3A7FC-B798-4D6B-9554-63BD6E3C066C}" sibTransId="{07455C10-574B-45CC-9BC0-E68420267316}"/>
    <dgm:cxn modelId="{D8570935-F4CE-4DEF-953E-A17FB3FA0570}" type="presOf" srcId="{8B6DB67A-EF0A-4499-A605-B3B5184824FC}" destId="{E36FD581-6123-4978-98C0-8BD9DA74D3DC}" srcOrd="1" destOrd="0" presId="urn:microsoft.com/office/officeart/2005/8/layout/pyramid1"/>
    <dgm:cxn modelId="{D0DD90C5-7B81-4E30-8322-CBD59FECA629}" srcId="{85C5F84D-C6CE-4EE8-8F20-141F919FA51F}" destId="{8B6DB67A-EF0A-4499-A605-B3B5184824FC}" srcOrd="1" destOrd="0" parTransId="{FD38047C-10FC-4EA7-A097-E3BD8182DCF4}" sibTransId="{2DB9EB92-43AA-4B82-A058-17C8527B8F55}"/>
    <dgm:cxn modelId="{DE6AB2C5-6BCE-42B7-9A7C-72C2EDCB8953}" type="presOf" srcId="{E3DC4D55-068F-47D1-963B-5B1BB24015BE}" destId="{AB7B34A1-6B3A-4195-8150-D2D6E4702EDA}" srcOrd="0" destOrd="0" presId="urn:microsoft.com/office/officeart/2005/8/layout/pyramid1"/>
    <dgm:cxn modelId="{AA105BE5-65FE-4FE1-BAFA-CFE12492E0D1}" srcId="{85C5F84D-C6CE-4EE8-8F20-141F919FA51F}" destId="{220AF6B7-6D1C-43E9-A266-A48B8440422A}" srcOrd="3" destOrd="0" parTransId="{8339DAD8-7474-4FA2-9407-16CF8C331018}" sibTransId="{2C68B6D9-BAEA-4A68-943B-D8F3D3FCB715}"/>
    <dgm:cxn modelId="{49EA0DBF-6066-4246-9193-AF5481F777C7}" type="presParOf" srcId="{15387083-FB0A-4538-B695-7A619A4CE031}" destId="{E672544A-A8FF-42E5-999D-CC1A636BD60C}" srcOrd="0" destOrd="0" presId="urn:microsoft.com/office/officeart/2005/8/layout/pyramid1"/>
    <dgm:cxn modelId="{FF88F697-AD3D-4098-8075-14736223CCC5}" type="presParOf" srcId="{E672544A-A8FF-42E5-999D-CC1A636BD60C}" destId="{AB7B34A1-6B3A-4195-8150-D2D6E4702EDA}" srcOrd="0" destOrd="0" presId="urn:microsoft.com/office/officeart/2005/8/layout/pyramid1"/>
    <dgm:cxn modelId="{865EDA5B-E6A6-4FF4-A3A4-8E57ED317BD8}" type="presParOf" srcId="{E672544A-A8FF-42E5-999D-CC1A636BD60C}" destId="{B6B32405-0F49-4A29-8705-8F1C5F80ED1B}" srcOrd="1" destOrd="0" presId="urn:microsoft.com/office/officeart/2005/8/layout/pyramid1"/>
    <dgm:cxn modelId="{2C246D05-6E22-4035-BAF8-08318D5FCF32}" type="presParOf" srcId="{15387083-FB0A-4538-B695-7A619A4CE031}" destId="{0E1E9A18-FDBF-483B-9BB4-50798FDC6ACF}" srcOrd="1" destOrd="0" presId="urn:microsoft.com/office/officeart/2005/8/layout/pyramid1"/>
    <dgm:cxn modelId="{2A0D7024-76F7-40D9-B78C-63337D5AC181}" type="presParOf" srcId="{0E1E9A18-FDBF-483B-9BB4-50798FDC6ACF}" destId="{91FFA44B-B688-48CA-9FA8-F67804B45471}" srcOrd="0" destOrd="0" presId="urn:microsoft.com/office/officeart/2005/8/layout/pyramid1"/>
    <dgm:cxn modelId="{B07A224B-4D0A-4143-ABE6-1BB95C5A30C9}" type="presParOf" srcId="{0E1E9A18-FDBF-483B-9BB4-50798FDC6ACF}" destId="{E36FD581-6123-4978-98C0-8BD9DA74D3DC}" srcOrd="1" destOrd="0" presId="urn:microsoft.com/office/officeart/2005/8/layout/pyramid1"/>
    <dgm:cxn modelId="{430E5B2B-4C24-4513-AC66-49C14163475A}" type="presParOf" srcId="{15387083-FB0A-4538-B695-7A619A4CE031}" destId="{4FC04603-677C-4FED-AF9A-EBA31B36914E}" srcOrd="2" destOrd="0" presId="urn:microsoft.com/office/officeart/2005/8/layout/pyramid1"/>
    <dgm:cxn modelId="{681AF4A7-695E-44E6-B004-A842D603D4A9}" type="presParOf" srcId="{4FC04603-677C-4FED-AF9A-EBA31B36914E}" destId="{A0139531-4D2D-4FC7-AD71-9E740106B7B2}" srcOrd="0" destOrd="0" presId="urn:microsoft.com/office/officeart/2005/8/layout/pyramid1"/>
    <dgm:cxn modelId="{ABA1F93B-5C4D-4A67-8691-04A3A94CA04A}" type="presParOf" srcId="{4FC04603-677C-4FED-AF9A-EBA31B36914E}" destId="{0F7BAF87-4C82-42CA-A1DC-1D50F2B473A0}" srcOrd="1" destOrd="0" presId="urn:microsoft.com/office/officeart/2005/8/layout/pyramid1"/>
    <dgm:cxn modelId="{DC596112-24EC-4631-96E4-C564BFD1D7F5}" type="presParOf" srcId="{15387083-FB0A-4538-B695-7A619A4CE031}" destId="{55D0F848-CB94-4A38-9432-091116E7B9EC}" srcOrd="3" destOrd="0" presId="urn:microsoft.com/office/officeart/2005/8/layout/pyramid1"/>
    <dgm:cxn modelId="{ABD38C75-8A4D-4AB1-9104-FF9E7C9AE00B}" type="presParOf" srcId="{55D0F848-CB94-4A38-9432-091116E7B9EC}" destId="{87CC8989-60C5-497B-9C11-496DC6193E1D}" srcOrd="0" destOrd="0" presId="urn:microsoft.com/office/officeart/2005/8/layout/pyramid1"/>
    <dgm:cxn modelId="{8C13A8E1-12D3-4637-BF79-55EB7BB7A4D5}" type="presParOf" srcId="{55D0F848-CB94-4A38-9432-091116E7B9EC}" destId="{5DA7AE5F-F819-4794-AE91-252B372D4281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B34A1-6B3A-4195-8150-D2D6E4702EDA}">
      <dsp:nvSpPr>
        <dsp:cNvPr id="0" name=""/>
        <dsp:cNvSpPr/>
      </dsp:nvSpPr>
      <dsp:spPr>
        <a:xfrm>
          <a:off x="2778323" y="0"/>
          <a:ext cx="1852215" cy="862806"/>
        </a:xfrm>
        <a:prstGeom prst="trapezoid">
          <a:avLst>
            <a:gd name="adj" fmla="val 107337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Level 4: Results</a:t>
          </a:r>
          <a:endParaRPr lang="en-US" sz="2800" kern="1200" dirty="0"/>
        </a:p>
      </dsp:txBody>
      <dsp:txXfrm>
        <a:off x="2778323" y="0"/>
        <a:ext cx="1852215" cy="862806"/>
      </dsp:txXfrm>
    </dsp:sp>
    <dsp:sp modelId="{91FFA44B-B688-48CA-9FA8-F67804B45471}">
      <dsp:nvSpPr>
        <dsp:cNvPr id="0" name=""/>
        <dsp:cNvSpPr/>
      </dsp:nvSpPr>
      <dsp:spPr>
        <a:xfrm>
          <a:off x="1852215" y="862806"/>
          <a:ext cx="3704430" cy="862806"/>
        </a:xfrm>
        <a:prstGeom prst="trapezoid">
          <a:avLst>
            <a:gd name="adj" fmla="val 107337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Level 3: </a:t>
          </a:r>
          <a:r>
            <a:rPr lang="en-US" sz="2800" kern="1200" dirty="0" err="1" smtClean="0"/>
            <a:t>Behaviour</a:t>
          </a:r>
          <a:endParaRPr lang="en-US" sz="2800" kern="1200" dirty="0"/>
        </a:p>
      </dsp:txBody>
      <dsp:txXfrm>
        <a:off x="2500490" y="862806"/>
        <a:ext cx="2407880" cy="862806"/>
      </dsp:txXfrm>
    </dsp:sp>
    <dsp:sp modelId="{A0139531-4D2D-4FC7-AD71-9E740106B7B2}">
      <dsp:nvSpPr>
        <dsp:cNvPr id="0" name=""/>
        <dsp:cNvSpPr/>
      </dsp:nvSpPr>
      <dsp:spPr>
        <a:xfrm>
          <a:off x="926107" y="1725612"/>
          <a:ext cx="5556646" cy="862806"/>
        </a:xfrm>
        <a:prstGeom prst="trapezoid">
          <a:avLst>
            <a:gd name="adj" fmla="val 107337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Level 2: Learning</a:t>
          </a:r>
          <a:endParaRPr lang="en-US" sz="2800" kern="1200" dirty="0"/>
        </a:p>
      </dsp:txBody>
      <dsp:txXfrm>
        <a:off x="1898520" y="1725612"/>
        <a:ext cx="3611820" cy="862806"/>
      </dsp:txXfrm>
    </dsp:sp>
    <dsp:sp modelId="{87CC8989-60C5-497B-9C11-496DC6193E1D}">
      <dsp:nvSpPr>
        <dsp:cNvPr id="0" name=""/>
        <dsp:cNvSpPr/>
      </dsp:nvSpPr>
      <dsp:spPr>
        <a:xfrm>
          <a:off x="0" y="2588418"/>
          <a:ext cx="7408861" cy="862806"/>
        </a:xfrm>
        <a:prstGeom prst="trapezoid">
          <a:avLst>
            <a:gd name="adj" fmla="val 107337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Level 1: Reaction</a:t>
          </a:r>
          <a:endParaRPr lang="en-US" sz="2800" kern="1200" dirty="0"/>
        </a:p>
      </dsp:txBody>
      <dsp:txXfrm>
        <a:off x="1296550" y="2588418"/>
        <a:ext cx="4815760" cy="862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B1BFF-C490-4146-BBF2-0F01B03128F4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8D341-2247-44D3-8C4F-8571BF33E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632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estibule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Training is a term for near-the-job training, as it offers access to something new (learning). In vestibule training, the workers are trained in a prototype environment on specific jobs in a special part of the plant.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Simulation is any artificial environment exactly similar to the actual situation. There are four basic simulation techniques used for imparting training: management games, case study, role playing, and in-basket training.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8D341-2247-44D3-8C4F-8571BF33EDF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941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Level 1 – How</a:t>
            </a:r>
            <a:r>
              <a:rPr lang="en-US" baseline="0" dirty="0" smtClean="0"/>
              <a:t> did the participants feel about the training program?</a:t>
            </a:r>
          </a:p>
          <a:p>
            <a:r>
              <a:rPr lang="en-US" baseline="0" dirty="0" smtClean="0"/>
              <a:t>Level 2 – To what extent did the participants improve knowledge and skills and change attitudes as a result of the training?</a:t>
            </a:r>
          </a:p>
          <a:p>
            <a:r>
              <a:rPr lang="en-US" baseline="0" dirty="0" smtClean="0"/>
              <a:t>Level 3: To what extend did participants change their </a:t>
            </a:r>
            <a:r>
              <a:rPr lang="en-US" baseline="0" dirty="0" err="1" smtClean="0"/>
              <a:t>behaviour</a:t>
            </a:r>
            <a:r>
              <a:rPr lang="en-US" baseline="0" dirty="0" smtClean="0"/>
              <a:t> back in the workplace of the training?</a:t>
            </a:r>
          </a:p>
          <a:p>
            <a:r>
              <a:rPr lang="en-US" baseline="0" dirty="0" smtClean="0"/>
              <a:t>Level 4 – What </a:t>
            </a:r>
            <a:r>
              <a:rPr lang="en-US" baseline="0" dirty="0" err="1" smtClean="0"/>
              <a:t>organisations</a:t>
            </a:r>
            <a:r>
              <a:rPr lang="en-US" baseline="0" dirty="0" smtClean="0"/>
              <a:t> benefits resulted from the training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8D341-2247-44D3-8C4F-8571BF33EDF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282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9AEAD-312F-4258-B3C9-D594CD8165AD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1C96-4B66-44D4-BC65-4DB0CD4AD9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9AEAD-312F-4258-B3C9-D594CD8165AD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1C96-4B66-44D4-BC65-4DB0CD4AD9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9AEAD-312F-4258-B3C9-D594CD8165AD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1C96-4B66-44D4-BC65-4DB0CD4AD94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9AEAD-312F-4258-B3C9-D594CD8165AD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1C96-4B66-44D4-BC65-4DB0CD4AD9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9AEAD-312F-4258-B3C9-D594CD8165AD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1C96-4B66-44D4-BC65-4DB0CD4AD9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9AEAD-312F-4258-B3C9-D594CD8165AD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1C96-4B66-44D4-BC65-4DB0CD4AD9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9AEAD-312F-4258-B3C9-D594CD8165AD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1C96-4B66-44D4-BC65-4DB0CD4AD9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9AEAD-312F-4258-B3C9-D594CD8165AD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1C96-4B66-44D4-BC65-4DB0CD4AD9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9AEAD-312F-4258-B3C9-D594CD8165AD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1C96-4B66-44D4-BC65-4DB0CD4AD9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9AEAD-312F-4258-B3C9-D594CD8165AD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1C96-4B66-44D4-BC65-4DB0CD4AD94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9AEAD-312F-4258-B3C9-D594CD8165AD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1C96-4B66-44D4-BC65-4DB0CD4AD94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139AEAD-312F-4258-B3C9-D594CD8165AD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49F1C96-4B66-44D4-BC65-4DB0CD4AD94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yni.ca/sites/default/files/HR%20Audit%20Checklist.pdf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Human Resources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9 &amp;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670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381000" y="1676400"/>
            <a:ext cx="8305800" cy="4800600"/>
          </a:xfrm>
        </p:spPr>
        <p:txBody>
          <a:bodyPr>
            <a:normAutofit/>
          </a:bodyPr>
          <a:lstStyle/>
          <a:p>
            <a:r>
              <a:rPr lang="en-US" dirty="0"/>
              <a:t>The quality of employees and their development through training and education are major factors in determining long-term profitability of a small business. If you hire and keep good employees, it is good policy to invest in the development of their skills, so they can increase their productivity.</a:t>
            </a:r>
          </a:p>
          <a:p>
            <a:r>
              <a:rPr lang="en-US" dirty="0"/>
              <a:t>Training often is considered for new employees only. This is a mistake because ongoing training for current employees helps them adjust to rapidly changing job requirements.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28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official and ongoing educational activities within an organization designed to enhance the fulfillment and performance of employees.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(BusinessDictionary.com, 2017</a:t>
            </a:r>
            <a:r>
              <a:rPr lang="en-US" dirty="0" smtClean="0"/>
              <a:t>)</a:t>
            </a:r>
          </a:p>
          <a:p>
            <a:r>
              <a:rPr lang="en-US" dirty="0"/>
              <a:t>Training and development describes the formal, ongoing efforts that are made within organizations to improve the performance and self-fulfillment of their employees through a variety of educational methods and programs.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&amp; Development (T&amp;D)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829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62200"/>
            <a:ext cx="7408333" cy="3763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Reasons for emphasizing the growth and development of personnel include:</a:t>
            </a:r>
          </a:p>
          <a:p>
            <a:r>
              <a:rPr lang="en-US" dirty="0" smtClean="0"/>
              <a:t>Creating a pool of readily available and adequate replacements for personnel who may leave or move up in the organization.</a:t>
            </a:r>
          </a:p>
          <a:p>
            <a:r>
              <a:rPr lang="en-US" dirty="0" smtClean="0"/>
              <a:t>Enhancing the company's ability to adopt and use advances in technology because of a sufficiently knowledgeable staff.</a:t>
            </a:r>
          </a:p>
          <a:p>
            <a:r>
              <a:rPr lang="en-US" dirty="0" smtClean="0"/>
              <a:t>Building a more efficient, effective and highly motivated team, which enhances the company's competitive position and improves employee morale.</a:t>
            </a:r>
          </a:p>
          <a:p>
            <a:r>
              <a:rPr lang="en-US" dirty="0" smtClean="0"/>
              <a:t>Ensuring adequate human resources for expansion into new programs.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T&amp;D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6019800"/>
            <a:ext cx="21948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(Bizmove.com, 2017)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981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</a:t>
            </a:r>
            <a:r>
              <a:rPr lang="en-US" dirty="0"/>
              <a:t>productivity.</a:t>
            </a:r>
          </a:p>
          <a:p>
            <a:r>
              <a:rPr lang="en-US" dirty="0"/>
              <a:t>Reduced employee turnover.</a:t>
            </a:r>
          </a:p>
          <a:p>
            <a:r>
              <a:rPr lang="en-US" dirty="0"/>
              <a:t>Increased efficiency resulting in financial gains.</a:t>
            </a:r>
          </a:p>
          <a:p>
            <a:r>
              <a:rPr lang="en-US" dirty="0"/>
              <a:t>Decreased need for supervision.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T&amp;D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673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&amp; Attitudes to Training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US" dirty="0"/>
              <a:t>Attitude – we’ve always done it that way.</a:t>
            </a:r>
          </a:p>
          <a:p>
            <a:pPr fontAlgn="base"/>
            <a:r>
              <a:rPr lang="en-US" dirty="0" smtClean="0"/>
              <a:t>Can’t </a:t>
            </a:r>
            <a:r>
              <a:rPr lang="en-US" dirty="0"/>
              <a:t>share information – knowledge is power.</a:t>
            </a:r>
          </a:p>
          <a:p>
            <a:pPr fontAlgn="base"/>
            <a:r>
              <a:rPr lang="en-US" dirty="0" smtClean="0"/>
              <a:t>No link to the mission, vision, and values.</a:t>
            </a:r>
          </a:p>
          <a:p>
            <a:pPr fontAlgn="base"/>
            <a:r>
              <a:rPr lang="en-US" dirty="0" smtClean="0"/>
              <a:t>Risky </a:t>
            </a:r>
            <a:r>
              <a:rPr lang="en-US" dirty="0"/>
              <a:t>because they’re afraid to admit they don’t know.</a:t>
            </a:r>
          </a:p>
          <a:p>
            <a:pPr fontAlgn="base"/>
            <a:r>
              <a:rPr lang="en-US" dirty="0"/>
              <a:t>Level of, or lack of, commitment.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 dirty="0" smtClean="0"/>
              <a:t>Reluctant to train others because you might lose your job.</a:t>
            </a:r>
          </a:p>
          <a:p>
            <a:pPr fontAlgn="base"/>
            <a:r>
              <a:rPr lang="en-US" dirty="0" smtClean="0"/>
              <a:t>No perceived value.</a:t>
            </a:r>
          </a:p>
          <a:p>
            <a:pPr fontAlgn="base"/>
            <a:r>
              <a:rPr lang="en-US" dirty="0" smtClean="0"/>
              <a:t>Poorly qualified trainers – they do everything.</a:t>
            </a:r>
          </a:p>
          <a:p>
            <a:pPr fontAlgn="base"/>
            <a:r>
              <a:rPr lang="en-US" dirty="0" smtClean="0"/>
              <a:t>Why train and invest in short-term employees.</a:t>
            </a:r>
          </a:p>
          <a:p>
            <a:pPr fontAlgn="base"/>
            <a:r>
              <a:rPr lang="en-US" dirty="0" smtClean="0"/>
              <a:t>Time and staffing</a:t>
            </a:r>
          </a:p>
          <a:p>
            <a:pPr fontAlgn="base"/>
            <a:r>
              <a:rPr lang="en-US" dirty="0" smtClean="0"/>
              <a:t>Budgets</a:t>
            </a:r>
          </a:p>
          <a:p>
            <a:pPr fontAlgn="base"/>
            <a:r>
              <a:rPr lang="en-US" dirty="0" smtClean="0"/>
              <a:t>No management support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986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Induction/Orientation Training</a:t>
            </a:r>
          </a:p>
          <a:p>
            <a:r>
              <a:rPr lang="en-US" dirty="0" smtClean="0"/>
              <a:t>Safety Training</a:t>
            </a:r>
          </a:p>
          <a:p>
            <a:r>
              <a:rPr lang="en-US" dirty="0" smtClean="0"/>
              <a:t>Job training</a:t>
            </a:r>
          </a:p>
          <a:p>
            <a:r>
              <a:rPr lang="en-US" dirty="0" smtClean="0"/>
              <a:t>Refreshers Training</a:t>
            </a:r>
          </a:p>
          <a:p>
            <a:r>
              <a:rPr lang="en-US" dirty="0" smtClean="0"/>
              <a:t>Employee Development Training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809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Methods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On-the-Job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Job rotation</a:t>
            </a:r>
          </a:p>
          <a:p>
            <a:r>
              <a:rPr lang="en-US" dirty="0" smtClean="0"/>
              <a:t>Cross-training</a:t>
            </a:r>
          </a:p>
          <a:p>
            <a:r>
              <a:rPr lang="en-US" dirty="0" smtClean="0"/>
              <a:t>Coaching</a:t>
            </a:r>
          </a:p>
          <a:p>
            <a:r>
              <a:rPr lang="en-US" dirty="0" smtClean="0"/>
              <a:t>Mentorship</a:t>
            </a:r>
          </a:p>
          <a:p>
            <a:r>
              <a:rPr lang="en-US" dirty="0" smtClean="0"/>
              <a:t>Internship</a:t>
            </a:r>
          </a:p>
          <a:p>
            <a:r>
              <a:rPr lang="en-US" dirty="0" smtClean="0"/>
              <a:t>Apprenticeship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Off-the-Job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Classroom/Lecture</a:t>
            </a:r>
          </a:p>
          <a:p>
            <a:r>
              <a:rPr lang="en-US" dirty="0" smtClean="0"/>
              <a:t>Online</a:t>
            </a:r>
          </a:p>
          <a:p>
            <a:r>
              <a:rPr lang="en-US" dirty="0" smtClean="0"/>
              <a:t>Conferences</a:t>
            </a:r>
          </a:p>
          <a:p>
            <a:r>
              <a:rPr lang="en-US" dirty="0" smtClean="0"/>
              <a:t>Courses </a:t>
            </a:r>
          </a:p>
          <a:p>
            <a:r>
              <a:rPr lang="en-US" dirty="0" smtClean="0"/>
              <a:t>Vestibule Training</a:t>
            </a:r>
          </a:p>
          <a:p>
            <a:r>
              <a:rPr lang="en-US" dirty="0" smtClean="0"/>
              <a:t>Simulation Exercise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9672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 Training Program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72" y="2667000"/>
            <a:ext cx="8980328" cy="3301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0556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-Systematic approach to determine what training needs to take place:</a:t>
            </a:r>
          </a:p>
          <a:p>
            <a:r>
              <a:rPr lang="en-US" dirty="0" smtClean="0"/>
              <a:t>Organisational goals and strategies</a:t>
            </a:r>
          </a:p>
          <a:p>
            <a:r>
              <a:rPr lang="en-US" dirty="0" smtClean="0"/>
              <a:t>Use of appraisals</a:t>
            </a:r>
          </a:p>
          <a:p>
            <a:r>
              <a:rPr lang="en-US" dirty="0" smtClean="0"/>
              <a:t>Self assessments</a:t>
            </a:r>
          </a:p>
          <a:p>
            <a:r>
              <a:rPr lang="en-US" dirty="0" smtClean="0"/>
              <a:t>Interviews</a:t>
            </a:r>
          </a:p>
          <a:p>
            <a:r>
              <a:rPr lang="en-US" dirty="0" smtClean="0"/>
              <a:t>Customer feedback</a:t>
            </a:r>
          </a:p>
          <a:p>
            <a:r>
              <a:rPr lang="en-US" dirty="0" smtClean="0"/>
              <a:t>Tests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Needs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2477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8048182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Kirkpatrick’s four level of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68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Unit 9:</a:t>
            </a:r>
          </a:p>
          <a:p>
            <a:pPr lvl="1"/>
            <a:r>
              <a:rPr lang="en-US" dirty="0"/>
              <a:t>Understand </a:t>
            </a:r>
            <a:r>
              <a:rPr lang="en-US" dirty="0" smtClean="0"/>
              <a:t>training &amp; development in services industries businesses</a:t>
            </a:r>
            <a:endParaRPr lang="en-US" dirty="0"/>
          </a:p>
          <a:p>
            <a:r>
              <a:rPr lang="en-US" dirty="0"/>
              <a:t>Unit 12:</a:t>
            </a:r>
          </a:p>
          <a:p>
            <a:pPr lvl="1"/>
            <a:r>
              <a:rPr lang="en-US" dirty="0"/>
              <a:t>Understand company employment policy and standards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1322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Skills attainment:</a:t>
            </a:r>
            <a:r>
              <a:rPr lang="en-US" dirty="0"/>
              <a:t> Measure the learner’s level of knowledge or skill pre-learning and again post learning. Have the learner’s knowledge and skill to perform a task improved?</a:t>
            </a:r>
          </a:p>
          <a:p>
            <a:r>
              <a:rPr lang="en-US" b="1" dirty="0"/>
              <a:t>Workplace application:</a:t>
            </a:r>
            <a:r>
              <a:rPr lang="en-US" dirty="0"/>
              <a:t> Is there evidence of the learner applying the newly learned skill or knowledge in the workplace.</a:t>
            </a:r>
          </a:p>
          <a:p>
            <a:r>
              <a:rPr lang="en-US" b="1" dirty="0"/>
              <a:t>Individual </a:t>
            </a:r>
            <a:r>
              <a:rPr lang="en-US" b="1" dirty="0" err="1"/>
              <a:t>behaviour</a:t>
            </a:r>
            <a:r>
              <a:rPr lang="en-US" b="1" dirty="0"/>
              <a:t> change:</a:t>
            </a:r>
            <a:r>
              <a:rPr lang="en-US" dirty="0"/>
              <a:t> Have the learner’s behaviours in the workplace changed to reflect the corporate culture and goals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Measuring effectiveness of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97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Team </a:t>
            </a:r>
            <a:r>
              <a:rPr lang="en-US" b="1" dirty="0" err="1"/>
              <a:t>behavioural</a:t>
            </a:r>
            <a:r>
              <a:rPr lang="en-US" b="1" dirty="0"/>
              <a:t> change:</a:t>
            </a:r>
            <a:r>
              <a:rPr lang="en-US" dirty="0"/>
              <a:t> Is the team working more coherently, more effectively post learning.</a:t>
            </a:r>
          </a:p>
          <a:p>
            <a:r>
              <a:rPr lang="en-US" b="1" dirty="0"/>
              <a:t>Meeting goals or targets: </a:t>
            </a:r>
            <a:r>
              <a:rPr lang="en-US" dirty="0"/>
              <a:t>Record the individual/team performance against goals or targets and measure again 3, 6 or 9 months post learning to monitor the impact of the learning.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Measuring effectiveness of Training</a:t>
            </a:r>
          </a:p>
        </p:txBody>
      </p:sp>
    </p:spTree>
    <p:extLst>
      <p:ext uri="{BB962C8B-B14F-4D97-AF65-F5344CB8AC3E}">
        <p14:creationId xmlns:p14="http://schemas.microsoft.com/office/powerpoint/2010/main" val="416197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v5872\AppData\Local\Microsoft\Windows\Temporary Internet Files\Content.IE5\ZQD1XZBG\stress[1]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734418"/>
            <a:ext cx="6832692" cy="5123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05665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Bizmove.com. (2017). </a:t>
            </a:r>
            <a:r>
              <a:rPr lang="en-US" i="1" dirty="0"/>
              <a:t>Employee Training and Development Process In HRM | Training Methods for Employees</a:t>
            </a:r>
            <a:r>
              <a:rPr lang="en-US" dirty="0"/>
              <a:t>. [online] Available at: http://www.bizmove.com/personnel/m4d.htm [Accessed 20 Mar. 2017</a:t>
            </a:r>
            <a:r>
              <a:rPr lang="en-US" dirty="0" smtClean="0"/>
              <a:t>].</a:t>
            </a:r>
          </a:p>
          <a:p>
            <a:r>
              <a:rPr lang="en-US" dirty="0" err="1"/>
              <a:t>Hittinger</a:t>
            </a:r>
            <a:r>
              <a:rPr lang="en-US" dirty="0"/>
              <a:t>, J. (2017). </a:t>
            </a:r>
            <a:r>
              <a:rPr lang="en-US" i="1" dirty="0"/>
              <a:t>HR Audit - strategic HR, </a:t>
            </a:r>
            <a:r>
              <a:rPr lang="en-US" i="1" dirty="0" err="1"/>
              <a:t>inc.</a:t>
            </a:r>
            <a:r>
              <a:rPr lang="en-US" dirty="0"/>
              <a:t>. [online] strategic HR, </a:t>
            </a:r>
            <a:r>
              <a:rPr lang="en-US" dirty="0" err="1"/>
              <a:t>inc.</a:t>
            </a:r>
            <a:r>
              <a:rPr lang="en-US" dirty="0"/>
              <a:t> Available at: http://strategichrinc.com/services/company-hr-strategy/hr-audit-recruitment-analysis/ [Accessed 19 Mar. 2017</a:t>
            </a:r>
            <a:r>
              <a:rPr lang="en-US" dirty="0" smtClean="0"/>
              <a:t>].</a:t>
            </a:r>
          </a:p>
          <a:p>
            <a:r>
              <a:rPr lang="en-US" dirty="0"/>
              <a:t>Faa.gov. (2017). </a:t>
            </a:r>
            <a:r>
              <a:rPr lang="en-US" i="1" dirty="0"/>
              <a:t>Safety Management System (SMS)</a:t>
            </a:r>
            <a:r>
              <a:rPr lang="en-US" dirty="0"/>
              <a:t>. [online] Available at: https://www.faa.gov/about/initiatives/sms/ [Accessed 19 Mar. 2017].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53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Inc.com. (2017). </a:t>
            </a:r>
            <a:r>
              <a:rPr lang="en-US" i="1" dirty="0"/>
              <a:t>Training and Development</a:t>
            </a:r>
            <a:r>
              <a:rPr lang="en-US" dirty="0"/>
              <a:t>. [online] Available at: http://www.inc.com/encyclopedia/training-and-development.html [Accessed 20 Mar. 2017</a:t>
            </a:r>
            <a:r>
              <a:rPr lang="en-US" dirty="0" smtClean="0"/>
              <a:t>].</a:t>
            </a:r>
          </a:p>
          <a:p>
            <a:r>
              <a:rPr lang="en-US" dirty="0"/>
              <a:t>BusinessDictionary.com. (2017). </a:t>
            </a:r>
            <a:r>
              <a:rPr lang="en-US" i="1" dirty="0"/>
              <a:t>What is training and development? definition and meaning</a:t>
            </a:r>
            <a:r>
              <a:rPr lang="en-US" dirty="0"/>
              <a:t>. [online] Available at: http://www.businessdictionary.com/definition/training-and-development.html [Accessed 20 Mar. 2017].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53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 9:</a:t>
            </a:r>
          </a:p>
          <a:p>
            <a:pPr lvl="1"/>
            <a:r>
              <a:rPr lang="en-US" dirty="0" smtClean="0"/>
              <a:t>AC 4.1 – Assess the contribution of training and development activities to the effective operation of a selected service industry business</a:t>
            </a:r>
          </a:p>
          <a:p>
            <a:r>
              <a:rPr lang="en-US" dirty="0" smtClean="0"/>
              <a:t>Unit 12:</a:t>
            </a:r>
          </a:p>
          <a:p>
            <a:pPr lvl="1"/>
            <a:r>
              <a:rPr lang="en-US" dirty="0" smtClean="0"/>
              <a:t>D2 – Design an audit system that would allow an HR manager to ensure that  both legislation and company standards are being met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Criteria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342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 Audit System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Unit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670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 </a:t>
            </a:r>
            <a:r>
              <a:rPr lang="en-US" b="1" dirty="0"/>
              <a:t>Human Resources Audit</a:t>
            </a:r>
            <a:r>
              <a:rPr lang="en-US" dirty="0"/>
              <a:t> is a comprehensive method (or means) to review current </a:t>
            </a:r>
            <a:r>
              <a:rPr lang="en-US" b="1" dirty="0"/>
              <a:t>human resources</a:t>
            </a:r>
            <a:r>
              <a:rPr lang="en-US" dirty="0"/>
              <a:t> policies, procedures, documentation and </a:t>
            </a:r>
            <a:r>
              <a:rPr lang="en-US" b="1" dirty="0"/>
              <a:t>systems</a:t>
            </a:r>
            <a:r>
              <a:rPr lang="en-US" dirty="0"/>
              <a:t> to identify needs for improvement and enhancement of the </a:t>
            </a:r>
            <a:r>
              <a:rPr lang="en-US" b="1" dirty="0"/>
              <a:t>HR</a:t>
            </a:r>
            <a:r>
              <a:rPr lang="en-US" dirty="0"/>
              <a:t> function as well as to assess compliance with ever-changing rules and regulations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/>
              <a:t>(</a:t>
            </a:r>
            <a:r>
              <a:rPr lang="en-US" dirty="0" err="1"/>
              <a:t>Hittinger</a:t>
            </a:r>
            <a:r>
              <a:rPr lang="en-US" dirty="0"/>
              <a:t>, 2017)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HR Audit?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790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524000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2400" dirty="0" smtClean="0"/>
              <a:t>How could an audit system assist the HR in an Aviation industry business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667000"/>
            <a:ext cx="670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400" dirty="0" smtClean="0"/>
              <a:t>How does compliance with legislation and company standards helps protect staff &amp; customers?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8178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an HR Audit covers?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Hiring and Onboarding</a:t>
            </a:r>
          </a:p>
          <a:p>
            <a:pPr fontAlgn="base"/>
            <a:r>
              <a:rPr lang="en-US" dirty="0" smtClean="0"/>
              <a:t>Benefits &amp; Compensation</a:t>
            </a:r>
            <a:endParaRPr lang="en-US" dirty="0"/>
          </a:p>
          <a:p>
            <a:pPr fontAlgn="base"/>
            <a:r>
              <a:rPr lang="en-US" dirty="0"/>
              <a:t>Performance evaluation process</a:t>
            </a:r>
          </a:p>
          <a:p>
            <a:pPr fontAlgn="base"/>
            <a:r>
              <a:rPr lang="en-US" dirty="0"/>
              <a:t>Termination process and exit interviews</a:t>
            </a:r>
          </a:p>
          <a:p>
            <a:pPr fontAlgn="base"/>
            <a:r>
              <a:rPr lang="en-US" dirty="0"/>
              <a:t>Job descriptions</a:t>
            </a:r>
          </a:p>
          <a:p>
            <a:pPr fontAlgn="base"/>
            <a:r>
              <a:rPr lang="en-US" dirty="0"/>
              <a:t>Form </a:t>
            </a: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Safety management system</a:t>
            </a:r>
          </a:p>
          <a:p>
            <a:pPr fontAlgn="base"/>
            <a:r>
              <a:rPr lang="en-US" dirty="0"/>
              <a:t>Personnel file review</a:t>
            </a:r>
          </a:p>
          <a:p>
            <a:r>
              <a:rPr lang="en-US" dirty="0"/>
              <a:t>Training </a:t>
            </a:r>
            <a:r>
              <a:rPr lang="en-US" dirty="0" smtClean="0"/>
              <a:t>records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953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HR Audit Checklist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2592363"/>
            <a:ext cx="701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Simple: </a:t>
            </a:r>
            <a:r>
              <a:rPr lang="en-US" dirty="0" smtClean="0">
                <a:hlinkClick r:id="rId2"/>
              </a:rPr>
              <a:t>http://www.ayni.ca/sites/default/files/HR%20Audit%20Checklist.pdf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38862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In-depth: </a:t>
            </a:r>
            <a:r>
              <a:rPr lang="en-US" dirty="0" smtClean="0">
                <a:hlinkClick r:id="rId2"/>
              </a:rPr>
              <a:t>http://www.ayni.ca/sites/default/files/HR%20Audit%20Checklist.pdf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51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&amp; Development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Unit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438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3593</TotalTime>
  <Words>882</Words>
  <Application>Microsoft Office PowerPoint</Application>
  <PresentationFormat>On-screen Show (4:3)</PresentationFormat>
  <Paragraphs>122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Waveform</vt:lpstr>
      <vt:lpstr>Human Resources Management</vt:lpstr>
      <vt:lpstr>Learning Outcomes</vt:lpstr>
      <vt:lpstr>Assessment Criteria</vt:lpstr>
      <vt:lpstr>HR Audit System</vt:lpstr>
      <vt:lpstr>What is a HR Audit?</vt:lpstr>
      <vt:lpstr>PowerPoint Presentation</vt:lpstr>
      <vt:lpstr>What does an HR Audit covers?</vt:lpstr>
      <vt:lpstr>Sample HR Audit Checklist</vt:lpstr>
      <vt:lpstr>Training &amp; Development</vt:lpstr>
      <vt:lpstr>PowerPoint Presentation</vt:lpstr>
      <vt:lpstr>Training &amp; Development (T&amp;D)</vt:lpstr>
      <vt:lpstr>Purpose of T&amp;D</vt:lpstr>
      <vt:lpstr>Benefits of T&amp;D</vt:lpstr>
      <vt:lpstr>Barriers &amp; Attitudes to Training</vt:lpstr>
      <vt:lpstr>Types of Training</vt:lpstr>
      <vt:lpstr>Training Methods</vt:lpstr>
      <vt:lpstr>Developing a Training Program</vt:lpstr>
      <vt:lpstr>Training Needs Analysis</vt:lpstr>
      <vt:lpstr>Kirkpatrick’s four level of evaluation</vt:lpstr>
      <vt:lpstr>Measuring effectiveness of Training</vt:lpstr>
      <vt:lpstr>Measuring effectiveness of Training</vt:lpstr>
      <vt:lpstr>PowerPoint Presentation</vt:lpstr>
      <vt:lpstr>References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Resources Management</dc:title>
  <dc:creator>Virgo, Deidra</dc:creator>
  <cp:lastModifiedBy>Virgo, Deidra</cp:lastModifiedBy>
  <cp:revision>15</cp:revision>
  <dcterms:created xsi:type="dcterms:W3CDTF">2017-03-19T22:37:53Z</dcterms:created>
  <dcterms:modified xsi:type="dcterms:W3CDTF">2017-03-22T10:30:54Z</dcterms:modified>
</cp:coreProperties>
</file>