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2" r:id="rId14"/>
    <p:sldId id="275" r:id="rId15"/>
    <p:sldId id="283" r:id="rId16"/>
    <p:sldId id="279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60" autoAdjust="0"/>
  </p:normalViewPr>
  <p:slideViewPr>
    <p:cSldViewPr>
      <p:cViewPr>
        <p:scale>
          <a:sx n="30" d="100"/>
          <a:sy n="30" d="100"/>
        </p:scale>
        <p:origin x="-75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70031-8AAB-46B7-9659-ED9EFDC29ACF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A938B-79D3-4E9F-B48B-A1CB8CA13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A938B-79D3-4E9F-B48B-A1CB8CA13F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A873-540B-4C80-86A8-60FD92DAF51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F738-2AE3-464A-A8E3-65DD872E7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/>
              <a:t>The Labour Market Context of HRM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/>
          <a:lstStyle/>
          <a:p>
            <a:pPr algn="r"/>
            <a:r>
              <a:rPr lang="en-GB" dirty="0" smtClean="0"/>
              <a:t>Human Resource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200" dirty="0" smtClean="0"/>
              <a:t>The restructuring of internal labour markets</a:t>
            </a:r>
            <a:br>
              <a:rPr lang="en-GB" sz="3200" dirty="0" smtClean="0"/>
            </a:br>
            <a:r>
              <a:rPr lang="en-GB" sz="2800" i="1" dirty="0" smtClean="0"/>
              <a:t>The flexibility of labour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r>
              <a:rPr lang="en-GB" sz="2400" dirty="0" smtClean="0"/>
              <a:t>Workforce flexibility and adaptability key to an organisation’s ability to respond to change</a:t>
            </a:r>
          </a:p>
          <a:p>
            <a:r>
              <a:rPr lang="en-GB" sz="2400" dirty="0" smtClean="0"/>
              <a:t>Flexibility of labour is reflected in an employers’ ability to:</a:t>
            </a:r>
            <a:endParaRPr lang="en-US" sz="2400" dirty="0" smtClean="0"/>
          </a:p>
          <a:p>
            <a:pPr lvl="1"/>
            <a:r>
              <a:rPr lang="en-GB" sz="2400" dirty="0" smtClean="0"/>
              <a:t>Recruit or dispose of labour as required;</a:t>
            </a:r>
            <a:endParaRPr lang="en-US" sz="2400" dirty="0" smtClean="0"/>
          </a:p>
          <a:p>
            <a:pPr lvl="1"/>
            <a:r>
              <a:rPr lang="en-GB" sz="2400" dirty="0" smtClean="0"/>
              <a:t>Alter labour costs in line with market needs;</a:t>
            </a:r>
            <a:endParaRPr lang="en-US" sz="2400" dirty="0" smtClean="0"/>
          </a:p>
          <a:p>
            <a:pPr lvl="1"/>
            <a:r>
              <a:rPr lang="en-GB" sz="2400" dirty="0" smtClean="0"/>
              <a:t>Allocate labour efficiently within the firm;</a:t>
            </a:r>
            <a:endParaRPr lang="en-US" sz="2400" dirty="0" smtClean="0"/>
          </a:p>
          <a:p>
            <a:pPr lvl="1"/>
            <a:r>
              <a:rPr lang="en-GB" sz="2400" dirty="0" smtClean="0"/>
              <a:t>Fix working hours to suit business requirements (Reilly, 1998).</a:t>
            </a:r>
            <a:endParaRPr lang="en-US" sz="2400" dirty="0" smtClean="0"/>
          </a:p>
          <a:p>
            <a:r>
              <a:rPr lang="en-US" sz="2400" dirty="0" smtClean="0"/>
              <a:t>Cost-</a:t>
            </a:r>
            <a:r>
              <a:rPr lang="en-US" sz="2400" dirty="0" err="1" smtClean="0"/>
              <a:t>minimisation</a:t>
            </a:r>
            <a:r>
              <a:rPr lang="en-US" sz="2400" dirty="0" smtClean="0"/>
              <a:t> (‘</a:t>
            </a:r>
            <a:r>
              <a:rPr lang="en-US" sz="2400" dirty="0" err="1" smtClean="0"/>
              <a:t>flexploitation</a:t>
            </a:r>
            <a:r>
              <a:rPr lang="en-US" sz="2400" dirty="0" smtClean="0"/>
              <a:t>’) or quality enhancement?</a:t>
            </a:r>
          </a:p>
          <a:p>
            <a:r>
              <a:rPr lang="en-US" sz="2400" dirty="0" smtClean="0"/>
              <a:t>Mutual gains?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r"/>
            <a:r>
              <a:rPr lang="en-GB" sz="4800" b="1" dirty="0" smtClean="0"/>
              <a:t>Approaches to labour flexibility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857652"/>
          </a:xfrm>
        </p:spPr>
        <p:txBody>
          <a:bodyPr>
            <a:normAutofit/>
          </a:bodyPr>
          <a:lstStyle/>
          <a:p>
            <a:r>
              <a:rPr lang="en-GB" sz="4200" dirty="0" smtClean="0"/>
              <a:t>Functional Flexibility</a:t>
            </a:r>
            <a:endParaRPr lang="en-US" sz="4200" dirty="0"/>
          </a:p>
          <a:p>
            <a:r>
              <a:rPr lang="en-GB" sz="4200" dirty="0"/>
              <a:t> </a:t>
            </a:r>
            <a:r>
              <a:rPr lang="en-GB" sz="4200" dirty="0" smtClean="0"/>
              <a:t>Financial </a:t>
            </a:r>
            <a:r>
              <a:rPr lang="en-GB" sz="4200" dirty="0"/>
              <a:t>(or wage) flexibility</a:t>
            </a:r>
            <a:endParaRPr lang="en-US" sz="4200" dirty="0"/>
          </a:p>
          <a:p>
            <a:r>
              <a:rPr lang="en-GB" sz="4200" dirty="0"/>
              <a:t> </a:t>
            </a:r>
            <a:r>
              <a:rPr lang="en-GB" sz="4200" dirty="0" smtClean="0"/>
              <a:t>Numerical </a:t>
            </a:r>
            <a:r>
              <a:rPr lang="en-GB" sz="4200" dirty="0"/>
              <a:t>Flexibility</a:t>
            </a:r>
            <a:endParaRPr lang="en-US" sz="4200" dirty="0"/>
          </a:p>
          <a:p>
            <a:r>
              <a:rPr lang="en-GB" sz="4200" dirty="0"/>
              <a:t> </a:t>
            </a:r>
            <a:r>
              <a:rPr lang="en-GB" sz="4200" dirty="0" smtClean="0"/>
              <a:t>Temporal </a:t>
            </a:r>
            <a:r>
              <a:rPr lang="en-GB" sz="4200" dirty="0"/>
              <a:t>flexibility</a:t>
            </a:r>
            <a:endParaRPr lang="en-US" sz="4200" dirty="0"/>
          </a:p>
          <a:p>
            <a:r>
              <a:rPr lang="en-GB" sz="4200" dirty="0"/>
              <a:t> </a:t>
            </a:r>
            <a:r>
              <a:rPr lang="en-GB" sz="4200" dirty="0" smtClean="0"/>
              <a:t>Spatial </a:t>
            </a:r>
            <a:r>
              <a:rPr lang="en-GB" sz="4200" dirty="0"/>
              <a:t>(or </a:t>
            </a:r>
            <a:r>
              <a:rPr lang="en-GB" sz="4200" dirty="0" err="1"/>
              <a:t>locational</a:t>
            </a:r>
            <a:r>
              <a:rPr lang="en-GB" sz="4200" dirty="0"/>
              <a:t>) </a:t>
            </a:r>
            <a:r>
              <a:rPr lang="en-GB" sz="4200" dirty="0" smtClean="0"/>
              <a:t>Flexibility</a:t>
            </a:r>
            <a:endParaRPr lang="en-US" sz="4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3200" dirty="0"/>
              <a:t>Employer reasons given for introducing flexible working </a:t>
            </a:r>
            <a:r>
              <a:rPr lang="en-GB" sz="3200" dirty="0" smtClean="0"/>
              <a:t>practices</a:t>
            </a:r>
            <a:r>
              <a:rPr lang="en-GB" sz="3200" dirty="0"/>
              <a:t> </a:t>
            </a:r>
            <a:r>
              <a:rPr lang="en-GB" sz="2400" dirty="0" smtClean="0"/>
              <a:t>(IDS, 2006)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714488"/>
            <a:ext cx="4038600" cy="4757758"/>
          </a:xfrm>
        </p:spPr>
        <p:txBody>
          <a:bodyPr>
            <a:noAutofit/>
          </a:bodyPr>
          <a:lstStyle/>
          <a:p>
            <a:pPr lvl="0"/>
            <a:r>
              <a:rPr lang="en-GB" sz="1800" dirty="0" smtClean="0"/>
              <a:t>To improve staff retention</a:t>
            </a:r>
            <a:endParaRPr lang="en-US" sz="1800" dirty="0" smtClean="0"/>
          </a:p>
          <a:p>
            <a:pPr lvl="0"/>
            <a:r>
              <a:rPr lang="en-GB" sz="1800" dirty="0" smtClean="0"/>
              <a:t>To enhance reputation as an ‘employer of choice’</a:t>
            </a:r>
            <a:endParaRPr lang="en-US" sz="1800" dirty="0" smtClean="0"/>
          </a:p>
          <a:p>
            <a:pPr lvl="0"/>
            <a:r>
              <a:rPr lang="en-GB" sz="1800" dirty="0" smtClean="0"/>
              <a:t>In response to requests from staff</a:t>
            </a:r>
            <a:endParaRPr lang="en-US" sz="1800" dirty="0" smtClean="0"/>
          </a:p>
          <a:p>
            <a:pPr lvl="0"/>
            <a:r>
              <a:rPr lang="en-GB" sz="1800" dirty="0" smtClean="0"/>
              <a:t>In response to Government legislation</a:t>
            </a:r>
            <a:endParaRPr lang="en-US" sz="1800" dirty="0" smtClean="0"/>
          </a:p>
          <a:p>
            <a:pPr lvl="0"/>
            <a:r>
              <a:rPr lang="en-GB" sz="1800" dirty="0" smtClean="0"/>
              <a:t>To improve work–life balance</a:t>
            </a:r>
            <a:endParaRPr lang="en-US" sz="1800" dirty="0" smtClean="0"/>
          </a:p>
          <a:p>
            <a:pPr lvl="0"/>
            <a:r>
              <a:rPr lang="en-GB" sz="1800" dirty="0" smtClean="0"/>
              <a:t>To improve staff morale</a:t>
            </a:r>
            <a:endParaRPr lang="en-US" sz="1800" dirty="0" smtClean="0"/>
          </a:p>
          <a:p>
            <a:pPr lvl="0"/>
            <a:r>
              <a:rPr lang="en-GB" sz="1800" dirty="0" smtClean="0"/>
              <a:t>To attract job applicants/widen recruitment pool</a:t>
            </a:r>
            <a:endParaRPr lang="en-US" sz="1800" dirty="0" smtClean="0"/>
          </a:p>
          <a:p>
            <a:pPr lvl="0"/>
            <a:r>
              <a:rPr lang="en-GB" sz="1800" dirty="0" smtClean="0"/>
              <a:t>To provide adequate cover for extended opening hours</a:t>
            </a:r>
            <a:endParaRPr lang="en-US" sz="1800" dirty="0" smtClean="0"/>
          </a:p>
          <a:p>
            <a:pPr lvl="0"/>
            <a:r>
              <a:rPr lang="en-GB" sz="1800" dirty="0" smtClean="0"/>
              <a:t>To meet seasonal fluctuations in the market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85926"/>
            <a:ext cx="4038600" cy="45259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To stay competitive in the market</a:t>
            </a:r>
          </a:p>
          <a:p>
            <a:pPr lvl="0"/>
            <a:r>
              <a:rPr lang="en-GB" sz="1800" dirty="0" smtClean="0"/>
              <a:t>To improve productivity</a:t>
            </a:r>
            <a:endParaRPr lang="en-US" sz="1800" dirty="0" smtClean="0"/>
          </a:p>
          <a:p>
            <a:pPr lvl="0"/>
            <a:r>
              <a:rPr lang="en-GB" sz="1800" dirty="0" smtClean="0"/>
              <a:t>To encourage diversity</a:t>
            </a:r>
            <a:endParaRPr lang="en-US" sz="1800" dirty="0" smtClean="0"/>
          </a:p>
          <a:p>
            <a:pPr lvl="0"/>
            <a:r>
              <a:rPr lang="en-GB" sz="1800" dirty="0" smtClean="0"/>
              <a:t>To reduce sickness absence/help those returning from long-term sick leave</a:t>
            </a:r>
            <a:endParaRPr lang="en-US" sz="1800" dirty="0" smtClean="0"/>
          </a:p>
          <a:p>
            <a:pPr lvl="0"/>
            <a:r>
              <a:rPr lang="en-GB" sz="1800" dirty="0" smtClean="0"/>
              <a:t>To limit overtime costs</a:t>
            </a:r>
            <a:endParaRPr lang="en-US" sz="1800" dirty="0" smtClean="0"/>
          </a:p>
          <a:p>
            <a:pPr lvl="0"/>
            <a:r>
              <a:rPr lang="en-GB" sz="1800" dirty="0" smtClean="0"/>
              <a:t>To encourage loyalty</a:t>
            </a:r>
            <a:endParaRPr lang="en-US" sz="1800" dirty="0" smtClean="0"/>
          </a:p>
          <a:p>
            <a:pPr lvl="0"/>
            <a:r>
              <a:rPr lang="en-GB" sz="1800" dirty="0" smtClean="0"/>
              <a:t>To address environmental/travel-to-work issues</a:t>
            </a:r>
            <a:endParaRPr lang="en-US" sz="1800" dirty="0" smtClean="0"/>
          </a:p>
          <a:p>
            <a:pPr lvl="0"/>
            <a:r>
              <a:rPr lang="en-GB" sz="1800" dirty="0" smtClean="0"/>
              <a:t>To reduce property costs</a:t>
            </a:r>
            <a:endParaRPr lang="en-US" sz="1800" dirty="0" smtClean="0"/>
          </a:p>
          <a:p>
            <a:pPr lvl="0"/>
            <a:r>
              <a:rPr lang="en-GB" sz="1800" dirty="0" smtClean="0"/>
              <a:t>To enable a young workforce to pursue their personal interests</a:t>
            </a:r>
            <a:endParaRPr lang="en-US" sz="1800" dirty="0" smtClean="0"/>
          </a:p>
          <a:p>
            <a:endParaRPr lang="en-GB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Atkinson’s (1984) Flexible Firm</a:t>
            </a:r>
            <a:endParaRPr lang="en-US" dirty="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217" name="Group 1"/>
          <p:cNvGrpSpPr>
            <a:grpSpLocks noChangeAspect="1"/>
          </p:cNvGrpSpPr>
          <p:nvPr/>
        </p:nvGrpSpPr>
        <p:grpSpPr bwMode="auto">
          <a:xfrm>
            <a:off x="500034" y="1428736"/>
            <a:ext cx="8072494" cy="5000636"/>
            <a:chOff x="2527" y="8675"/>
            <a:chExt cx="7200" cy="4628"/>
          </a:xfrm>
        </p:grpSpPr>
        <p:sp>
          <p:nvSpPr>
            <p:cNvPr id="9237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527" y="8675"/>
              <a:ext cx="7200" cy="462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527" y="8675"/>
              <a:ext cx="7200" cy="46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4027" y="8829"/>
              <a:ext cx="4350" cy="43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Oval 18"/>
            <p:cNvSpPr>
              <a:spLocks noChangeAspect="1" noChangeArrowheads="1"/>
            </p:cNvSpPr>
            <p:nvPr/>
          </p:nvSpPr>
          <p:spPr bwMode="auto">
            <a:xfrm>
              <a:off x="4777" y="9601"/>
              <a:ext cx="2835" cy="29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227" y="10063"/>
              <a:ext cx="1890" cy="19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5377" y="10526"/>
              <a:ext cx="1650" cy="7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Core group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Primary (internal) labour market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Functional flexibility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4027" y="9292"/>
              <a:ext cx="225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5377" y="12686"/>
              <a:ext cx="1650" cy="3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Outsourcing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4027" y="10680"/>
              <a:ext cx="750" cy="7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Agency workers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7497" y="10658"/>
              <a:ext cx="9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Sub-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contracting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677" y="8829"/>
              <a:ext cx="1650" cy="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First peripheral group</a:t>
              </a:r>
              <a:endPara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Secondary (internal) labour market</a:t>
              </a:r>
              <a:endPara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Numerical and functional flexibility</a:t>
              </a:r>
              <a:endPara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677" y="12113"/>
              <a:ext cx="1650" cy="9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100" b="1" dirty="0" smtClean="0">
                  <a:latin typeface="Arial" pitchFamily="34" charset="0"/>
                  <a:ea typeface="SimSun" pitchFamily="2" charset="-122"/>
                  <a:cs typeface="Arial" pitchFamily="34" charset="0"/>
                </a:rPr>
                <a:t>Second peripheral group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100" dirty="0" smtClean="0">
                  <a:latin typeface="Arial" pitchFamily="34" charset="0"/>
                  <a:ea typeface="SimSun" pitchFamily="2" charset="-122"/>
                  <a:cs typeface="Arial" pitchFamily="34" charset="0"/>
                </a:rPr>
                <a:t>Numerical and functional flexibility e.g. part-time workers, job-sharing and temporary workers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4327" y="12069"/>
              <a:ext cx="1800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5370" y="9093"/>
              <a:ext cx="1650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Self-employment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AutoShape 7"/>
            <p:cNvSpPr>
              <a:spLocks noChangeShapeType="1"/>
            </p:cNvSpPr>
            <p:nvPr/>
          </p:nvSpPr>
          <p:spPr bwMode="auto">
            <a:xfrm flipV="1">
              <a:off x="7117" y="10910"/>
              <a:ext cx="4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ShapeType="1"/>
            </p:cNvSpPr>
            <p:nvPr/>
          </p:nvSpPr>
          <p:spPr bwMode="auto">
            <a:xfrm flipV="1">
              <a:off x="4777" y="10909"/>
              <a:ext cx="4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1" name="AutoShape 5"/>
            <p:cNvSpPr>
              <a:spLocks noChangeShapeType="1"/>
            </p:cNvSpPr>
            <p:nvPr/>
          </p:nvSpPr>
          <p:spPr bwMode="auto">
            <a:xfrm flipH="1">
              <a:off x="7197" y="9469"/>
              <a:ext cx="543" cy="5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0" name="AutoShape 4"/>
            <p:cNvSpPr>
              <a:spLocks noChangeShapeType="1"/>
            </p:cNvSpPr>
            <p:nvPr/>
          </p:nvSpPr>
          <p:spPr bwMode="auto">
            <a:xfrm flipH="1" flipV="1">
              <a:off x="7197" y="12089"/>
              <a:ext cx="543" cy="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9" name="AutoShape 3"/>
            <p:cNvSpPr>
              <a:spLocks noChangeShapeType="1"/>
            </p:cNvSpPr>
            <p:nvPr/>
          </p:nvSpPr>
          <p:spPr bwMode="auto">
            <a:xfrm>
              <a:off x="4664" y="9469"/>
              <a:ext cx="528" cy="5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8" name="AutoShape 2"/>
            <p:cNvSpPr>
              <a:spLocks noChangeShapeType="1"/>
            </p:cNvSpPr>
            <p:nvPr/>
          </p:nvSpPr>
          <p:spPr bwMode="auto">
            <a:xfrm flipH="1">
              <a:off x="4664" y="12089"/>
              <a:ext cx="528" cy="4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Implications of flexible working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900" dirty="0" smtClean="0"/>
              <a:t>‘Employee-friendly’ and ‘employee-unfriendly’ variants</a:t>
            </a:r>
          </a:p>
          <a:p>
            <a:r>
              <a:rPr lang="en-GB" sz="2900" dirty="0" smtClean="0"/>
              <a:t>‘</a:t>
            </a:r>
            <a:r>
              <a:rPr lang="en-GB" sz="2900" dirty="0" err="1" smtClean="0"/>
              <a:t>Casualisation</a:t>
            </a:r>
            <a:r>
              <a:rPr lang="en-GB" sz="2900" dirty="0" smtClean="0"/>
              <a:t>’ of employment at odds with importance of employee commitment to performance</a:t>
            </a:r>
          </a:p>
          <a:p>
            <a:r>
              <a:rPr lang="en-GB" sz="2900" dirty="0" smtClean="0"/>
              <a:t>Non-standard </a:t>
            </a:r>
            <a:r>
              <a:rPr lang="en-GB" sz="2900" dirty="0"/>
              <a:t>employment (part-time, temporary and fixed-term) </a:t>
            </a:r>
            <a:r>
              <a:rPr lang="en-GB" sz="2900" dirty="0" smtClean="0"/>
              <a:t>increases </a:t>
            </a:r>
            <a:r>
              <a:rPr lang="en-GB" sz="2900" dirty="0"/>
              <a:t>workers’ exposure to ‘bad job’ </a:t>
            </a:r>
            <a:r>
              <a:rPr lang="en-GB" sz="2900" dirty="0" smtClean="0"/>
              <a:t>characteristics</a:t>
            </a:r>
          </a:p>
          <a:p>
            <a:r>
              <a:rPr lang="en-GB" sz="2900" dirty="0" smtClean="0"/>
              <a:t>Multi-skilling </a:t>
            </a:r>
            <a:r>
              <a:rPr lang="en-GB" sz="2900" dirty="0"/>
              <a:t>often means </a:t>
            </a:r>
            <a:r>
              <a:rPr lang="en-GB" sz="2900" dirty="0" smtClean="0"/>
              <a:t>multi-tasking</a:t>
            </a:r>
            <a:endParaRPr lang="en-US" sz="2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Implications of flexible working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Some groups are more likely to benefit than others from flexible working arrangements</a:t>
            </a:r>
          </a:p>
          <a:p>
            <a:pPr lvl="1"/>
            <a:r>
              <a:rPr lang="en-GB" dirty="0" smtClean="0"/>
              <a:t>Managerial, professional and clerical workers</a:t>
            </a:r>
          </a:p>
          <a:p>
            <a:r>
              <a:rPr lang="en-GB" dirty="0" smtClean="0"/>
              <a:t>For manual and lower-skilled workers, flexibility often means insecurity and unpredictability</a:t>
            </a:r>
          </a:p>
          <a:p>
            <a:r>
              <a:rPr lang="en-GB" dirty="0" smtClean="0"/>
              <a:t>Flexible working can reinforce patterns of social exclusion</a:t>
            </a:r>
            <a:endParaRPr lang="en-US" dirty="0" smtClean="0"/>
          </a:p>
          <a:p>
            <a:r>
              <a:rPr lang="en-GB" dirty="0" smtClean="0"/>
              <a:t>Ethical debate regarding flexible working is micro version of wider political dilemma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Summary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500" dirty="0" smtClean="0"/>
              <a:t>Labour markets </a:t>
            </a:r>
            <a:r>
              <a:rPr lang="en-GB" sz="2500" dirty="0"/>
              <a:t>are highly fluid and </a:t>
            </a:r>
            <a:r>
              <a:rPr lang="en-GB" sz="2500" dirty="0" smtClean="0"/>
              <a:t>unpredictable</a:t>
            </a:r>
          </a:p>
          <a:p>
            <a:r>
              <a:rPr lang="en-GB" sz="2500" dirty="0" smtClean="0"/>
              <a:t>The </a:t>
            </a:r>
            <a:r>
              <a:rPr lang="en-GB" sz="2500" dirty="0"/>
              <a:t>supply of and demand for labour is subject to a range of pressures which form the conditions under which organisations manage their </a:t>
            </a:r>
            <a:r>
              <a:rPr lang="en-GB" sz="2500" dirty="0" smtClean="0"/>
              <a:t>workforce</a:t>
            </a:r>
          </a:p>
          <a:p>
            <a:r>
              <a:rPr lang="en-GB" sz="2500" dirty="0" smtClean="0"/>
              <a:t>Knowledge </a:t>
            </a:r>
            <a:r>
              <a:rPr lang="en-GB" sz="2500" dirty="0"/>
              <a:t>economy has become a useful shorthand means of describing a set of processes </a:t>
            </a:r>
            <a:r>
              <a:rPr lang="en-GB" sz="2500" dirty="0" smtClean="0"/>
              <a:t>shaping </a:t>
            </a:r>
            <a:r>
              <a:rPr lang="en-GB" sz="2500" dirty="0"/>
              <a:t>the labour market context of contemporary firms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Bi-skill labour market changes – ‘</a:t>
            </a:r>
            <a:r>
              <a:rPr lang="en-GB" sz="2500" dirty="0" err="1" smtClean="0"/>
              <a:t>Mcjobs</a:t>
            </a:r>
            <a:r>
              <a:rPr lang="en-GB" sz="2500" dirty="0" smtClean="0"/>
              <a:t>’ and ‘iMac jobs’</a:t>
            </a:r>
          </a:p>
          <a:p>
            <a:r>
              <a:rPr lang="en-GB" sz="2500" dirty="0" smtClean="0"/>
              <a:t>Increased emphasis on organisational and labour flexibility</a:t>
            </a:r>
          </a:p>
          <a:p>
            <a:pPr lvl="1"/>
            <a:r>
              <a:rPr lang="en-GB" sz="2400" dirty="0" smtClean="0"/>
              <a:t>Variable impact on workers</a:t>
            </a:r>
            <a:endParaRPr lang="en-US" sz="2400" dirty="0" smtClean="0"/>
          </a:p>
          <a:p>
            <a:endParaRPr lang="en-GB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/>
              <a:t>Atkinson, J. (1984) Manpower strategies for the flexible organisation, </a:t>
            </a:r>
            <a:r>
              <a:rPr lang="en-GB" sz="2400" i="1" dirty="0" smtClean="0"/>
              <a:t>Personnel Management</a:t>
            </a:r>
            <a:r>
              <a:rPr lang="en-GB" sz="2400" dirty="0" smtClean="0"/>
              <a:t>, August 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Income Data Services (2006) </a:t>
            </a:r>
            <a:r>
              <a:rPr lang="en-GB" sz="2400" i="1" dirty="0" smtClean="0"/>
              <a:t>Survey of flexible working practices</a:t>
            </a:r>
            <a:r>
              <a:rPr lang="en-GB" sz="2400" dirty="0" smtClean="0"/>
              <a:t>, HR Studies Update 834, November, London: IDS.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Morris, J. (2004) The future of work: Organisational and international perspectives, </a:t>
            </a:r>
            <a:r>
              <a:rPr lang="en-GB" sz="2400" i="1" dirty="0" smtClean="0"/>
              <a:t>International Journal of Human Resource Management</a:t>
            </a:r>
            <a:r>
              <a:rPr lang="en-GB" sz="2400" dirty="0" smtClean="0"/>
              <a:t>, 15(2): 263–275.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Reilly, P. A. (1998) Balancing Flexibility – Meeting the Interests of Employer and Employee, </a:t>
            </a:r>
            <a:r>
              <a:rPr lang="en-GB" sz="2400" i="1" dirty="0" smtClean="0"/>
              <a:t>European Journal of Work and Organisational Psychology</a:t>
            </a:r>
            <a:r>
              <a:rPr lang="en-GB" sz="2400" dirty="0" smtClean="0"/>
              <a:t>, 7(1): 7–22.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Watson, T. J. (2008) </a:t>
            </a:r>
            <a:r>
              <a:rPr lang="en-GB" sz="2400" i="1" dirty="0" smtClean="0"/>
              <a:t>Sociology, Work and Industry</a:t>
            </a:r>
            <a:r>
              <a:rPr lang="en-GB" sz="2400" dirty="0" smtClean="0"/>
              <a:t>, (5th </a:t>
            </a:r>
            <a:r>
              <a:rPr lang="en-GB" sz="2400" dirty="0" err="1" smtClean="0"/>
              <a:t>edn</a:t>
            </a:r>
            <a:r>
              <a:rPr lang="en-GB" sz="2400" dirty="0" smtClean="0"/>
              <a:t>), London: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dirty="0" smtClean="0"/>
              <a:t>To define internal and external labour markets</a:t>
            </a:r>
            <a:endParaRPr lang="en-US" dirty="0" smtClean="0"/>
          </a:p>
          <a:p>
            <a:pPr lvl="0"/>
            <a:r>
              <a:rPr lang="en-GB" dirty="0" smtClean="0"/>
              <a:t>To identify changing labour market conditions</a:t>
            </a:r>
            <a:endParaRPr lang="en-US" dirty="0" smtClean="0"/>
          </a:p>
          <a:p>
            <a:pPr lvl="0"/>
            <a:r>
              <a:rPr lang="en-GB" dirty="0" smtClean="0"/>
              <a:t>To outline how labour market trends are impacting upon HRM practice</a:t>
            </a:r>
            <a:endParaRPr lang="en-US" dirty="0" smtClean="0"/>
          </a:p>
          <a:p>
            <a:pPr lvl="0"/>
            <a:r>
              <a:rPr lang="en-GB" dirty="0" smtClean="0"/>
              <a:t>To outline the various ways that firms can respond to different labour market conditions</a:t>
            </a:r>
            <a:endParaRPr lang="en-US" dirty="0" smtClean="0"/>
          </a:p>
          <a:p>
            <a:pPr lvl="0"/>
            <a:r>
              <a:rPr lang="en-GB" dirty="0" smtClean="0"/>
              <a:t>To outline forms of employment flexibility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What are Labour Markets?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r>
              <a:rPr lang="en-GB" dirty="0"/>
              <a:t>M</a:t>
            </a:r>
            <a:r>
              <a:rPr lang="en-GB" dirty="0" smtClean="0"/>
              <a:t>echanism </a:t>
            </a:r>
            <a:r>
              <a:rPr lang="en-GB" dirty="0"/>
              <a:t>through which human labour is bought and sold as a </a:t>
            </a:r>
            <a:r>
              <a:rPr lang="en-GB" dirty="0" smtClean="0"/>
              <a:t>commodity</a:t>
            </a:r>
          </a:p>
          <a:p>
            <a:r>
              <a:rPr lang="en-GB" dirty="0" smtClean="0"/>
              <a:t>Means </a:t>
            </a:r>
            <a:r>
              <a:rPr lang="en-GB" dirty="0"/>
              <a:t>by which labour demand (the number and type of available jobs) is matched with labour supply (the number and type of available workers</a:t>
            </a:r>
            <a:r>
              <a:rPr lang="en-GB" dirty="0" smtClean="0"/>
              <a:t>)  </a:t>
            </a:r>
          </a:p>
          <a:p>
            <a:r>
              <a:rPr lang="en-GB" dirty="0" smtClean="0"/>
              <a:t>Nature of interaction between organisation and labour markets reflects choice of ‘make</a:t>
            </a:r>
            <a:r>
              <a:rPr lang="en-GB" dirty="0"/>
              <a:t>’ or ‘buy’ </a:t>
            </a:r>
            <a:r>
              <a:rPr lang="en-GB" dirty="0" smtClean="0"/>
              <a:t>strategies for employee resourcing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The internal labour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r>
              <a:rPr lang="en-GB" sz="2800" dirty="0" smtClean="0"/>
              <a:t>An organisation’s internal supply or stock of labour</a:t>
            </a:r>
          </a:p>
          <a:p>
            <a:r>
              <a:rPr lang="en-GB" sz="2800" dirty="0" smtClean="0"/>
              <a:t>Mechanism for attribution of work roles</a:t>
            </a:r>
          </a:p>
          <a:p>
            <a:r>
              <a:rPr lang="en-GB" sz="2800" dirty="0" smtClean="0"/>
              <a:t>Device for managerial control over the workforce through stratification, division and the detailed allocation of responsibility</a:t>
            </a:r>
          </a:p>
          <a:p>
            <a:r>
              <a:rPr lang="en-GB" sz="2800" dirty="0" smtClean="0"/>
              <a:t>‘Form’ determined by HR practices, contextual factors and organisational characteristics</a:t>
            </a:r>
          </a:p>
          <a:p>
            <a:r>
              <a:rPr lang="en-GB" sz="2800" dirty="0" smtClean="0"/>
              <a:t>Potential source of ‘positive’ employment experience</a:t>
            </a:r>
          </a:p>
          <a:p>
            <a:r>
              <a:rPr lang="en-GB" sz="2800" dirty="0" smtClean="0"/>
              <a:t>Erosion of ‘strong’ internal labour markets?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The external labour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600" dirty="0" smtClean="0"/>
              <a:t>External supply of labour; the stock of available labour</a:t>
            </a:r>
          </a:p>
          <a:p>
            <a:r>
              <a:rPr lang="en-GB" sz="2600" dirty="0" smtClean="0"/>
              <a:t>Segmented labour markets – Geography, skills, educational level, etc.</a:t>
            </a:r>
            <a:endParaRPr lang="en-US" sz="2600" dirty="0" smtClean="0"/>
          </a:p>
          <a:p>
            <a:r>
              <a:rPr lang="en-GB" sz="2600" dirty="0" smtClean="0"/>
              <a:t>Labour market ‘power’ through legitimate and illegitimate means</a:t>
            </a:r>
          </a:p>
          <a:p>
            <a:r>
              <a:rPr lang="en-GB" sz="2600" dirty="0" smtClean="0"/>
              <a:t>Shaped </a:t>
            </a:r>
            <a:r>
              <a:rPr lang="en-GB" sz="2600" dirty="0"/>
              <a:t>by a range of processes which can be both planned and </a:t>
            </a:r>
            <a:r>
              <a:rPr lang="en-GB" sz="2600" dirty="0" smtClean="0"/>
              <a:t>directed or </a:t>
            </a:r>
            <a:r>
              <a:rPr lang="en-GB" sz="2600" dirty="0"/>
              <a:t>largely uncontrolled and </a:t>
            </a:r>
            <a:r>
              <a:rPr lang="en-GB" sz="2600" dirty="0" smtClean="0"/>
              <a:t>unpredictable</a:t>
            </a:r>
          </a:p>
          <a:p>
            <a:r>
              <a:rPr lang="en-GB" sz="2600" dirty="0" smtClean="0"/>
              <a:t>Reflexive relationship between the supply and demand for labour</a:t>
            </a:r>
          </a:p>
          <a:p>
            <a:endParaRPr lang="en-GB" sz="950" dirty="0" smtClean="0"/>
          </a:p>
          <a:p>
            <a:endParaRPr lang="en-GB" sz="95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Labour Market Supply and Demand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571612"/>
          <a:ext cx="8001056" cy="4720357"/>
        </p:xfrm>
        <a:graphic>
          <a:graphicData uri="http://schemas.openxmlformats.org/drawingml/2006/table">
            <a:tbl>
              <a:tblPr/>
              <a:tblGrid>
                <a:gridCol w="4051461"/>
                <a:gridCol w="3949595"/>
              </a:tblGrid>
              <a:tr h="29935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latin typeface="+mj-lt"/>
                          <a:ea typeface="Times New Roman"/>
                        </a:rPr>
                        <a:t>Labour market supply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latin typeface="+mj-lt"/>
                          <a:ea typeface="Times New Roman"/>
                        </a:rPr>
                        <a:t>Labour market demand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57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Changing societal attitudes to work and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education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Economic conditions (regional, national and international)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 smtClean="0">
                          <a:latin typeface="+mj-lt"/>
                          <a:ea typeface="Times New Roman"/>
                        </a:rPr>
                        <a:t>Changing </a:t>
                      </a:r>
                      <a:r>
                        <a:rPr lang="en-GB" sz="1900" dirty="0">
                          <a:latin typeface="+mj-lt"/>
                          <a:ea typeface="Times New Roman"/>
                        </a:rPr>
                        <a:t>demography 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Government </a:t>
                      </a: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policy – Both national and international (e.g. European Union)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742950" lvl="1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Employment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regulation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742950" lvl="1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Level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and target of </a:t>
                      </a: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investment in education and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training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742950" lvl="1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Industrial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policy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742950" lvl="1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Wider social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policy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Changes to the external business environment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Changes </a:t>
                      </a: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in the internal business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environment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Changing communications and production technologies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Changes in the political </a:t>
                      </a:r>
                      <a:r>
                        <a:rPr lang="en-GB" sz="19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context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latin typeface="+mj-lt"/>
                          <a:ea typeface="Times New Roman"/>
                        </a:rPr>
                        <a:t>Economic </a:t>
                      </a:r>
                      <a:r>
                        <a:rPr lang="en-GB" sz="1900" dirty="0" smtClean="0">
                          <a:latin typeface="+mj-lt"/>
                          <a:ea typeface="Times New Roman"/>
                        </a:rPr>
                        <a:t>restructuring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latin typeface="+mj-lt"/>
                          <a:ea typeface="Times New Roman"/>
                        </a:rPr>
                        <a:t>Changing skills </a:t>
                      </a:r>
                      <a:r>
                        <a:rPr lang="en-GB" sz="1900" dirty="0" smtClean="0">
                          <a:latin typeface="+mj-lt"/>
                          <a:ea typeface="Times New Roman"/>
                        </a:rPr>
                        <a:t>requirement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GB" sz="1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Helvetica Neue"/>
                        </a:rPr>
                        <a:t>Regional, national and international economic conditions – Inflation, level of unemployment and interest rates</a:t>
                      </a:r>
                      <a:endParaRPr lang="en-US" sz="1900" dirty="0">
                        <a:latin typeface="+mj-lt"/>
                        <a:ea typeface="Times New Roman"/>
                      </a:endParaRPr>
                    </a:p>
                  </a:txBody>
                  <a:tcPr marL="57600" marR="57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Globalisation of labour markets?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r>
              <a:rPr lang="en-GB" dirty="0" smtClean="0"/>
              <a:t>Globalisation creating significant </a:t>
            </a:r>
            <a:r>
              <a:rPr lang="en-GB" dirty="0"/>
              <a:t>interconnectedness of national and regional labour </a:t>
            </a:r>
            <a:r>
              <a:rPr lang="en-GB" dirty="0" smtClean="0"/>
              <a:t>markets </a:t>
            </a:r>
          </a:p>
          <a:p>
            <a:r>
              <a:rPr lang="en-GB" dirty="0" smtClean="0"/>
              <a:t>Changes </a:t>
            </a:r>
            <a:r>
              <a:rPr lang="en-GB" dirty="0"/>
              <a:t>to the availability of </a:t>
            </a:r>
            <a:r>
              <a:rPr lang="en-GB" dirty="0" smtClean="0"/>
              <a:t>labour </a:t>
            </a:r>
            <a:r>
              <a:rPr lang="en-GB" dirty="0"/>
              <a:t>in one part of the world impact on the relative demand for labour in </a:t>
            </a:r>
            <a:r>
              <a:rPr lang="en-GB" dirty="0" smtClean="0"/>
              <a:t>another </a:t>
            </a:r>
          </a:p>
          <a:p>
            <a:r>
              <a:rPr lang="en-GB" dirty="0" smtClean="0"/>
              <a:t>Developing </a:t>
            </a:r>
            <a:r>
              <a:rPr lang="en-GB" dirty="0"/>
              <a:t>international division of </a:t>
            </a:r>
            <a:r>
              <a:rPr lang="en-GB" dirty="0" smtClean="0"/>
              <a:t>labour</a:t>
            </a:r>
          </a:p>
          <a:p>
            <a:r>
              <a:rPr lang="en-GB" dirty="0" smtClean="0"/>
              <a:t>Alters </a:t>
            </a:r>
            <a:r>
              <a:rPr lang="en-GB" dirty="0"/>
              <a:t>the dynamic between labour supply and </a:t>
            </a:r>
            <a:r>
              <a:rPr lang="en-GB" dirty="0" smtClean="0"/>
              <a:t>demand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>Economic Change and the Labour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7"/>
          </a:xfrm>
        </p:spPr>
        <p:txBody>
          <a:bodyPr>
            <a:noAutofit/>
          </a:bodyPr>
          <a:lstStyle/>
          <a:p>
            <a:r>
              <a:rPr lang="en-GB" sz="2400" dirty="0" smtClean="0"/>
              <a:t>Service-dominated economy</a:t>
            </a:r>
          </a:p>
          <a:p>
            <a:r>
              <a:rPr lang="en-GB" sz="2400" dirty="0" smtClean="0"/>
              <a:t>Advent of ‘post-industrialism’/knowledge-intensive economy</a:t>
            </a:r>
          </a:p>
          <a:p>
            <a:r>
              <a:rPr lang="en-GB" sz="2400" i="1" dirty="0" smtClean="0"/>
              <a:t>‘Type </a:t>
            </a:r>
            <a:r>
              <a:rPr lang="en-GB" sz="2400" i="1" dirty="0"/>
              <a:t>of economically advanced social order in which the centrally important resource is knowledge, service work has largely replaced manufacturing employment and knowledge-based occupations play a privileged role’</a:t>
            </a:r>
            <a:r>
              <a:rPr lang="en-GB" sz="2400" dirty="0"/>
              <a:t>. </a:t>
            </a:r>
            <a:r>
              <a:rPr lang="en-GB" sz="2400" dirty="0" smtClean="0"/>
              <a:t>(Watson, 2008: 21) </a:t>
            </a:r>
          </a:p>
          <a:p>
            <a:r>
              <a:rPr lang="en-GB" sz="2400" dirty="0" smtClean="0"/>
              <a:t>Economic complexity and uncertainty</a:t>
            </a:r>
          </a:p>
          <a:p>
            <a:r>
              <a:rPr lang="en-GB" sz="2400" dirty="0" smtClean="0"/>
              <a:t>Bi-skill labour market changes: ‘</a:t>
            </a:r>
            <a:r>
              <a:rPr lang="en-GB" sz="2400" dirty="0" err="1" smtClean="0"/>
              <a:t>Mcjobs</a:t>
            </a:r>
            <a:r>
              <a:rPr lang="en-GB" sz="2400" dirty="0" smtClean="0"/>
              <a:t>’ and ‘iMac jobs’</a:t>
            </a:r>
          </a:p>
          <a:p>
            <a:r>
              <a:rPr lang="en-GB" sz="2400" dirty="0" smtClean="0"/>
              <a:t>Importance of ‘thinking’ skills and ‘person </a:t>
            </a:r>
            <a:r>
              <a:rPr lang="en-GB" sz="2400" dirty="0"/>
              <a:t>to person’ </a:t>
            </a:r>
            <a:r>
              <a:rPr lang="en-GB" sz="2400" dirty="0" smtClean="0"/>
              <a:t>skills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400" dirty="0" smtClean="0"/>
              <a:t>The restructuring of internal labour markets</a:t>
            </a:r>
            <a:br>
              <a:rPr lang="en-GB" sz="3400" dirty="0" smtClean="0"/>
            </a:br>
            <a:r>
              <a:rPr lang="en-GB" sz="2800" i="1" dirty="0" smtClean="0"/>
              <a:t>The flexibility of organisational 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r>
              <a:rPr lang="en-GB" sz="2600" dirty="0" smtClean="0"/>
              <a:t>Contested argument that rigid </a:t>
            </a:r>
            <a:r>
              <a:rPr lang="en-GB" sz="2600" dirty="0"/>
              <a:t>bureaucratic </a:t>
            </a:r>
            <a:r>
              <a:rPr lang="en-GB" sz="2600" dirty="0" smtClean="0"/>
              <a:t>organisational forms are inadequately adaptable</a:t>
            </a:r>
          </a:p>
          <a:p>
            <a:r>
              <a:rPr lang="en-GB" sz="2600" dirty="0" smtClean="0"/>
              <a:t>Replaced </a:t>
            </a:r>
            <a:r>
              <a:rPr lang="en-GB" sz="2600" dirty="0"/>
              <a:t>with </a:t>
            </a:r>
            <a:r>
              <a:rPr lang="en-GB" sz="2600" i="1" dirty="0"/>
              <a:t>‘post-bureaucratic forms that are leaner, flatter and consequently more responsive, flexible and focused’</a:t>
            </a:r>
            <a:r>
              <a:rPr lang="en-GB" sz="2600" dirty="0"/>
              <a:t> (</a:t>
            </a:r>
            <a:r>
              <a:rPr lang="en-GB" sz="2600" dirty="0" smtClean="0"/>
              <a:t>Morris, </a:t>
            </a:r>
            <a:r>
              <a:rPr lang="en-GB" sz="2600" dirty="0"/>
              <a:t>2004: 264).  </a:t>
            </a:r>
            <a:endParaRPr lang="en-GB" sz="2600" dirty="0" smtClean="0"/>
          </a:p>
          <a:p>
            <a:r>
              <a:rPr lang="en-GB" sz="2600" dirty="0" smtClean="0"/>
              <a:t>Downsizing</a:t>
            </a:r>
            <a:r>
              <a:rPr lang="en-GB" sz="2600" dirty="0"/>
              <a:t>, rightsizing, delayering, </a:t>
            </a:r>
            <a:r>
              <a:rPr lang="en-GB" sz="2600" dirty="0" smtClean="0"/>
              <a:t>restructuring, business </a:t>
            </a:r>
            <a:r>
              <a:rPr lang="en-GB" sz="2600" dirty="0"/>
              <a:t>process </a:t>
            </a:r>
            <a:r>
              <a:rPr lang="en-GB" sz="2600" dirty="0" smtClean="0"/>
              <a:t>re-engineering, project working, etc.</a:t>
            </a:r>
            <a:endParaRPr lang="en-US" sz="2600" dirty="0"/>
          </a:p>
          <a:p>
            <a:r>
              <a:rPr lang="en-GB" sz="2600" dirty="0" smtClean="0"/>
              <a:t>Implications </a:t>
            </a:r>
            <a:r>
              <a:rPr lang="en-GB" sz="2600" dirty="0"/>
              <a:t>for work in terms of job content, employee motivation, job security and organisational </a:t>
            </a:r>
            <a:r>
              <a:rPr lang="en-GB" sz="2600" dirty="0" smtClean="0"/>
              <a:t>commitment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1136</Words>
  <Application>Microsoft Office PowerPoint</Application>
  <PresentationFormat>On-screen Show (4:3)</PresentationFormat>
  <Paragraphs>147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Labour Market Context of HRM</vt:lpstr>
      <vt:lpstr>Session Objectives</vt:lpstr>
      <vt:lpstr>What are Labour Markets?</vt:lpstr>
      <vt:lpstr>The internal labour market</vt:lpstr>
      <vt:lpstr>The external labour market</vt:lpstr>
      <vt:lpstr>Labour Market Supply and Demand</vt:lpstr>
      <vt:lpstr>Globalisation of labour markets?</vt:lpstr>
      <vt:lpstr>Economic Change and the Labour Market</vt:lpstr>
      <vt:lpstr>The restructuring of internal labour markets The flexibility of organisational structure</vt:lpstr>
      <vt:lpstr>The restructuring of internal labour markets The flexibility of labour</vt:lpstr>
      <vt:lpstr>Approaches to labour flexibility</vt:lpstr>
      <vt:lpstr>Employer reasons given for introducing flexible working practices (IDS, 2006) </vt:lpstr>
      <vt:lpstr>Atkinson’s (1984) Flexible Firm</vt:lpstr>
      <vt:lpstr>Implications of flexible working practices</vt:lpstr>
      <vt:lpstr>Implications of flexible working practices</vt:lpstr>
      <vt:lpstr>Summary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Labour Market Context of HRM</dc:title>
  <dc:creator>Wilton</dc:creator>
  <cp:lastModifiedBy>ACER</cp:lastModifiedBy>
  <cp:revision>63</cp:revision>
  <dcterms:created xsi:type="dcterms:W3CDTF">2009-09-01T08:06:22Z</dcterms:created>
  <dcterms:modified xsi:type="dcterms:W3CDTF">2016-10-09T02:49:25Z</dcterms:modified>
</cp:coreProperties>
</file>