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6" r:id="rId9"/>
    <p:sldId id="260" r:id="rId10"/>
    <p:sldId id="269" r:id="rId11"/>
    <p:sldId id="270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9FF9-38D3-4BC1-BDA6-B5DB4208BFE4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3B47-4CFC-4532-A1B1-CFFD3C3E4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9FF9-38D3-4BC1-BDA6-B5DB4208BFE4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3B47-4CFC-4532-A1B1-CFFD3C3E4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9FF9-38D3-4BC1-BDA6-B5DB4208BFE4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3B47-4CFC-4532-A1B1-CFFD3C3E469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9FF9-38D3-4BC1-BDA6-B5DB4208BFE4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3B47-4CFC-4532-A1B1-CFFD3C3E4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9FF9-38D3-4BC1-BDA6-B5DB4208BFE4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3B47-4CFC-4532-A1B1-CFFD3C3E4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9FF9-38D3-4BC1-BDA6-B5DB4208BFE4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3B47-4CFC-4532-A1B1-CFFD3C3E4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9FF9-38D3-4BC1-BDA6-B5DB4208BFE4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3B47-4CFC-4532-A1B1-CFFD3C3E4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9FF9-38D3-4BC1-BDA6-B5DB4208BFE4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3B47-4CFC-4532-A1B1-CFFD3C3E4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9FF9-38D3-4BC1-BDA6-B5DB4208BFE4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3B47-4CFC-4532-A1B1-CFFD3C3E46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9FF9-38D3-4BC1-BDA6-B5DB4208BFE4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3B47-4CFC-4532-A1B1-CFFD3C3E4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79FF9-38D3-4BC1-BDA6-B5DB4208BFE4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33B47-4CFC-4532-A1B1-CFFD3C3E4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CA79FF9-38D3-4BC1-BDA6-B5DB4208BFE4}" type="datetimeFigureOut">
              <a:rPr lang="en-US" smtClean="0"/>
              <a:pPr/>
              <a:t>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EB33B47-4CFC-4532-A1B1-CFFD3C3E469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Learning out come will see students being able to 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581400"/>
            <a:ext cx="8610600" cy="2133600"/>
          </a:xfrm>
        </p:spPr>
        <p:txBody>
          <a:bodyPr/>
          <a:lstStyle/>
          <a:p>
            <a:r>
              <a:rPr lang="en-US" dirty="0" smtClean="0"/>
              <a:t>M 2. – </a:t>
            </a:r>
            <a:r>
              <a:rPr lang="en-US" dirty="0" err="1" smtClean="0"/>
              <a:t>Analyse</a:t>
            </a:r>
            <a:r>
              <a:rPr lang="en-US" dirty="0" smtClean="0"/>
              <a:t> the advantages and disadvantages of  interrelationships between </a:t>
            </a:r>
            <a:r>
              <a:rPr lang="en-US" dirty="0" err="1" smtClean="0"/>
              <a:t>organisational</a:t>
            </a:r>
            <a:r>
              <a:rPr lang="en-US" dirty="0" smtClean="0"/>
              <a:t> functions and  the impact that they can have upon </a:t>
            </a:r>
            <a:r>
              <a:rPr lang="en-US" dirty="0" err="1" smtClean="0"/>
              <a:t>organisational</a:t>
            </a:r>
            <a:r>
              <a:rPr lang="en-US" dirty="0" smtClean="0"/>
              <a:t>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56354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00200"/>
            <a:ext cx="7408333" cy="4525963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i</a:t>
            </a:r>
            <a:r>
              <a:rPr lang="en-US" sz="1800" dirty="0"/>
              <a:t>) Assists in accomplishing the work faster.</a:t>
            </a:r>
          </a:p>
          <a:p>
            <a:pPr fontAlgn="base"/>
            <a:r>
              <a:rPr lang="en-US" sz="1800" dirty="0"/>
              <a:t>(ii) Helps to remove weakness in the formal structure.</a:t>
            </a:r>
          </a:p>
          <a:p>
            <a:pPr fontAlgn="base"/>
            <a:r>
              <a:rPr lang="en-US" sz="1800" dirty="0"/>
              <a:t>(iii) Lengthens the effective span of control.</a:t>
            </a:r>
          </a:p>
          <a:p>
            <a:pPr fontAlgn="base"/>
            <a:r>
              <a:rPr lang="en-US" sz="1800" dirty="0"/>
              <a:t>(iv) Compensation for violations of formal </a:t>
            </a:r>
            <a:r>
              <a:rPr lang="en-US" sz="1800" dirty="0" err="1"/>
              <a:t>organisational</a:t>
            </a:r>
            <a:r>
              <a:rPr lang="en-US" sz="1800" dirty="0"/>
              <a:t> principles.</a:t>
            </a:r>
          </a:p>
          <a:p>
            <a:pPr fontAlgn="base"/>
            <a:r>
              <a:rPr lang="en-US" sz="1800" dirty="0"/>
              <a:t>(v) Provides an additional channel of communication.</a:t>
            </a:r>
          </a:p>
          <a:p>
            <a:pPr fontAlgn="base"/>
            <a:r>
              <a:rPr lang="en-US" sz="1800" dirty="0"/>
              <a:t>(vi) Provides emotional support for employees.</a:t>
            </a:r>
          </a:p>
          <a:p>
            <a:pPr fontAlgn="base"/>
            <a:r>
              <a:rPr lang="en-US" sz="1800" dirty="0"/>
              <a:t>(vii) Encourages better management.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Benefits of Informal </a:t>
            </a:r>
            <a:r>
              <a:rPr lang="en-US" b="1" dirty="0" err="1"/>
              <a:t>Organisation</a:t>
            </a:r>
            <a:r>
              <a:rPr lang="en-US" b="1" dirty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2924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/>
          <a:lstStyle/>
          <a:p>
            <a:pPr fontAlgn="base"/>
            <a:r>
              <a:rPr lang="en-US" dirty="0"/>
              <a:t>(i) May work against the purpose of formal </a:t>
            </a:r>
            <a:r>
              <a:rPr lang="en-US" dirty="0" err="1"/>
              <a:t>organisation</a:t>
            </a:r>
            <a:r>
              <a:rPr lang="en-US" dirty="0"/>
              <a:t>.</a:t>
            </a:r>
          </a:p>
          <a:p>
            <a:pPr fontAlgn="base"/>
            <a:r>
              <a:rPr lang="en-US" dirty="0"/>
              <a:t>(ii) Reduces the degree of predictability and control.</a:t>
            </a:r>
          </a:p>
          <a:p>
            <a:pPr fontAlgn="base"/>
            <a:r>
              <a:rPr lang="en-US" dirty="0"/>
              <a:t>(iii) Reduces the number of practical alternatives.</a:t>
            </a:r>
          </a:p>
          <a:p>
            <a:pPr fontAlgn="base"/>
            <a:r>
              <a:rPr lang="en-US" dirty="0"/>
              <a:t>(iv) Increases the time required to complete activities.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Disadvantages of informal </a:t>
            </a:r>
            <a:r>
              <a:rPr lang="en-US" b="1" dirty="0" err="1"/>
              <a:t>organisation</a:t>
            </a:r>
            <a:r>
              <a:rPr lang="en-US" b="1" dirty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3544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sz="2800" dirty="0"/>
              <a:t>ONLINE RESOURCES</a:t>
            </a:r>
          </a:p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sz="2800" dirty="0"/>
              <a:t>Entrepreneurship.org (2015) – Defining your business strategy{online} Available at: http://www.entrepreneurship.org/- accessed </a:t>
            </a:r>
            <a:r>
              <a:rPr lang="en-US" sz="2800" dirty="0" smtClean="0"/>
              <a:t>January </a:t>
            </a:r>
            <a:r>
              <a:rPr lang="en-US" sz="2800" dirty="0"/>
              <a:t>2016</a:t>
            </a:r>
          </a:p>
          <a:p>
            <a:pPr>
              <a:defRPr/>
            </a:pPr>
            <a:r>
              <a:rPr lang="en-US" sz="2800" dirty="0" smtClean="0"/>
              <a:t>Investopedia.com (2016)- </a:t>
            </a:r>
            <a:r>
              <a:rPr lang="en-US" sz="2800" dirty="0" err="1" smtClean="0"/>
              <a:t>Defintion</a:t>
            </a:r>
            <a:r>
              <a:rPr lang="en-US" sz="2800" dirty="0" smtClean="0"/>
              <a:t> Business Structures{Online</a:t>
            </a:r>
            <a:r>
              <a:rPr lang="en-US" sz="2800" dirty="0"/>
              <a:t>} Available at </a:t>
            </a:r>
            <a:r>
              <a:rPr lang="en-US" sz="2800" dirty="0" smtClean="0"/>
              <a:t>http</a:t>
            </a:r>
            <a:r>
              <a:rPr lang="en-US" sz="2800" dirty="0"/>
              <a:t>://www.investopedia.com/ - accessed January </a:t>
            </a:r>
            <a:r>
              <a:rPr lang="en-US" sz="2800" dirty="0" smtClean="0"/>
              <a:t>2016</a:t>
            </a:r>
          </a:p>
          <a:p>
            <a:pPr>
              <a:defRPr/>
            </a:pPr>
            <a:r>
              <a:rPr lang="en-US" sz="2800" dirty="0" smtClean="0"/>
              <a:t>Smallbusiness.chron.com (2016)- </a:t>
            </a:r>
            <a:r>
              <a:rPr lang="en-US" sz="2800" dirty="0" err="1" smtClean="0"/>
              <a:t>Organisational</a:t>
            </a:r>
            <a:r>
              <a:rPr lang="en-US" sz="2800" dirty="0" smtClean="0"/>
              <a:t> Structures-{online</a:t>
            </a:r>
            <a:r>
              <a:rPr lang="en-US" sz="2800" dirty="0"/>
              <a:t>} Available at </a:t>
            </a:r>
            <a:r>
              <a:rPr lang="en-US" sz="2800" dirty="0" smtClean="0"/>
              <a:t>http</a:t>
            </a:r>
            <a:r>
              <a:rPr lang="en-US" sz="2800" dirty="0"/>
              <a:t>://smallbusiness.chron.com</a:t>
            </a:r>
            <a:r>
              <a:rPr lang="en-US" sz="2800" dirty="0" smtClean="0"/>
              <a:t>/- accesses January 8,2017</a:t>
            </a:r>
            <a:endParaRPr lang="en-US" sz="28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 smtClean="0"/>
              <a:t>      </a:t>
            </a:r>
            <a:r>
              <a:rPr lang="en-US" sz="2800" dirty="0"/>
              <a:t>yourarticlelibrary.com </a:t>
            </a:r>
            <a:r>
              <a:rPr lang="en-US" sz="2800" dirty="0" smtClean="0"/>
              <a:t>(2017)- Business Function and Structure(online)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 smtClean="0"/>
              <a:t>     Available .yourarticlelibrary.com/  </a:t>
            </a:r>
            <a:r>
              <a:rPr lang="en-US" sz="2800" dirty="0"/>
              <a:t>accessed January 2, </a:t>
            </a:r>
            <a:r>
              <a:rPr lang="en-US" sz="2800" dirty="0" smtClean="0"/>
              <a:t>2017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/>
              <a:t>LIBRARY RESOURCES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800" dirty="0"/>
              <a:t>Business Studies For You 2nd edition - David Needham and Robert </a:t>
            </a:r>
            <a:r>
              <a:rPr lang="en-US" sz="2800" dirty="0" err="1"/>
              <a:t>Dransfield</a:t>
            </a:r>
            <a:r>
              <a:rPr lang="en-US" sz="2800" dirty="0"/>
              <a:t> (Nelson Thornes) Pages </a:t>
            </a:r>
            <a:r>
              <a:rPr lang="en-US" sz="2800" dirty="0" smtClean="0"/>
              <a:t>97-117</a:t>
            </a:r>
            <a:endParaRPr lang="en-US" sz="2800" dirty="0"/>
          </a:p>
          <a:p>
            <a:pPr marL="0" indent="0">
              <a:buFont typeface="Wingdings" pitchFamily="2" charset="2"/>
              <a:buNone/>
              <a:defRPr/>
            </a:pPr>
            <a:endParaRPr lang="en-US" sz="28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Reference</a:t>
            </a:r>
          </a:p>
        </p:txBody>
      </p:sp>
    </p:spTree>
    <p:extLst>
      <p:ext uri="{BB962C8B-B14F-4D97-AF65-F5344CB8AC3E}">
        <p14:creationId xmlns:p14="http://schemas.microsoft.com/office/powerpoint/2010/main" xmlns="" val="673299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1" y="2675466"/>
            <a:ext cx="7594600" cy="3953933"/>
          </a:xfrm>
        </p:spPr>
        <p:txBody>
          <a:bodyPr>
            <a:normAutofit/>
          </a:bodyPr>
          <a:lstStyle/>
          <a:p>
            <a:pPr fontAlgn="base"/>
            <a:r>
              <a:rPr lang="en-US" sz="2000" dirty="0" smtClean="0"/>
              <a:t>The </a:t>
            </a:r>
            <a:r>
              <a:rPr lang="en-US" sz="2000" dirty="0"/>
              <a:t>formal </a:t>
            </a:r>
            <a:r>
              <a:rPr lang="en-US" sz="2000" dirty="0" err="1"/>
              <a:t>organisation</a:t>
            </a:r>
            <a:r>
              <a:rPr lang="en-US" sz="2000" dirty="0"/>
              <a:t> </a:t>
            </a:r>
            <a:r>
              <a:rPr lang="en-US" sz="2000" dirty="0" smtClean="0"/>
              <a:t>is </a:t>
            </a:r>
            <a:r>
              <a:rPr lang="en-US" sz="2000" dirty="0"/>
              <a:t>usually </a:t>
            </a:r>
            <a:r>
              <a:rPr lang="en-US" sz="2000" dirty="0" err="1" smtClean="0"/>
              <a:t>characterised</a:t>
            </a:r>
            <a:r>
              <a:rPr lang="en-US" sz="2000" dirty="0" smtClean="0"/>
              <a:t>  </a:t>
            </a:r>
            <a:r>
              <a:rPr lang="en-US" sz="2000" dirty="0"/>
              <a:t>by an </a:t>
            </a:r>
            <a:r>
              <a:rPr lang="en-US" sz="2000" dirty="0" err="1"/>
              <a:t>organisational</a:t>
            </a:r>
            <a:r>
              <a:rPr lang="en-US" sz="2000" dirty="0"/>
              <a:t> chart and job descriptions. The official reporting relationships are clearly known to </a:t>
            </a:r>
            <a:r>
              <a:rPr lang="en-US" sz="2000" dirty="0" smtClean="0"/>
              <a:t>everyone.</a:t>
            </a:r>
            <a:endParaRPr lang="en-US" sz="2000" dirty="0"/>
          </a:p>
          <a:p>
            <a:pPr fontAlgn="base"/>
            <a:r>
              <a:rPr lang="en-US" sz="2000" dirty="0"/>
              <a:t>Alongside the formal </a:t>
            </a:r>
            <a:r>
              <a:rPr lang="en-US" sz="2000" dirty="0" err="1"/>
              <a:t>organisation</a:t>
            </a:r>
            <a:r>
              <a:rPr lang="en-US" sz="2000" dirty="0"/>
              <a:t> exists </a:t>
            </a:r>
            <a:r>
              <a:rPr lang="en-US" sz="2000" dirty="0" smtClean="0"/>
              <a:t>informal </a:t>
            </a:r>
            <a:r>
              <a:rPr lang="en-US" sz="2000" dirty="0" err="1" smtClean="0"/>
              <a:t>organisational</a:t>
            </a:r>
            <a:r>
              <a:rPr lang="en-US" sz="2000" dirty="0" smtClean="0"/>
              <a:t> structures which </a:t>
            </a:r>
            <a:r>
              <a:rPr lang="en-US" sz="2000" dirty="0"/>
              <a:t>is a set of evolving relationships and patterns of human interaction within an </a:t>
            </a:r>
            <a:r>
              <a:rPr lang="en-US" sz="2000" dirty="0" err="1"/>
              <a:t>organisation</a:t>
            </a:r>
            <a:r>
              <a:rPr lang="en-US" sz="2000" dirty="0"/>
              <a:t> that are not officially </a:t>
            </a:r>
            <a:r>
              <a:rPr lang="en-US" sz="2000" dirty="0" smtClean="0"/>
              <a:t>prescribed.</a:t>
            </a:r>
            <a:endParaRPr lang="en-US" sz="2000" dirty="0"/>
          </a:p>
          <a:p>
            <a:pPr marL="0" indent="0">
              <a:buNone/>
              <a:defRPr/>
            </a:pPr>
            <a:endParaRPr lang="en-US" sz="2000" dirty="0"/>
          </a:p>
          <a:p>
            <a:pPr marL="0" indent="0">
              <a:buNone/>
              <a:defRPr/>
            </a:pP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328928"/>
          </a:xfrm>
        </p:spPr>
        <p:txBody>
          <a:bodyPr>
            <a:noAutofit/>
          </a:bodyPr>
          <a:lstStyle/>
          <a:p>
            <a:r>
              <a:rPr lang="en-US" sz="3200" b="1" dirty="0"/>
              <a:t>8 Types of </a:t>
            </a:r>
            <a:r>
              <a:rPr lang="en-US" sz="3200" b="1" dirty="0" err="1"/>
              <a:t>Organisational</a:t>
            </a:r>
            <a:r>
              <a:rPr lang="en-US" sz="3200" b="1" dirty="0"/>
              <a:t> Structures: their Advantages and Disadvantages</a:t>
            </a:r>
            <a:br>
              <a:rPr lang="en-US" sz="3200" b="1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553198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Line </a:t>
            </a:r>
            <a:r>
              <a:rPr lang="en-US" sz="2000" dirty="0" err="1"/>
              <a:t>organisational</a:t>
            </a:r>
            <a:r>
              <a:rPr lang="en-US" sz="2000" dirty="0"/>
              <a:t> structure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Staff or functional authority </a:t>
            </a:r>
            <a:r>
              <a:rPr lang="en-US" sz="2000" dirty="0" err="1"/>
              <a:t>organisational</a:t>
            </a:r>
            <a:r>
              <a:rPr lang="en-US" sz="2000" dirty="0"/>
              <a:t> </a:t>
            </a:r>
            <a:r>
              <a:rPr lang="en-US" sz="2000" dirty="0" smtClean="0"/>
              <a:t>structure</a:t>
            </a:r>
          </a:p>
          <a:p>
            <a:r>
              <a:rPr lang="en-US" sz="2000" dirty="0"/>
              <a:t>Line and staff </a:t>
            </a:r>
            <a:r>
              <a:rPr lang="en-US" sz="2000" dirty="0" err="1"/>
              <a:t>organisational</a:t>
            </a:r>
            <a:r>
              <a:rPr lang="en-US" sz="2000" dirty="0"/>
              <a:t> structure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Committee </a:t>
            </a:r>
            <a:r>
              <a:rPr lang="en-US" sz="2000" dirty="0" err="1"/>
              <a:t>organisational</a:t>
            </a:r>
            <a:r>
              <a:rPr lang="en-US" sz="2000" dirty="0"/>
              <a:t> structure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Divisional </a:t>
            </a:r>
            <a:r>
              <a:rPr lang="en-US" sz="2000" dirty="0" err="1"/>
              <a:t>organisational</a:t>
            </a:r>
            <a:r>
              <a:rPr lang="en-US" sz="2000" dirty="0"/>
              <a:t> structure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Project </a:t>
            </a:r>
            <a:r>
              <a:rPr lang="en-US" sz="2000" dirty="0" err="1"/>
              <a:t>organisational</a:t>
            </a:r>
            <a:r>
              <a:rPr lang="en-US" sz="2000" dirty="0"/>
              <a:t> </a:t>
            </a:r>
            <a:r>
              <a:rPr lang="en-US" sz="2000" dirty="0" smtClean="0"/>
              <a:t>structure</a:t>
            </a:r>
          </a:p>
          <a:p>
            <a:r>
              <a:rPr lang="en-US" sz="2000" dirty="0"/>
              <a:t>Matrix </a:t>
            </a:r>
            <a:r>
              <a:rPr lang="en-US" sz="2000" dirty="0" err="1"/>
              <a:t>organisational</a:t>
            </a:r>
            <a:r>
              <a:rPr lang="en-US" sz="2000" dirty="0"/>
              <a:t> </a:t>
            </a:r>
            <a:r>
              <a:rPr lang="en-US" sz="2000" dirty="0" smtClean="0"/>
              <a:t>structure</a:t>
            </a:r>
          </a:p>
          <a:p>
            <a:r>
              <a:rPr lang="en-US" sz="2000" dirty="0"/>
              <a:t>Hybrid </a:t>
            </a:r>
            <a:r>
              <a:rPr lang="en-US" sz="2000" dirty="0" err="1"/>
              <a:t>organisational</a:t>
            </a:r>
            <a:r>
              <a:rPr lang="en-US" sz="2000" dirty="0"/>
              <a:t> structure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Types of </a:t>
            </a:r>
            <a:r>
              <a:rPr lang="en-US" b="1" dirty="0" err="1"/>
              <a:t>Organisational</a:t>
            </a:r>
            <a:r>
              <a:rPr lang="en-US" b="1" dirty="0"/>
              <a:t> Structures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83413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1" y="2133600"/>
            <a:ext cx="7518400" cy="4495800"/>
          </a:xfrm>
        </p:spPr>
        <p:txBody>
          <a:bodyPr>
            <a:normAutofit/>
          </a:bodyPr>
          <a:lstStyle/>
          <a:p>
            <a:r>
              <a:rPr lang="en-US" sz="1800" dirty="0"/>
              <a:t>A line </a:t>
            </a:r>
            <a:r>
              <a:rPr lang="en-US" sz="1800" dirty="0" err="1"/>
              <a:t>organisation</a:t>
            </a:r>
            <a:r>
              <a:rPr lang="en-US" sz="1800" dirty="0"/>
              <a:t> has only direct, vertical </a:t>
            </a:r>
            <a:r>
              <a:rPr lang="en-US" sz="1800" dirty="0" smtClean="0"/>
              <a:t>communication and relationships  </a:t>
            </a:r>
            <a:r>
              <a:rPr lang="en-US" sz="1800" dirty="0"/>
              <a:t>between different levels in the firm. </a:t>
            </a:r>
            <a:endParaRPr lang="en-US" sz="1800" dirty="0" smtClean="0"/>
          </a:p>
          <a:p>
            <a:r>
              <a:rPr lang="en-US" sz="1800" dirty="0" smtClean="0"/>
              <a:t> </a:t>
            </a:r>
            <a:r>
              <a:rPr lang="en-US" sz="1800" dirty="0"/>
              <a:t>For example, in a typical firm, line departments include production and marketing. In a line </a:t>
            </a:r>
            <a:r>
              <a:rPr lang="en-US" sz="1800" dirty="0" err="1"/>
              <a:t>organisation</a:t>
            </a:r>
            <a:r>
              <a:rPr lang="en-US" sz="1800" dirty="0"/>
              <a:t> </a:t>
            </a:r>
            <a:r>
              <a:rPr lang="en-US" sz="1800" dirty="0" smtClean="0"/>
              <a:t>authority and communication </a:t>
            </a:r>
            <a:r>
              <a:rPr lang="en-US" sz="1800" dirty="0"/>
              <a:t>follows </a:t>
            </a:r>
            <a:r>
              <a:rPr lang="en-US" sz="1800" dirty="0" smtClean="0"/>
              <a:t>a chain </a:t>
            </a:r>
            <a:r>
              <a:rPr lang="en-US" sz="1800" dirty="0"/>
              <a:t>of command</a:t>
            </a:r>
            <a:r>
              <a:rPr lang="en-US" sz="1800" dirty="0" smtClean="0"/>
              <a:t>.</a:t>
            </a:r>
          </a:p>
          <a:p>
            <a:pPr fontAlgn="base"/>
            <a:r>
              <a:rPr lang="en-US" sz="1800" b="1" dirty="0"/>
              <a:t>Advantages:</a:t>
            </a:r>
            <a:endParaRPr lang="en-US" sz="1800" dirty="0"/>
          </a:p>
          <a:p>
            <a:pPr fontAlgn="base"/>
            <a:r>
              <a:rPr lang="en-US" sz="1400" dirty="0"/>
              <a:t>1. Tends to simplify and clarify authority, responsibility and accountability relationships</a:t>
            </a:r>
          </a:p>
          <a:p>
            <a:pPr fontAlgn="base"/>
            <a:r>
              <a:rPr lang="en-US" sz="1400" dirty="0"/>
              <a:t>2. Promotes fast decision making</a:t>
            </a:r>
          </a:p>
          <a:p>
            <a:pPr fontAlgn="base"/>
            <a:r>
              <a:rPr lang="en-US" sz="1400" dirty="0"/>
              <a:t>3. Simple to understand.</a:t>
            </a:r>
          </a:p>
          <a:p>
            <a:r>
              <a:rPr lang="en-US" sz="1800" b="1" dirty="0"/>
              <a:t>Disadvantages</a:t>
            </a:r>
            <a:r>
              <a:rPr lang="en-US" sz="1800" b="1" dirty="0" smtClean="0"/>
              <a:t>:</a:t>
            </a:r>
          </a:p>
          <a:p>
            <a:pPr fontAlgn="base"/>
            <a:r>
              <a:rPr lang="en-US" sz="1800" dirty="0" smtClean="0"/>
              <a:t>(</a:t>
            </a:r>
            <a:r>
              <a:rPr lang="en-US" sz="1400" dirty="0"/>
              <a:t>1</a:t>
            </a:r>
            <a:r>
              <a:rPr lang="en-US" sz="1400" dirty="0" smtClean="0"/>
              <a:t>) </a:t>
            </a:r>
            <a:r>
              <a:rPr lang="en-US" sz="1400" dirty="0"/>
              <a:t>As the firm grows larger, line </a:t>
            </a:r>
            <a:r>
              <a:rPr lang="en-US" sz="1400" dirty="0" err="1"/>
              <a:t>organisation</a:t>
            </a:r>
            <a:r>
              <a:rPr lang="en-US" sz="1400" dirty="0"/>
              <a:t> becomes more ineffective.</a:t>
            </a:r>
          </a:p>
          <a:p>
            <a:pPr fontAlgn="base"/>
            <a:r>
              <a:rPr lang="en-US" sz="1400" dirty="0" smtClean="0"/>
              <a:t>(</a:t>
            </a:r>
            <a:r>
              <a:rPr lang="en-US" sz="1400" dirty="0"/>
              <a:t>2</a:t>
            </a:r>
            <a:r>
              <a:rPr lang="en-US" sz="1400" dirty="0" smtClean="0"/>
              <a:t>) </a:t>
            </a:r>
            <a:r>
              <a:rPr lang="en-US" sz="1400" dirty="0"/>
              <a:t>Improved speed and flexibility may not offset the lack of specialized knowledge.</a:t>
            </a:r>
          </a:p>
          <a:p>
            <a:pPr fontAlgn="base"/>
            <a:r>
              <a:rPr lang="en-US" sz="1400" dirty="0" smtClean="0"/>
              <a:t>(3) </a:t>
            </a:r>
            <a:r>
              <a:rPr lang="en-US" sz="1400" dirty="0"/>
              <a:t>There is a tendency to become overly dependent on the few key people who an perform numerous jobs.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Line </a:t>
            </a:r>
            <a:r>
              <a:rPr lang="en-US" b="1" dirty="0" err="1"/>
              <a:t>Organisational</a:t>
            </a:r>
            <a:r>
              <a:rPr lang="en-US" b="1" dirty="0"/>
              <a:t> Structure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61702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295400"/>
            <a:ext cx="7408333" cy="4830763"/>
          </a:xfrm>
        </p:spPr>
        <p:txBody>
          <a:bodyPr>
            <a:normAutofit/>
          </a:bodyPr>
          <a:lstStyle/>
          <a:p>
            <a:r>
              <a:rPr lang="en-US" sz="1800" dirty="0"/>
              <a:t>Most large </a:t>
            </a:r>
            <a:r>
              <a:rPr lang="en-US" sz="1800" dirty="0" err="1"/>
              <a:t>organisations</a:t>
            </a:r>
            <a:r>
              <a:rPr lang="en-US" sz="1800" dirty="0"/>
              <a:t> belong to this type of </a:t>
            </a:r>
            <a:r>
              <a:rPr lang="en-US" sz="1800" dirty="0" err="1"/>
              <a:t>organisational</a:t>
            </a:r>
            <a:r>
              <a:rPr lang="en-US" sz="1800" dirty="0"/>
              <a:t> structure. These </a:t>
            </a:r>
            <a:r>
              <a:rPr lang="en-US" sz="1800" dirty="0" err="1"/>
              <a:t>organisations</a:t>
            </a:r>
            <a:r>
              <a:rPr lang="en-US" sz="1800" dirty="0"/>
              <a:t> have direct, vertical relationships between different levels and also specialists responsible for advising and assisting line managers. Such </a:t>
            </a:r>
            <a:r>
              <a:rPr lang="en-US" sz="1800" dirty="0" err="1"/>
              <a:t>organisations</a:t>
            </a:r>
            <a:r>
              <a:rPr lang="en-US" sz="1800" dirty="0"/>
              <a:t> have both line and staff departments. Staff departments provide line people with advice and assistance in specialized areas (for example, quality control advising production department</a:t>
            </a:r>
            <a:r>
              <a:rPr lang="en-US" dirty="0" smtClean="0"/>
              <a:t>).</a:t>
            </a:r>
          </a:p>
          <a:p>
            <a:r>
              <a:rPr lang="en-US" dirty="0"/>
              <a:t>Some advantages are</a:t>
            </a:r>
            <a:r>
              <a:rPr lang="en-US" dirty="0" smtClean="0"/>
              <a:t>:</a:t>
            </a:r>
          </a:p>
          <a:p>
            <a:pPr fontAlgn="base"/>
            <a:r>
              <a:rPr lang="en-US" sz="1400" dirty="0" smtClean="0"/>
              <a:t>1) </a:t>
            </a:r>
            <a:r>
              <a:rPr lang="en-US" sz="1400" dirty="0"/>
              <a:t>Even through a line and staff structure allows higher flexibility and specialization it may create conflict between line and staff personnel.</a:t>
            </a:r>
          </a:p>
          <a:p>
            <a:pPr fontAlgn="base"/>
            <a:r>
              <a:rPr lang="en-US" sz="1400" dirty="0"/>
              <a:t>(ii) Line managers may not like staff personnel telling them what to do and how to do it even though they recognize the specialists’ knowledge and expertise.</a:t>
            </a:r>
          </a:p>
          <a:p>
            <a:pPr fontAlgn="base"/>
            <a:r>
              <a:rPr lang="en-US" sz="1400" dirty="0"/>
              <a:t>(iii) Some staff people have difficulty adjusting to the role, especially when line managers are reluctant to accept advice.</a:t>
            </a:r>
          </a:p>
          <a:p>
            <a:pPr fontAlgn="base"/>
            <a:r>
              <a:rPr lang="en-US" sz="1400" dirty="0"/>
              <a:t>(iv) Staff people may resent their lack of authority and this may cause line and staff conflict.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Line and Staff </a:t>
            </a:r>
            <a:r>
              <a:rPr lang="en-US" sz="4000" b="1" dirty="0" err="1"/>
              <a:t>Organisational</a:t>
            </a:r>
            <a:r>
              <a:rPr lang="en-US" sz="4000" b="1" dirty="0"/>
              <a:t> Structure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58598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1" y="1905000"/>
            <a:ext cx="7518400" cy="4800600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Committee </a:t>
            </a:r>
            <a:r>
              <a:rPr lang="en-US" dirty="0" err="1"/>
              <a:t>Organisational</a:t>
            </a:r>
            <a:r>
              <a:rPr lang="en-US" dirty="0"/>
              <a:t> Structure Features:</a:t>
            </a:r>
          </a:p>
          <a:p>
            <a:pPr fontAlgn="base"/>
            <a:r>
              <a:rPr lang="en-US" sz="1600" dirty="0"/>
              <a:t>(a) Formed for managing certain problems/situations</a:t>
            </a:r>
          </a:p>
          <a:p>
            <a:pPr fontAlgn="base"/>
            <a:r>
              <a:rPr lang="en-US" sz="1600" dirty="0"/>
              <a:t>(b) Are temporary decisions.</a:t>
            </a:r>
          </a:p>
          <a:p>
            <a:pPr fontAlgn="base"/>
            <a:r>
              <a:rPr lang="en-US" b="1" dirty="0"/>
              <a:t>Advantages:</a:t>
            </a:r>
            <a:endParaRPr lang="en-US" dirty="0"/>
          </a:p>
          <a:p>
            <a:pPr fontAlgn="base"/>
            <a:r>
              <a:rPr lang="en-US" sz="1600" dirty="0"/>
              <a:t>1. Committee decisions are better than individual decisions</a:t>
            </a:r>
          </a:p>
          <a:p>
            <a:pPr fontAlgn="base"/>
            <a:r>
              <a:rPr lang="en-US" sz="1600" dirty="0"/>
              <a:t>2. Better interaction between committee members leads to better co-ordination of activities</a:t>
            </a:r>
          </a:p>
          <a:p>
            <a:pPr fontAlgn="base"/>
            <a:r>
              <a:rPr lang="en-US" sz="1600" dirty="0"/>
              <a:t>3. Committee members can be motivated to participate in group decision making.</a:t>
            </a:r>
          </a:p>
          <a:p>
            <a:pPr fontAlgn="base"/>
            <a:r>
              <a:rPr lang="en-US" sz="1600" dirty="0"/>
              <a:t>4. Group discussion may lead to creative thinking.</a:t>
            </a:r>
          </a:p>
          <a:p>
            <a:pPr fontAlgn="base"/>
            <a:r>
              <a:rPr lang="en-US" b="1" dirty="0"/>
              <a:t>Disadvantages:</a:t>
            </a:r>
            <a:endParaRPr lang="en-US" dirty="0"/>
          </a:p>
          <a:p>
            <a:pPr fontAlgn="base"/>
            <a:r>
              <a:rPr lang="en-US" sz="1400" dirty="0"/>
              <a:t>1. Committees may delay decisions, consume more time and hence more expensive.</a:t>
            </a:r>
          </a:p>
          <a:p>
            <a:pPr fontAlgn="base"/>
            <a:r>
              <a:rPr lang="en-US" sz="1400" dirty="0"/>
              <a:t>2. Group action may lead to compromise and indecision.</a:t>
            </a:r>
          </a:p>
          <a:p>
            <a:pPr fontAlgn="base"/>
            <a:r>
              <a:rPr lang="en-US" sz="1400" dirty="0"/>
              <a:t>3. ‘Buck passing’ may result.</a:t>
            </a:r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Committee </a:t>
            </a:r>
            <a:r>
              <a:rPr lang="en-US" sz="3600" b="1" dirty="0" err="1" smtClean="0"/>
              <a:t>Organisational</a:t>
            </a:r>
            <a:r>
              <a:rPr lang="en-US" sz="3600" b="1" dirty="0" smtClean="0"/>
              <a:t> structure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196286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47800"/>
            <a:ext cx="7408333" cy="4876800"/>
          </a:xfrm>
        </p:spPr>
        <p:txBody>
          <a:bodyPr>
            <a:normAutofit/>
          </a:bodyPr>
          <a:lstStyle/>
          <a:p>
            <a:pPr fontAlgn="base"/>
            <a:endParaRPr lang="en-US" b="1" dirty="0" smtClean="0"/>
          </a:p>
          <a:p>
            <a:pPr fontAlgn="base"/>
            <a:r>
              <a:rPr lang="en-US" b="1" dirty="0" smtClean="0"/>
              <a:t>Divisional </a:t>
            </a:r>
            <a:r>
              <a:rPr lang="en-US" b="1" dirty="0" err="1"/>
              <a:t>Organisational</a:t>
            </a:r>
            <a:r>
              <a:rPr lang="en-US" b="1" dirty="0"/>
              <a:t> Structure:</a:t>
            </a:r>
          </a:p>
          <a:p>
            <a:pPr fontAlgn="base"/>
            <a:r>
              <a:rPr lang="en-US" dirty="0"/>
              <a:t>In this type of structure, the </a:t>
            </a:r>
            <a:r>
              <a:rPr lang="en-US" dirty="0" err="1"/>
              <a:t>organisation</a:t>
            </a:r>
            <a:r>
              <a:rPr lang="en-US" dirty="0"/>
              <a:t> can have different basis on which departments are formed. They are:</a:t>
            </a:r>
          </a:p>
          <a:p>
            <a:pPr fontAlgn="base"/>
            <a:r>
              <a:rPr lang="en-US" sz="1600" dirty="0"/>
              <a:t>(i) Function,</a:t>
            </a:r>
          </a:p>
          <a:p>
            <a:pPr fontAlgn="base"/>
            <a:r>
              <a:rPr lang="en-US" sz="1600" dirty="0"/>
              <a:t>(ii) Product,</a:t>
            </a:r>
          </a:p>
          <a:p>
            <a:pPr fontAlgn="base"/>
            <a:r>
              <a:rPr lang="en-US" sz="1600" dirty="0"/>
              <a:t>(iii) Geographic territory,</a:t>
            </a:r>
          </a:p>
          <a:p>
            <a:pPr fontAlgn="base"/>
            <a:r>
              <a:rPr lang="en-US" sz="1600" dirty="0"/>
              <a:t>(iv) Project and</a:t>
            </a:r>
          </a:p>
          <a:p>
            <a:pPr fontAlgn="base"/>
            <a:r>
              <a:rPr lang="en-US" sz="1600" dirty="0"/>
              <a:t>(iv) Combination approach.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Divisional </a:t>
            </a:r>
            <a:r>
              <a:rPr lang="en-US" b="1" dirty="0" err="1"/>
              <a:t>Organisational</a:t>
            </a:r>
            <a:r>
              <a:rPr lang="en-US" b="1" dirty="0"/>
              <a:t> Structure: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6533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219200"/>
            <a:ext cx="7408333" cy="4906963"/>
          </a:xfrm>
        </p:spPr>
        <p:txBody>
          <a:bodyPr>
            <a:normAutofit/>
          </a:bodyPr>
          <a:lstStyle/>
          <a:p>
            <a:r>
              <a:rPr lang="en-US" dirty="0" smtClean="0"/>
              <a:t>This </a:t>
            </a:r>
            <a:r>
              <a:rPr lang="en-US" dirty="0"/>
              <a:t>is a permanent </a:t>
            </a:r>
            <a:r>
              <a:rPr lang="en-US" dirty="0" err="1"/>
              <a:t>organisation</a:t>
            </a:r>
            <a:r>
              <a:rPr lang="en-US" dirty="0"/>
              <a:t> designed to achieve specific results by using teams of specialists from different functional areas in the </a:t>
            </a:r>
            <a:r>
              <a:rPr lang="en-US" dirty="0" err="1"/>
              <a:t>organisation</a:t>
            </a:r>
            <a:r>
              <a:rPr lang="en-US" dirty="0" smtClean="0"/>
              <a:t>.</a:t>
            </a:r>
          </a:p>
          <a:p>
            <a:pPr fontAlgn="base"/>
            <a:r>
              <a:rPr lang="en-US" b="1" dirty="0"/>
              <a:t>Advantages:</a:t>
            </a:r>
            <a:endParaRPr lang="en-US" dirty="0"/>
          </a:p>
          <a:p>
            <a:pPr fontAlgn="base"/>
            <a:r>
              <a:rPr lang="en-US" sz="1400" dirty="0"/>
              <a:t>1. </a:t>
            </a:r>
            <a:r>
              <a:rPr lang="en-US" sz="1400" dirty="0" err="1"/>
              <a:t>Decentralised</a:t>
            </a:r>
            <a:r>
              <a:rPr lang="en-US" sz="1400" dirty="0"/>
              <a:t> decision making.</a:t>
            </a:r>
          </a:p>
          <a:p>
            <a:pPr fontAlgn="base"/>
            <a:r>
              <a:rPr lang="en-US" sz="1400" dirty="0"/>
              <a:t>2. Strong product/project co-ordination.</a:t>
            </a:r>
          </a:p>
          <a:p>
            <a:pPr fontAlgn="base"/>
            <a:r>
              <a:rPr lang="en-US" sz="1400" dirty="0"/>
              <a:t>3. Improved environmental monitoring.</a:t>
            </a:r>
          </a:p>
          <a:p>
            <a:pPr fontAlgn="base"/>
            <a:r>
              <a:rPr lang="en-US" sz="1400" dirty="0"/>
              <a:t>4. Fast response to change.</a:t>
            </a:r>
          </a:p>
          <a:p>
            <a:pPr fontAlgn="base"/>
            <a:r>
              <a:rPr lang="en-US" sz="1400" dirty="0"/>
              <a:t>5. Flexible use of resources.</a:t>
            </a:r>
          </a:p>
          <a:p>
            <a:pPr fontAlgn="base"/>
            <a:r>
              <a:rPr lang="en-US" sz="1400" dirty="0"/>
              <a:t>6. Efficient use of support systems</a:t>
            </a:r>
            <a:r>
              <a:rPr lang="en-US" sz="1400" dirty="0" smtClean="0"/>
              <a:t>.</a:t>
            </a:r>
          </a:p>
          <a:p>
            <a:pPr fontAlgn="base"/>
            <a:r>
              <a:rPr lang="en-US" sz="1400" b="1" dirty="0"/>
              <a:t>Disadvantages:</a:t>
            </a:r>
            <a:endParaRPr lang="en-US" sz="1400" dirty="0"/>
          </a:p>
          <a:p>
            <a:pPr fontAlgn="base"/>
            <a:r>
              <a:rPr lang="en-US" sz="1400" dirty="0"/>
              <a:t>1. High administration cost.</a:t>
            </a:r>
          </a:p>
          <a:p>
            <a:pPr fontAlgn="base"/>
            <a:r>
              <a:rPr lang="en-US" sz="1400" dirty="0"/>
              <a:t>2. Potential confusion over authority and responsibility.</a:t>
            </a:r>
          </a:p>
          <a:p>
            <a:pPr fontAlgn="base"/>
            <a:r>
              <a:rPr lang="en-US" sz="1400" dirty="0"/>
              <a:t>3. High prospects of conflict.</a:t>
            </a:r>
          </a:p>
          <a:p>
            <a:pPr fontAlgn="base"/>
            <a:r>
              <a:rPr lang="en-US" sz="1400" dirty="0"/>
              <a:t>4. Overemphasis on group decision making.</a:t>
            </a:r>
          </a:p>
          <a:p>
            <a:pPr fontAlgn="base"/>
            <a:r>
              <a:rPr lang="en-US" sz="1400" dirty="0"/>
              <a:t>5. Excessive focus on internal relations.</a:t>
            </a:r>
          </a:p>
          <a:p>
            <a:pPr fontAlgn="base"/>
            <a:endParaRPr lang="en-US" sz="1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Matrix </a:t>
            </a:r>
            <a:r>
              <a:rPr lang="en-US" sz="3200" b="1" dirty="0" err="1"/>
              <a:t>Organisational</a:t>
            </a:r>
            <a:r>
              <a:rPr lang="en-US" sz="3200" b="1" dirty="0"/>
              <a:t> Structure:</a:t>
            </a:r>
            <a:br>
              <a:rPr lang="en-US" sz="3200" b="1" dirty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396836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1" y="1828800"/>
            <a:ext cx="7594600" cy="4876799"/>
          </a:xfrm>
        </p:spPr>
        <p:txBody>
          <a:bodyPr>
            <a:normAutofit/>
          </a:bodyPr>
          <a:lstStyle/>
          <a:p>
            <a:pPr fontAlgn="base"/>
            <a:r>
              <a:rPr lang="en-US" dirty="0"/>
              <a:t>The informal </a:t>
            </a:r>
            <a:r>
              <a:rPr lang="en-US" dirty="0" err="1"/>
              <a:t>organisation</a:t>
            </a:r>
            <a:r>
              <a:rPr lang="en-US" dirty="0"/>
              <a:t> has the following characteristics</a:t>
            </a:r>
          </a:p>
          <a:p>
            <a:pPr fontAlgn="base"/>
            <a:r>
              <a:rPr lang="en-US" sz="1500" dirty="0"/>
              <a:t>(i) Its members are joined together to satisfy their personal needs (needs for affiliation, friendship etc.)</a:t>
            </a:r>
          </a:p>
          <a:p>
            <a:pPr fontAlgn="base"/>
            <a:r>
              <a:rPr lang="en-US" sz="1500" dirty="0"/>
              <a:t>(ii) It is continuously changing:</a:t>
            </a:r>
          </a:p>
          <a:p>
            <a:pPr fontAlgn="base"/>
            <a:r>
              <a:rPr lang="en-US" sz="1500" dirty="0"/>
              <a:t>The informal </a:t>
            </a:r>
            <a:r>
              <a:rPr lang="en-US" sz="1500" dirty="0" err="1"/>
              <a:t>organisation</a:t>
            </a:r>
            <a:r>
              <a:rPr lang="en-US" sz="1500" dirty="0"/>
              <a:t> is dynamic.</a:t>
            </a:r>
          </a:p>
          <a:p>
            <a:pPr fontAlgn="base"/>
            <a:r>
              <a:rPr lang="en-US" sz="1500" dirty="0"/>
              <a:t>(iii) It involves members from various </a:t>
            </a:r>
            <a:r>
              <a:rPr lang="en-US" sz="1500" dirty="0" err="1"/>
              <a:t>organisational</a:t>
            </a:r>
            <a:r>
              <a:rPr lang="en-US" sz="1500" dirty="0"/>
              <a:t> levels.</a:t>
            </a:r>
          </a:p>
          <a:p>
            <a:pPr fontAlgn="base"/>
            <a:r>
              <a:rPr lang="en-US" sz="1500" dirty="0"/>
              <a:t>(iv) It is affected by relationship outside the firm.</a:t>
            </a:r>
          </a:p>
          <a:p>
            <a:pPr fontAlgn="base"/>
            <a:r>
              <a:rPr lang="en-US" sz="1500" dirty="0"/>
              <a:t>(v) It has a pecking order: certain people are assigned greater importance than others by the informal group.</a:t>
            </a:r>
          </a:p>
          <a:p>
            <a:pPr fontAlgn="base"/>
            <a:r>
              <a:rPr lang="en-US" sz="1500" dirty="0"/>
              <a:t>Even though an informal </a:t>
            </a:r>
            <a:r>
              <a:rPr lang="en-US" sz="1500" dirty="0" err="1"/>
              <a:t>organisational</a:t>
            </a:r>
            <a:r>
              <a:rPr lang="en-US" sz="1500" dirty="0"/>
              <a:t> structure does not have its own formal </a:t>
            </a:r>
            <a:r>
              <a:rPr lang="en-US" sz="1500" dirty="0" err="1"/>
              <a:t>organisational</a:t>
            </a:r>
            <a:r>
              <a:rPr lang="en-US" sz="1500" dirty="0"/>
              <a:t> chart, it has its own chain of command: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Informal </a:t>
            </a:r>
            <a:r>
              <a:rPr lang="en-US" sz="3600" dirty="0" err="1" smtClean="0"/>
              <a:t>Organisational</a:t>
            </a:r>
            <a:r>
              <a:rPr lang="en-US" sz="3600" dirty="0" smtClean="0"/>
              <a:t> Structures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859972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332</TotalTime>
  <Words>1043</Words>
  <Application>Microsoft Office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Waveform</vt:lpstr>
      <vt:lpstr>Learning out come will see students being able to :</vt:lpstr>
      <vt:lpstr>8 Types of Organisational Structures: their Advantages and Disadvantages </vt:lpstr>
      <vt:lpstr>Types of Organisational Structures</vt:lpstr>
      <vt:lpstr>Line Organisational Structure </vt:lpstr>
      <vt:lpstr>Line and Staff Organisational Structure </vt:lpstr>
      <vt:lpstr>Committee Organisational structure</vt:lpstr>
      <vt:lpstr>Divisional Organisational Structure: </vt:lpstr>
      <vt:lpstr>Matrix Organisational Structure: </vt:lpstr>
      <vt:lpstr>Informal Organisational Structures</vt:lpstr>
      <vt:lpstr>Benefits of Informal Organisation:</vt:lpstr>
      <vt:lpstr>Disadvantages of informal organisation:</vt:lpstr>
      <vt:lpstr>Reference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out come will see students being able to :</dc:title>
  <dc:creator>woodrow</dc:creator>
  <cp:lastModifiedBy>Dale</cp:lastModifiedBy>
  <cp:revision>20</cp:revision>
  <dcterms:created xsi:type="dcterms:W3CDTF">2016-01-06T19:44:16Z</dcterms:created>
  <dcterms:modified xsi:type="dcterms:W3CDTF">2017-02-08T23:32:37Z</dcterms:modified>
</cp:coreProperties>
</file>