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62" r:id="rId6"/>
    <p:sldId id="259" r:id="rId7"/>
    <p:sldId id="263" r:id="rId8"/>
    <p:sldId id="266" r:id="rId9"/>
    <p:sldId id="267" r:id="rId10"/>
    <p:sldId id="260" r:id="rId11"/>
    <p:sldId id="268" r:id="rId12"/>
    <p:sldId id="269"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62"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CA79FF9-38D3-4BC1-BDA6-B5DB4208BFE4}"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33B47-4CFC-4532-A1B1-CFFD3C3E46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A79FF9-38D3-4BC1-BDA6-B5DB4208BFE4}"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33B47-4CFC-4532-A1B1-CFFD3C3E46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CA79FF9-38D3-4BC1-BDA6-B5DB4208BFE4}"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33B47-4CFC-4532-A1B1-CFFD3C3E469A}"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A79FF9-38D3-4BC1-BDA6-B5DB4208BFE4}"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33B47-4CFC-4532-A1B1-CFFD3C3E469A}"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A79FF9-38D3-4BC1-BDA6-B5DB4208BFE4}"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33B47-4CFC-4532-A1B1-CFFD3C3E46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CA79FF9-38D3-4BC1-BDA6-B5DB4208BFE4}" type="datetimeFigureOut">
              <a:rPr lang="en-US" smtClean="0"/>
              <a:pPr/>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B33B47-4CFC-4532-A1B1-CFFD3C3E469A}"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A79FF9-38D3-4BC1-BDA6-B5DB4208BFE4}" type="datetimeFigureOut">
              <a:rPr lang="en-US" smtClean="0"/>
              <a:pPr/>
              <a:t>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B33B47-4CFC-4532-A1B1-CFFD3C3E46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A79FF9-38D3-4BC1-BDA6-B5DB4208BFE4}" type="datetimeFigureOut">
              <a:rPr lang="en-US" smtClean="0"/>
              <a:pPr/>
              <a:t>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B33B47-4CFC-4532-A1B1-CFFD3C3E46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CA79FF9-38D3-4BC1-BDA6-B5DB4208BFE4}" type="datetimeFigureOut">
              <a:rPr lang="en-US" smtClean="0"/>
              <a:pPr/>
              <a:t>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B33B47-4CFC-4532-A1B1-CFFD3C3E46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CA79FF9-38D3-4BC1-BDA6-B5DB4208BFE4}" type="datetimeFigureOut">
              <a:rPr lang="en-US" smtClean="0"/>
              <a:pPr/>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B33B47-4CFC-4532-A1B1-CFFD3C3E469A}"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A79FF9-38D3-4BC1-BDA6-B5DB4208BFE4}" type="datetimeFigureOut">
              <a:rPr lang="en-US" smtClean="0"/>
              <a:pPr/>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B33B47-4CFC-4532-A1B1-CFFD3C3E469A}"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CA79FF9-38D3-4BC1-BDA6-B5DB4208BFE4}" type="datetimeFigureOut">
              <a:rPr lang="en-US" smtClean="0"/>
              <a:pPr/>
              <a:t>2/8/2017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EB33B47-4CFC-4532-A1B1-CFFD3C3E469A}"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izznote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federalreserve.gov/boarddocs/supmanual/cbem/5000.pdf" TargetMode="External"/><Relationship Id="rId2" Type="http://schemas.openxmlformats.org/officeDocument/2006/relationships/hyperlink" Target="http://www.investopedia.com/terms/s/shareholder.asp" TargetMode="External"/><Relationship Id="rId1" Type="http://schemas.openxmlformats.org/officeDocument/2006/relationships/slideLayout" Target="../slideLayouts/slideLayout2.xml"/><Relationship Id="rId6" Type="http://schemas.openxmlformats.org/officeDocument/2006/relationships/hyperlink" Target="https://www.sba.gov/blogs/why-your-small-business-may-need-board-directors-and-how-establish-it" TargetMode="External"/><Relationship Id="rId5" Type="http://schemas.openxmlformats.org/officeDocument/2006/relationships/hyperlink" Target="http://www.investopedia.com/terms/n/non-profitorganization.asp" TargetMode="External"/><Relationship Id="rId4" Type="http://schemas.openxmlformats.org/officeDocument/2006/relationships/hyperlink" Target="http://www.investopedia.com/terms/p/privatecompany.asp"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Learning out come will see students being able to :</a:t>
            </a:r>
          </a:p>
        </p:txBody>
      </p:sp>
      <p:sp>
        <p:nvSpPr>
          <p:cNvPr id="3" name="Subtitle 2"/>
          <p:cNvSpPr>
            <a:spLocks noGrp="1"/>
          </p:cNvSpPr>
          <p:nvPr>
            <p:ph type="subTitle" idx="1"/>
          </p:nvPr>
        </p:nvSpPr>
        <p:spPr>
          <a:xfrm>
            <a:off x="304800" y="3581400"/>
            <a:ext cx="8610600" cy="2133600"/>
          </a:xfrm>
        </p:spPr>
        <p:txBody>
          <a:bodyPr/>
          <a:lstStyle/>
          <a:p>
            <a:r>
              <a:rPr lang="en-US" dirty="0" smtClean="0"/>
              <a:t>M 1. – </a:t>
            </a:r>
            <a:r>
              <a:rPr lang="en-US" dirty="0" err="1" smtClean="0"/>
              <a:t>Analyse</a:t>
            </a:r>
            <a:r>
              <a:rPr lang="en-US" dirty="0" smtClean="0"/>
              <a:t> how the structure ,size and scope of different </a:t>
            </a:r>
            <a:r>
              <a:rPr lang="en-US" dirty="0" err="1" smtClean="0"/>
              <a:t>organisations</a:t>
            </a:r>
            <a:r>
              <a:rPr lang="en-US" dirty="0" smtClean="0"/>
              <a:t>  link to the business objectives and product and/or services offered by the </a:t>
            </a:r>
          </a:p>
          <a:p>
            <a:r>
              <a:rPr lang="en-US" dirty="0" err="1" smtClean="0"/>
              <a:t>Organisation</a:t>
            </a:r>
            <a:r>
              <a:rPr lang="en-US" dirty="0" smtClean="0"/>
              <a:t>.</a:t>
            </a:r>
            <a:endParaRPr lang="en-US" dirty="0"/>
          </a:p>
        </p:txBody>
      </p:sp>
    </p:spTree>
    <p:extLst>
      <p:ext uri="{BB962C8B-B14F-4D97-AF65-F5344CB8AC3E}">
        <p14:creationId xmlns:p14="http://schemas.microsoft.com/office/powerpoint/2010/main" xmlns="" val="2756354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1" y="1981200"/>
            <a:ext cx="7594600" cy="4724399"/>
          </a:xfrm>
        </p:spPr>
        <p:txBody>
          <a:bodyPr>
            <a:normAutofit/>
          </a:bodyPr>
          <a:lstStyle/>
          <a:p>
            <a:r>
              <a:rPr lang="en-US" dirty="0"/>
              <a:t>How you define your business strategy will determine the direction of your business and what it will look like in the future. By defining your business strategy clearly, you can develop your business or growth plan to achieve your business and personal goals.  your business strategy sets priorities for the company and management team and helps you attract and retain the talented workers you need. Although each department in your company may focus on different priorities to accomplish specific tasks, these priorities should not conflict with the overall strategic direction of the company.</a:t>
            </a:r>
          </a:p>
          <a:p>
            <a:endParaRPr lang="en-US" dirty="0"/>
          </a:p>
        </p:txBody>
      </p:sp>
      <p:sp>
        <p:nvSpPr>
          <p:cNvPr id="3" name="Title 2"/>
          <p:cNvSpPr>
            <a:spLocks noGrp="1"/>
          </p:cNvSpPr>
          <p:nvPr>
            <p:ph type="title"/>
          </p:nvPr>
        </p:nvSpPr>
        <p:spPr/>
        <p:txBody>
          <a:bodyPr>
            <a:normAutofit fontScale="90000"/>
          </a:bodyPr>
          <a:lstStyle/>
          <a:p>
            <a:r>
              <a:rPr lang="en-US" dirty="0"/>
              <a:t>How Business Strategies shape Responsibilities and  performance</a:t>
            </a:r>
          </a:p>
        </p:txBody>
      </p:sp>
    </p:spTree>
    <p:extLst>
      <p:ext uri="{BB962C8B-B14F-4D97-AF65-F5344CB8AC3E}">
        <p14:creationId xmlns:p14="http://schemas.microsoft.com/office/powerpoint/2010/main" xmlns="" val="3859972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33600"/>
            <a:ext cx="7408333" cy="3992563"/>
          </a:xfrm>
        </p:spPr>
        <p:txBody>
          <a:bodyPr/>
          <a:lstStyle/>
          <a:p>
            <a:r>
              <a:rPr lang="en-US" dirty="0" smtClean="0"/>
              <a:t>Efficiency</a:t>
            </a:r>
          </a:p>
          <a:p>
            <a:r>
              <a:rPr lang="en-US" dirty="0" smtClean="0"/>
              <a:t>Profits</a:t>
            </a:r>
          </a:p>
          <a:p>
            <a:r>
              <a:rPr lang="en-US" dirty="0" smtClean="0"/>
              <a:t>Return on Capital Employed</a:t>
            </a:r>
          </a:p>
          <a:p>
            <a:r>
              <a:rPr lang="en-US" dirty="0" smtClean="0"/>
              <a:t>Customer Satisfaction and Loyalty</a:t>
            </a:r>
          </a:p>
          <a:p>
            <a:r>
              <a:rPr lang="en-US" dirty="0" smtClean="0"/>
              <a:t>Market Share</a:t>
            </a:r>
          </a:p>
          <a:p>
            <a:r>
              <a:rPr lang="en-US" dirty="0" smtClean="0"/>
              <a:t>Growth</a:t>
            </a:r>
          </a:p>
          <a:p>
            <a:r>
              <a:rPr lang="en-US" dirty="0" smtClean="0"/>
              <a:t>Sales</a:t>
            </a:r>
          </a:p>
          <a:p>
            <a:pPr marL="0" indent="0">
              <a:buNone/>
            </a:pPr>
            <a:r>
              <a:rPr lang="en-US" dirty="0" smtClean="0"/>
              <a:t>(</a:t>
            </a:r>
            <a:r>
              <a:rPr lang="en-US" sz="1050" dirty="0" smtClean="0"/>
              <a:t>will provide definition  for each)</a:t>
            </a:r>
            <a:endParaRPr lang="en-US" dirty="0"/>
          </a:p>
        </p:txBody>
      </p:sp>
      <p:sp>
        <p:nvSpPr>
          <p:cNvPr id="3" name="Title 2"/>
          <p:cNvSpPr>
            <a:spLocks noGrp="1"/>
          </p:cNvSpPr>
          <p:nvPr>
            <p:ph type="title"/>
          </p:nvPr>
        </p:nvSpPr>
        <p:spPr/>
        <p:txBody>
          <a:bodyPr>
            <a:normAutofit/>
          </a:bodyPr>
          <a:lstStyle/>
          <a:p>
            <a:r>
              <a:rPr lang="en-US" sz="3200" dirty="0" smtClean="0"/>
              <a:t>Objectives of For Profit </a:t>
            </a:r>
            <a:r>
              <a:rPr lang="en-US" sz="3200" dirty="0" err="1" smtClean="0"/>
              <a:t>Organisations</a:t>
            </a:r>
            <a:endParaRPr lang="en-US" sz="3200" dirty="0"/>
          </a:p>
        </p:txBody>
      </p:sp>
    </p:spTree>
    <p:extLst>
      <p:ext uri="{BB962C8B-B14F-4D97-AF65-F5344CB8AC3E}">
        <p14:creationId xmlns:p14="http://schemas.microsoft.com/office/powerpoint/2010/main" xmlns="" val="2857102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Small Scale </a:t>
            </a:r>
            <a:r>
              <a:rPr lang="en-US" dirty="0" err="1" smtClean="0"/>
              <a:t>organisation</a:t>
            </a:r>
            <a:endParaRPr lang="en-US" dirty="0" smtClean="0"/>
          </a:p>
          <a:p>
            <a:endParaRPr lang="en-US" dirty="0"/>
          </a:p>
          <a:p>
            <a:r>
              <a:rPr lang="en-US" dirty="0" smtClean="0"/>
              <a:t>Medium scale</a:t>
            </a:r>
          </a:p>
          <a:p>
            <a:endParaRPr lang="en-US" dirty="0"/>
          </a:p>
          <a:p>
            <a:r>
              <a:rPr lang="en-US" dirty="0" smtClean="0"/>
              <a:t>Large</a:t>
            </a:r>
          </a:p>
          <a:p>
            <a:endParaRPr lang="en-US" dirty="0"/>
          </a:p>
          <a:p>
            <a:r>
              <a:rPr lang="en-US" dirty="0" smtClean="0"/>
              <a:t>Complex corporate</a:t>
            </a:r>
            <a:endParaRPr lang="en-US" dirty="0"/>
          </a:p>
        </p:txBody>
      </p:sp>
      <p:sp>
        <p:nvSpPr>
          <p:cNvPr id="3" name="Title 2"/>
          <p:cNvSpPr>
            <a:spLocks noGrp="1"/>
          </p:cNvSpPr>
          <p:nvPr>
            <p:ph type="title"/>
          </p:nvPr>
        </p:nvSpPr>
        <p:spPr/>
        <p:txBody>
          <a:bodyPr>
            <a:normAutofit fontScale="90000"/>
          </a:bodyPr>
          <a:lstStyle/>
          <a:p>
            <a:r>
              <a:rPr lang="en-US" dirty="0" smtClean="0"/>
              <a:t>How </a:t>
            </a:r>
            <a:r>
              <a:rPr lang="en-US" dirty="0" err="1" smtClean="0"/>
              <a:t>Organisations</a:t>
            </a:r>
            <a:r>
              <a:rPr lang="en-US" dirty="0" smtClean="0"/>
              <a:t> structure themselves</a:t>
            </a:r>
            <a:endParaRPr lang="en-US" dirty="0"/>
          </a:p>
        </p:txBody>
      </p:sp>
    </p:spTree>
    <p:extLst>
      <p:ext uri="{BB962C8B-B14F-4D97-AF65-F5344CB8AC3E}">
        <p14:creationId xmlns:p14="http://schemas.microsoft.com/office/powerpoint/2010/main" xmlns="" val="3672924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752600"/>
            <a:ext cx="7408333" cy="4373563"/>
          </a:xfrm>
        </p:spPr>
        <p:txBody>
          <a:bodyPr>
            <a:normAutofit fontScale="62500" lnSpcReduction="20000"/>
          </a:bodyPr>
          <a:lstStyle/>
          <a:p>
            <a:pPr>
              <a:defRPr/>
            </a:pPr>
            <a:r>
              <a:rPr lang="en-US" sz="2800" dirty="0"/>
              <a:t>ONLINE RESOURCES</a:t>
            </a:r>
          </a:p>
          <a:p>
            <a:pPr>
              <a:defRPr/>
            </a:pPr>
            <a:endParaRPr lang="en-US" sz="2800" dirty="0"/>
          </a:p>
          <a:p>
            <a:pPr>
              <a:defRPr/>
            </a:pPr>
            <a:r>
              <a:rPr lang="en-US" sz="2800" dirty="0"/>
              <a:t>Entrepreneurship.org (2015) – Defining your business strategy{online} Available at: http://www.entrepreneurship.org/- accessed </a:t>
            </a:r>
            <a:r>
              <a:rPr lang="en-US" sz="2800" dirty="0" smtClean="0"/>
              <a:t>January </a:t>
            </a:r>
            <a:r>
              <a:rPr lang="en-US" sz="2800" dirty="0"/>
              <a:t>2016</a:t>
            </a:r>
          </a:p>
          <a:p>
            <a:pPr>
              <a:defRPr/>
            </a:pPr>
            <a:r>
              <a:rPr lang="en-US" sz="2800" dirty="0" smtClean="0"/>
              <a:t>Investopedia.com (2016)- </a:t>
            </a:r>
            <a:r>
              <a:rPr lang="en-US" sz="2800" dirty="0" err="1" smtClean="0"/>
              <a:t>Defintion</a:t>
            </a:r>
            <a:r>
              <a:rPr lang="en-US" sz="2800" dirty="0" smtClean="0"/>
              <a:t> Board of Directors {</a:t>
            </a:r>
            <a:r>
              <a:rPr lang="en-US" sz="2800" dirty="0"/>
              <a:t>Online} Available at </a:t>
            </a:r>
            <a:r>
              <a:rPr lang="en-US" sz="2800" dirty="0" smtClean="0"/>
              <a:t>http</a:t>
            </a:r>
            <a:r>
              <a:rPr lang="en-US" sz="2800" dirty="0"/>
              <a:t>://www.investopedia.com/ - accessed January </a:t>
            </a:r>
            <a:r>
              <a:rPr lang="en-US" sz="2800" dirty="0" smtClean="0"/>
              <a:t>2016</a:t>
            </a:r>
          </a:p>
          <a:p>
            <a:pPr>
              <a:defRPr/>
            </a:pPr>
            <a:r>
              <a:rPr lang="en-US" sz="2800" dirty="0" smtClean="0"/>
              <a:t>Smallbusiness.chron.com (2016)- How does Government Policies affect Business </a:t>
            </a:r>
            <a:r>
              <a:rPr lang="en-US" sz="2800" dirty="0" err="1" smtClean="0"/>
              <a:t>Organisations</a:t>
            </a:r>
            <a:r>
              <a:rPr lang="en-US" sz="2800" dirty="0" smtClean="0"/>
              <a:t>-{online</a:t>
            </a:r>
            <a:r>
              <a:rPr lang="en-US" sz="2800" dirty="0"/>
              <a:t>} Available at </a:t>
            </a:r>
            <a:r>
              <a:rPr lang="en-US" sz="2800" dirty="0" smtClean="0"/>
              <a:t>http</a:t>
            </a:r>
            <a:r>
              <a:rPr lang="en-US" sz="2800" dirty="0"/>
              <a:t>://smallbusiness.chron.com</a:t>
            </a:r>
            <a:r>
              <a:rPr lang="en-US" sz="2800" dirty="0" smtClean="0"/>
              <a:t>/- accesses January 8,2016</a:t>
            </a:r>
            <a:endParaRPr lang="en-US" sz="2800" dirty="0"/>
          </a:p>
          <a:p>
            <a:pPr marL="0" indent="0">
              <a:buFont typeface="Wingdings" pitchFamily="2" charset="2"/>
              <a:buNone/>
              <a:defRPr/>
            </a:pPr>
            <a:r>
              <a:rPr lang="en-US" sz="2800" dirty="0" smtClean="0"/>
              <a:t>      Wizznotes.com (2011)- Stakeholders And Their Role In Business      </a:t>
            </a:r>
          </a:p>
          <a:p>
            <a:pPr marL="0" indent="0">
              <a:buFont typeface="Wingdings" pitchFamily="2" charset="2"/>
              <a:buNone/>
              <a:defRPr/>
            </a:pPr>
            <a:r>
              <a:rPr lang="en-US" sz="2800" dirty="0" smtClean="0"/>
              <a:t>     Available at: </a:t>
            </a:r>
            <a:r>
              <a:rPr lang="en-US" sz="2800" dirty="0" smtClean="0">
                <a:hlinkClick r:id="rId2"/>
              </a:rPr>
              <a:t>http://wizznotes.com/-</a:t>
            </a:r>
            <a:r>
              <a:rPr lang="en-US" sz="2800" dirty="0" smtClean="0"/>
              <a:t> accessed January 2, 2016</a:t>
            </a:r>
          </a:p>
          <a:p>
            <a:pPr marL="0" indent="0">
              <a:buFont typeface="Wingdings" pitchFamily="2" charset="2"/>
              <a:buNone/>
              <a:defRPr/>
            </a:pPr>
            <a:endParaRPr lang="en-US" sz="2800" dirty="0"/>
          </a:p>
          <a:p>
            <a:pPr marL="0" indent="0">
              <a:buFont typeface="Wingdings" pitchFamily="2" charset="2"/>
              <a:buNone/>
              <a:defRPr/>
            </a:pPr>
            <a:r>
              <a:rPr lang="en-US" sz="2800" dirty="0"/>
              <a:t>LIBRARY RESOURCES</a:t>
            </a:r>
          </a:p>
          <a:p>
            <a:pPr marL="0" indent="0">
              <a:buFont typeface="Wingdings" pitchFamily="2" charset="2"/>
              <a:buNone/>
              <a:defRPr/>
            </a:pPr>
            <a:r>
              <a:rPr lang="en-US" sz="2800" dirty="0"/>
              <a:t>Business Studies For You 2nd edition - David Needham and Robert </a:t>
            </a:r>
            <a:r>
              <a:rPr lang="en-US" sz="2800" dirty="0" err="1"/>
              <a:t>Dransfield</a:t>
            </a:r>
            <a:r>
              <a:rPr lang="en-US" sz="2800" dirty="0"/>
              <a:t> (Nelson Thornes) Pages 59-89</a:t>
            </a:r>
          </a:p>
          <a:p>
            <a:pPr marL="0" indent="0">
              <a:buFont typeface="Wingdings" pitchFamily="2" charset="2"/>
              <a:buNone/>
              <a:defRPr/>
            </a:pPr>
            <a:endParaRPr lang="en-US" sz="2800" dirty="0"/>
          </a:p>
          <a:p>
            <a:endParaRPr lang="en-US" dirty="0"/>
          </a:p>
        </p:txBody>
      </p:sp>
      <p:sp>
        <p:nvSpPr>
          <p:cNvPr id="2" name="Title 1"/>
          <p:cNvSpPr>
            <a:spLocks noGrp="1"/>
          </p:cNvSpPr>
          <p:nvPr>
            <p:ph type="title"/>
          </p:nvPr>
        </p:nvSpPr>
        <p:spPr/>
        <p:txBody>
          <a:bodyPr/>
          <a:lstStyle/>
          <a:p>
            <a:pPr algn="ctr"/>
            <a:r>
              <a:rPr lang="en-US" dirty="0"/>
              <a:t>Reference</a:t>
            </a:r>
          </a:p>
        </p:txBody>
      </p:sp>
    </p:spTree>
    <p:extLst>
      <p:ext uri="{BB962C8B-B14F-4D97-AF65-F5344CB8AC3E}">
        <p14:creationId xmlns:p14="http://schemas.microsoft.com/office/powerpoint/2010/main" xmlns="" val="673299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1" y="2675466"/>
            <a:ext cx="7594600" cy="3953933"/>
          </a:xfrm>
        </p:spPr>
        <p:txBody>
          <a:bodyPr>
            <a:normAutofit lnSpcReduction="10000"/>
          </a:bodyPr>
          <a:lstStyle/>
          <a:p>
            <a:pPr>
              <a:defRPr/>
            </a:pPr>
            <a:r>
              <a:rPr lang="en-US" dirty="0"/>
              <a:t>Businesses  must be aware of the various groups that they interact with for the successful running of the business.</a:t>
            </a:r>
          </a:p>
          <a:p>
            <a:pPr marL="0" indent="0">
              <a:buNone/>
              <a:defRPr/>
            </a:pPr>
            <a:r>
              <a:rPr lang="en-US" i="1" u="sng" dirty="0"/>
              <a:t>Role of Owners</a:t>
            </a:r>
            <a:endParaRPr lang="en-US" dirty="0"/>
          </a:p>
          <a:p>
            <a:pPr>
              <a:defRPr/>
            </a:pPr>
            <a:r>
              <a:rPr lang="en-US" dirty="0"/>
              <a:t>They must provide the resources that are required for the business to operate efficiently. These include the employment of workers, identifying suitable premise and procuring machinery, equipment and raw materials. They must make timely decisions to ensure that the business remains profitable.  They must motivate employees to perform well.</a:t>
            </a:r>
          </a:p>
          <a:p>
            <a:endParaRPr lang="en-US" dirty="0"/>
          </a:p>
        </p:txBody>
      </p:sp>
      <p:sp>
        <p:nvSpPr>
          <p:cNvPr id="3" name="Title 2"/>
          <p:cNvSpPr>
            <a:spLocks noGrp="1"/>
          </p:cNvSpPr>
          <p:nvPr>
            <p:ph type="title"/>
          </p:nvPr>
        </p:nvSpPr>
        <p:spPr/>
        <p:txBody>
          <a:bodyPr>
            <a:normAutofit fontScale="90000"/>
          </a:bodyPr>
          <a:lstStyle/>
          <a:p>
            <a:r>
              <a:rPr lang="en-US" b="1" dirty="0"/>
              <a:t>Stakeholders And Their Role In Business </a:t>
            </a:r>
            <a:r>
              <a:rPr lang="en-US" b="1" dirty="0" err="1"/>
              <a:t>Organisations</a:t>
            </a:r>
            <a:endParaRPr lang="en-US" dirty="0"/>
          </a:p>
        </p:txBody>
      </p:sp>
    </p:spTree>
    <p:extLst>
      <p:ext uri="{BB962C8B-B14F-4D97-AF65-F5344CB8AC3E}">
        <p14:creationId xmlns:p14="http://schemas.microsoft.com/office/powerpoint/2010/main" xmlns="" val="2553198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Employees</a:t>
            </a:r>
          </a:p>
          <a:p>
            <a:pPr marL="0" indent="0">
              <a:buNone/>
            </a:pPr>
            <a:r>
              <a:rPr lang="en-US" dirty="0" smtClean="0"/>
              <a:t>They </a:t>
            </a:r>
            <a:r>
              <a:rPr lang="en-US" dirty="0"/>
              <a:t>are employed to carry out assigned tasks to achieve the company’s objectives. Employees must work efficiently to accomplish tasks assigned.  Accomplishing tasks may require teamwork and therefore employees must have good interpersonal skills. Employees must adhere to the rules and relations of the company.</a:t>
            </a:r>
          </a:p>
          <a:p>
            <a:endParaRPr lang="en-US" dirty="0"/>
          </a:p>
        </p:txBody>
      </p:sp>
      <p:sp>
        <p:nvSpPr>
          <p:cNvPr id="3" name="Title 2"/>
          <p:cNvSpPr>
            <a:spLocks noGrp="1"/>
          </p:cNvSpPr>
          <p:nvPr>
            <p:ph type="title"/>
          </p:nvPr>
        </p:nvSpPr>
        <p:spPr/>
        <p:txBody>
          <a:bodyPr>
            <a:normAutofit fontScale="90000"/>
          </a:bodyPr>
          <a:lstStyle/>
          <a:p>
            <a:r>
              <a:rPr lang="en-US" b="1" dirty="0"/>
              <a:t>Stakeholders And Their Role In Business </a:t>
            </a:r>
            <a:r>
              <a:rPr lang="en-US" b="1" dirty="0" err="1"/>
              <a:t>Organisations</a:t>
            </a:r>
            <a:endParaRPr lang="en-US" dirty="0"/>
          </a:p>
        </p:txBody>
      </p:sp>
    </p:spTree>
    <p:extLst>
      <p:ext uri="{BB962C8B-B14F-4D97-AF65-F5344CB8AC3E}">
        <p14:creationId xmlns:p14="http://schemas.microsoft.com/office/powerpoint/2010/main" xmlns="" val="683413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1" y="2514600"/>
            <a:ext cx="7518400" cy="4114800"/>
          </a:xfrm>
        </p:spPr>
        <p:txBody>
          <a:bodyPr>
            <a:normAutofit/>
          </a:bodyPr>
          <a:lstStyle/>
          <a:p>
            <a:pPr marL="0" indent="0">
              <a:buNone/>
              <a:defRPr/>
            </a:pPr>
            <a:r>
              <a:rPr lang="en-US" b="1" dirty="0"/>
              <a:t>Customers</a:t>
            </a:r>
            <a:endParaRPr lang="en-US" dirty="0"/>
          </a:p>
          <a:p>
            <a:pPr>
              <a:defRPr/>
            </a:pPr>
            <a:r>
              <a:rPr lang="en-US" dirty="0"/>
              <a:t>They are the supporters of businesses in the economy. They purchase goods and services to satisfy their needs and wants.</a:t>
            </a:r>
          </a:p>
          <a:p>
            <a:pPr marL="0" indent="0">
              <a:buNone/>
              <a:defRPr/>
            </a:pPr>
            <a:r>
              <a:rPr lang="en-US" i="1" u="sng" dirty="0"/>
              <a:t>Role of Customers- </a:t>
            </a:r>
            <a:r>
              <a:rPr lang="en-US" dirty="0"/>
              <a:t>They assist businesses in </a:t>
            </a:r>
            <a:r>
              <a:rPr lang="en-US" dirty="0" err="1"/>
              <a:t>indentifying</a:t>
            </a:r>
            <a:r>
              <a:rPr lang="en-US" dirty="0"/>
              <a:t> the goods and services to be produced based on their demands. They also help business to identify changing trends in the market and so prepare business operators for future demands.</a:t>
            </a:r>
          </a:p>
          <a:p>
            <a:endParaRPr lang="en-US" dirty="0"/>
          </a:p>
        </p:txBody>
      </p:sp>
      <p:sp>
        <p:nvSpPr>
          <p:cNvPr id="3" name="Title 2"/>
          <p:cNvSpPr>
            <a:spLocks noGrp="1"/>
          </p:cNvSpPr>
          <p:nvPr>
            <p:ph type="title"/>
          </p:nvPr>
        </p:nvSpPr>
        <p:spPr/>
        <p:txBody>
          <a:bodyPr>
            <a:normAutofit fontScale="90000"/>
          </a:bodyPr>
          <a:lstStyle/>
          <a:p>
            <a:r>
              <a:rPr lang="en-US" b="1" dirty="0"/>
              <a:t>Stakeholders And Their Role In Business </a:t>
            </a:r>
            <a:r>
              <a:rPr lang="en-US" b="1" dirty="0" err="1"/>
              <a:t>Organisations</a:t>
            </a:r>
            <a:endParaRPr lang="en-US" dirty="0"/>
          </a:p>
        </p:txBody>
      </p:sp>
    </p:spTree>
    <p:extLst>
      <p:ext uri="{BB962C8B-B14F-4D97-AF65-F5344CB8AC3E}">
        <p14:creationId xmlns:p14="http://schemas.microsoft.com/office/powerpoint/2010/main" xmlns="" val="2661702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defRPr/>
            </a:pPr>
            <a:r>
              <a:rPr lang="en-US" b="1" dirty="0"/>
              <a:t>Society-</a:t>
            </a:r>
            <a:r>
              <a:rPr lang="en-US" dirty="0"/>
              <a:t>Businesses must be aware of the society as a whole, how its activities affect it and not only those who are customers.</a:t>
            </a:r>
          </a:p>
          <a:p>
            <a:pPr marL="0" indent="0">
              <a:buNone/>
              <a:defRPr/>
            </a:pPr>
            <a:r>
              <a:rPr lang="en-US" i="1" u="sng" dirty="0"/>
              <a:t>Role of </a:t>
            </a:r>
            <a:r>
              <a:rPr lang="en-US" i="1" u="sng" dirty="0" smtClean="0"/>
              <a:t>Society</a:t>
            </a:r>
          </a:p>
          <a:p>
            <a:pPr marL="0" indent="0">
              <a:buNone/>
              <a:defRPr/>
            </a:pPr>
            <a:r>
              <a:rPr lang="en-US" dirty="0" smtClean="0"/>
              <a:t>The </a:t>
            </a:r>
            <a:r>
              <a:rPr lang="en-US" dirty="0"/>
              <a:t>production process may cause air pollution and discharge of harmful waste into rivers and seas.  The society keeps businesses in check by making them aware of their impact on society. They write letters to the company and the media and speak on talk shows.</a:t>
            </a:r>
          </a:p>
          <a:p>
            <a:endParaRPr lang="en-US" dirty="0"/>
          </a:p>
        </p:txBody>
      </p:sp>
      <p:sp>
        <p:nvSpPr>
          <p:cNvPr id="3" name="Title 2"/>
          <p:cNvSpPr>
            <a:spLocks noGrp="1"/>
          </p:cNvSpPr>
          <p:nvPr>
            <p:ph type="title"/>
          </p:nvPr>
        </p:nvSpPr>
        <p:spPr/>
        <p:txBody>
          <a:bodyPr>
            <a:normAutofit fontScale="90000"/>
          </a:bodyPr>
          <a:lstStyle/>
          <a:p>
            <a:r>
              <a:rPr lang="en-US" b="1" dirty="0"/>
              <a:t>Stakeholders And Their Role In Business </a:t>
            </a:r>
            <a:r>
              <a:rPr lang="en-US" b="1" dirty="0" err="1"/>
              <a:t>Organisations</a:t>
            </a:r>
            <a:endParaRPr lang="en-US" dirty="0"/>
          </a:p>
        </p:txBody>
      </p:sp>
    </p:spTree>
    <p:extLst>
      <p:ext uri="{BB962C8B-B14F-4D97-AF65-F5344CB8AC3E}">
        <p14:creationId xmlns:p14="http://schemas.microsoft.com/office/powerpoint/2010/main" xmlns="" val="4258598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1" y="2675466"/>
            <a:ext cx="7518400" cy="4030134"/>
          </a:xfrm>
        </p:spPr>
        <p:txBody>
          <a:bodyPr>
            <a:normAutofit/>
          </a:bodyPr>
          <a:lstStyle/>
          <a:p>
            <a:pPr marL="0" indent="0">
              <a:buNone/>
              <a:defRPr/>
            </a:pPr>
            <a:r>
              <a:rPr lang="en-US" b="1" dirty="0"/>
              <a:t>Government</a:t>
            </a:r>
            <a:endParaRPr lang="en-US" dirty="0"/>
          </a:p>
          <a:p>
            <a:pPr>
              <a:defRPr/>
            </a:pPr>
            <a:r>
              <a:rPr lang="en-US" dirty="0"/>
              <a:t>They are the managers of the economy within which the business operates.</a:t>
            </a:r>
          </a:p>
          <a:p>
            <a:pPr marL="0" indent="0">
              <a:buNone/>
              <a:defRPr/>
            </a:pPr>
            <a:r>
              <a:rPr lang="en-US" i="1" u="sng" dirty="0"/>
              <a:t>Role of Government -</a:t>
            </a:r>
            <a:r>
              <a:rPr lang="en-US" dirty="0"/>
              <a:t>Regulate business activities to protect consumers. Government agencies ensure product standards as well as that various legislations are adhered to ensure the protection of consumers’ rights</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b="1" dirty="0"/>
              <a:t>Stakeholders And Their Role In Business </a:t>
            </a:r>
            <a:r>
              <a:rPr lang="en-US" b="1" dirty="0" err="1"/>
              <a:t>Organisations</a:t>
            </a:r>
            <a:endParaRPr lang="en-US" dirty="0"/>
          </a:p>
        </p:txBody>
      </p:sp>
    </p:spTree>
    <p:extLst>
      <p:ext uri="{BB962C8B-B14F-4D97-AF65-F5344CB8AC3E}">
        <p14:creationId xmlns:p14="http://schemas.microsoft.com/office/powerpoint/2010/main" xmlns="" val="4196286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Board Of Directors- “A group of individuals that are elected as, or elected to act as, representatives of the </a:t>
            </a:r>
            <a:r>
              <a:rPr lang="en-US" dirty="0">
                <a:hlinkClick r:id="rId2"/>
              </a:rPr>
              <a:t>stockholders</a:t>
            </a:r>
            <a:r>
              <a:rPr lang="en-US" dirty="0"/>
              <a:t> to establish corporate management related policies and to make decisions on major company issues. Every public company </a:t>
            </a:r>
            <a:r>
              <a:rPr lang="en-US" dirty="0">
                <a:hlinkClick r:id="rId3"/>
              </a:rPr>
              <a:t>must have</a:t>
            </a:r>
            <a:r>
              <a:rPr lang="en-US" dirty="0"/>
              <a:t> a board of directors. Some </a:t>
            </a:r>
            <a:r>
              <a:rPr lang="en-US" dirty="0">
                <a:hlinkClick r:id="rId4"/>
              </a:rPr>
              <a:t>private</a:t>
            </a:r>
            <a:r>
              <a:rPr lang="en-US" dirty="0"/>
              <a:t> and </a:t>
            </a:r>
            <a:r>
              <a:rPr lang="en-US" dirty="0">
                <a:hlinkClick r:id="rId5"/>
              </a:rPr>
              <a:t>nonprofit</a:t>
            </a:r>
            <a:r>
              <a:rPr lang="en-US" dirty="0"/>
              <a:t> companies have a </a:t>
            </a:r>
            <a:r>
              <a:rPr lang="en-US" dirty="0">
                <a:hlinkClick r:id="rId6"/>
              </a:rPr>
              <a:t>board of directors as well</a:t>
            </a:r>
            <a:r>
              <a:rPr lang="en-US" dirty="0"/>
              <a:t>.”</a:t>
            </a:r>
            <a:br>
              <a:rPr lang="en-US" dirty="0"/>
            </a:br>
            <a:endParaRPr lang="en-US" dirty="0"/>
          </a:p>
          <a:p>
            <a:endParaRPr lang="en-US" dirty="0"/>
          </a:p>
        </p:txBody>
      </p:sp>
      <p:sp>
        <p:nvSpPr>
          <p:cNvPr id="3" name="Title 2"/>
          <p:cNvSpPr>
            <a:spLocks noGrp="1"/>
          </p:cNvSpPr>
          <p:nvPr>
            <p:ph type="title"/>
          </p:nvPr>
        </p:nvSpPr>
        <p:spPr/>
        <p:txBody>
          <a:bodyPr>
            <a:normAutofit fontScale="90000"/>
          </a:bodyPr>
          <a:lstStyle/>
          <a:p>
            <a:r>
              <a:rPr lang="en-US" b="1" dirty="0"/>
              <a:t>Stakeholders And Their Role In Business </a:t>
            </a:r>
            <a:r>
              <a:rPr lang="en-US" b="1" dirty="0" err="1"/>
              <a:t>Organisations</a:t>
            </a:r>
            <a:endParaRPr lang="en-US" dirty="0"/>
          </a:p>
        </p:txBody>
      </p:sp>
    </p:spTree>
    <p:extLst>
      <p:ext uri="{BB962C8B-B14F-4D97-AF65-F5344CB8AC3E}">
        <p14:creationId xmlns:p14="http://schemas.microsoft.com/office/powerpoint/2010/main" xmlns="" val="3776533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52600"/>
            <a:ext cx="7408333" cy="4373563"/>
          </a:xfrm>
        </p:spPr>
        <p:txBody>
          <a:bodyPr/>
          <a:lstStyle/>
          <a:p>
            <a:r>
              <a:rPr lang="en-US" dirty="0" smtClean="0"/>
              <a:t>“Governments </a:t>
            </a:r>
            <a:r>
              <a:rPr lang="en-US" dirty="0"/>
              <a:t>establish many rules and regulations that guide businesses. Businesses will normally change the way they operate when government changes these rules and regulations. Government economic policy and market regulations have an influence on the competitiveness and profitability of businesses. Business owners must comply with regulations established by federal, state and local </a:t>
            </a:r>
            <a:r>
              <a:rPr lang="en-US" dirty="0" smtClean="0"/>
              <a:t>governments”.</a:t>
            </a:r>
            <a:endParaRPr lang="en-US" dirty="0"/>
          </a:p>
        </p:txBody>
      </p:sp>
      <p:sp>
        <p:nvSpPr>
          <p:cNvPr id="3" name="Title 2"/>
          <p:cNvSpPr>
            <a:spLocks noGrp="1"/>
          </p:cNvSpPr>
          <p:nvPr>
            <p:ph type="title"/>
          </p:nvPr>
        </p:nvSpPr>
        <p:spPr/>
        <p:txBody>
          <a:bodyPr>
            <a:normAutofit/>
          </a:bodyPr>
          <a:lstStyle/>
          <a:p>
            <a:r>
              <a:rPr lang="en-US" sz="3200" b="1" dirty="0" smtClean="0"/>
              <a:t>How do Governments affect business </a:t>
            </a:r>
            <a:r>
              <a:rPr lang="en-US" sz="3200" b="1" dirty="0" err="1" smtClean="0"/>
              <a:t>organisations</a:t>
            </a:r>
            <a:r>
              <a:rPr lang="en-US" sz="3200" b="1" dirty="0" smtClean="0"/>
              <a:t> ?</a:t>
            </a:r>
            <a:endParaRPr lang="en-US" sz="3200" dirty="0"/>
          </a:p>
        </p:txBody>
      </p:sp>
    </p:spTree>
    <p:extLst>
      <p:ext uri="{BB962C8B-B14F-4D97-AF65-F5344CB8AC3E}">
        <p14:creationId xmlns:p14="http://schemas.microsoft.com/office/powerpoint/2010/main" xmlns="" val="3396836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52600"/>
            <a:ext cx="7408333" cy="4373563"/>
          </a:xfrm>
        </p:spPr>
        <p:txBody>
          <a:bodyPr>
            <a:normAutofit/>
          </a:bodyPr>
          <a:lstStyle/>
          <a:p>
            <a:r>
              <a:rPr lang="en-US" sz="2000" dirty="0"/>
              <a:t>The government can implement a policy that changes the social behavior in the business environment. For example, the government can levy </a:t>
            </a:r>
            <a:r>
              <a:rPr lang="en-US" sz="2000" dirty="0" smtClean="0"/>
              <a:t>taxes and pass laws.</a:t>
            </a:r>
          </a:p>
          <a:p>
            <a:r>
              <a:rPr lang="en-US" sz="2000" b="1" dirty="0" smtClean="0"/>
              <a:t>Tax and band on </a:t>
            </a:r>
            <a:r>
              <a:rPr lang="en-US" sz="2000" dirty="0" smtClean="0"/>
              <a:t>– Cigarettes hoped to reduces usage along the band on smoking in public spaces.</a:t>
            </a:r>
          </a:p>
          <a:p>
            <a:r>
              <a:rPr lang="en-US" sz="2000" b="1" dirty="0" smtClean="0"/>
              <a:t>Tax on phone calls</a:t>
            </a:r>
            <a:r>
              <a:rPr lang="en-US" sz="2000" dirty="0" smtClean="0"/>
              <a:t>,- while this move is intended to raise more money for the government it has the potential to reduce the profitability of the “business” as consumers my decide to purchase less talk time as its now more expensive.</a:t>
            </a:r>
          </a:p>
          <a:p>
            <a:r>
              <a:rPr lang="en-US" sz="2000" b="1" dirty="0" smtClean="0"/>
              <a:t>Removal of band-  </a:t>
            </a:r>
            <a:r>
              <a:rPr lang="en-US" sz="2000" dirty="0" smtClean="0"/>
              <a:t>recently the Chinese government lifted the band of 1 child per family this means that with new /increases in births , production and demand of certain products relating to newborns and pregnant women will increase.</a:t>
            </a:r>
            <a:endParaRPr lang="en-US" sz="2000" b="1" dirty="0"/>
          </a:p>
        </p:txBody>
      </p:sp>
      <p:sp>
        <p:nvSpPr>
          <p:cNvPr id="3" name="Title 2"/>
          <p:cNvSpPr>
            <a:spLocks noGrp="1"/>
          </p:cNvSpPr>
          <p:nvPr>
            <p:ph type="title"/>
          </p:nvPr>
        </p:nvSpPr>
        <p:spPr>
          <a:xfrm>
            <a:off x="457200" y="338328"/>
            <a:ext cx="8229600" cy="1033272"/>
          </a:xfrm>
        </p:spPr>
        <p:txBody>
          <a:bodyPr>
            <a:normAutofit fontScale="90000"/>
          </a:bodyPr>
          <a:lstStyle/>
          <a:p>
            <a:r>
              <a:rPr lang="en-US" sz="3200" dirty="0" smtClean="0"/>
              <a:t>Impact of government on business </a:t>
            </a:r>
            <a:r>
              <a:rPr lang="en-US" sz="3200" dirty="0" err="1" smtClean="0"/>
              <a:t>organisation</a:t>
            </a:r>
            <a:endParaRPr lang="en-US" sz="3200" dirty="0"/>
          </a:p>
        </p:txBody>
      </p:sp>
    </p:spTree>
    <p:extLst>
      <p:ext uri="{BB962C8B-B14F-4D97-AF65-F5344CB8AC3E}">
        <p14:creationId xmlns:p14="http://schemas.microsoft.com/office/powerpoint/2010/main" xmlns="" val="22915863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199</TotalTime>
  <Words>751</Words>
  <Application>Microsoft Office PowerPoint</Application>
  <PresentationFormat>On-screen Show (4:3)</PresentationFormat>
  <Paragraphs>61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Waveform</vt:lpstr>
      <vt:lpstr>Learning out come will see students being able to :</vt:lpstr>
      <vt:lpstr>Stakeholders And Their Role In Business Organisations</vt:lpstr>
      <vt:lpstr>Stakeholders And Their Role In Business Organisations</vt:lpstr>
      <vt:lpstr>Stakeholders And Their Role In Business Organisations</vt:lpstr>
      <vt:lpstr>Stakeholders And Their Role In Business Organisations</vt:lpstr>
      <vt:lpstr>Stakeholders And Their Role In Business Organisations</vt:lpstr>
      <vt:lpstr>Stakeholders And Their Role In Business Organisations</vt:lpstr>
      <vt:lpstr>How do Governments affect business organisations ?</vt:lpstr>
      <vt:lpstr>Impact of government on business organisation</vt:lpstr>
      <vt:lpstr>How Business Strategies shape Responsibilities and  performance</vt:lpstr>
      <vt:lpstr>Objectives of For Profit Organisations</vt:lpstr>
      <vt:lpstr>How Organisations structure themselves</vt:lpstr>
      <vt:lpstr>Reference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out come will see students being able to :</dc:title>
  <dc:creator>woodrow</dc:creator>
  <cp:lastModifiedBy>Dale</cp:lastModifiedBy>
  <cp:revision>12</cp:revision>
  <dcterms:created xsi:type="dcterms:W3CDTF">2016-01-06T19:44:16Z</dcterms:created>
  <dcterms:modified xsi:type="dcterms:W3CDTF">2017-02-08T23:33:04Z</dcterms:modified>
</cp:coreProperties>
</file>