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3" r:id="rId6"/>
    <p:sldId id="264" r:id="rId7"/>
    <p:sldId id="265" r:id="rId8"/>
    <p:sldId id="259" r:id="rId9"/>
    <p:sldId id="266"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4C355D-2E01-4F99-983A-F7F9D80DE47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C355D-2E01-4F99-983A-F7F9D80DE47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4C355D-2E01-4F99-983A-F7F9D80DE47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C355D-2E01-4F99-983A-F7F9D80DE47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C355D-2E01-4F99-983A-F7F9D80DE47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4C355D-2E01-4F99-983A-F7F9D80DE47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4C355D-2E01-4F99-983A-F7F9D80DE473}"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C355D-2E01-4F99-983A-F7F9D80DE473}"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4C355D-2E01-4F99-983A-F7F9D80DE473}"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4BAA3-441C-4929-A03D-EE0FCF35E7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4C355D-2E01-4F99-983A-F7F9D80DE47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C355D-2E01-4F99-983A-F7F9D80DE47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4BAA3-441C-4929-A03D-EE0FCF35E71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4C355D-2E01-4F99-983A-F7F9D80DE473}" type="datetimeFigureOut">
              <a:rPr lang="en-US" smtClean="0"/>
              <a:t>1/31/2017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944BAA3-441C-4929-A03D-EE0FCF35E71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izznotes.com/-" TargetMode="External"/><Relationship Id="rId2" Type="http://schemas.openxmlformats.org/officeDocument/2006/relationships/hyperlink" Target="http://smallbusiness.chro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allbusiness.chron.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allbusiness.chro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851648" cy="1828800"/>
          </a:xfrm>
        </p:spPr>
        <p:txBody>
          <a:bodyPr>
            <a:normAutofit fontScale="90000"/>
          </a:bodyPr>
          <a:lstStyle/>
          <a:p>
            <a:pPr algn="ctr"/>
            <a:r>
              <a:rPr lang="en-US" sz="6000" dirty="0"/>
              <a:t>Learning out come will see students being able </a:t>
            </a:r>
            <a:r>
              <a:rPr lang="en-US" sz="6000" dirty="0" smtClean="0"/>
              <a:t>to:</a:t>
            </a:r>
            <a:endParaRPr lang="en-US" dirty="0"/>
          </a:p>
        </p:txBody>
      </p:sp>
      <p:sp>
        <p:nvSpPr>
          <p:cNvPr id="3" name="Subtitle 2"/>
          <p:cNvSpPr>
            <a:spLocks noGrp="1"/>
          </p:cNvSpPr>
          <p:nvPr>
            <p:ph type="subTitle" idx="1"/>
          </p:nvPr>
        </p:nvSpPr>
        <p:spPr>
          <a:xfrm>
            <a:off x="533400" y="3657600"/>
            <a:ext cx="7854696" cy="1752600"/>
          </a:xfrm>
        </p:spPr>
        <p:txBody>
          <a:bodyPr/>
          <a:lstStyle/>
          <a:p>
            <a:pPr algn="ctr"/>
            <a:r>
              <a:rPr lang="en-US" sz="2800" dirty="0" smtClean="0"/>
              <a:t>P3- </a:t>
            </a:r>
            <a:r>
              <a:rPr lang="en-US" sz="2800" dirty="0"/>
              <a:t>Explain the </a:t>
            </a:r>
            <a:r>
              <a:rPr lang="en-US" sz="2800" dirty="0" smtClean="0"/>
              <a:t>relationship between different </a:t>
            </a:r>
            <a:r>
              <a:rPr lang="en-US" sz="2800" dirty="0" err="1" smtClean="0"/>
              <a:t>organisational</a:t>
            </a:r>
            <a:r>
              <a:rPr lang="en-US" sz="2800" dirty="0" smtClean="0"/>
              <a:t> functions and how they link to the </a:t>
            </a:r>
            <a:r>
              <a:rPr lang="en-US" sz="2800" dirty="0" err="1" smtClean="0"/>
              <a:t>organisational</a:t>
            </a:r>
            <a:r>
              <a:rPr lang="en-US" sz="2800" dirty="0" smtClean="0"/>
              <a:t> objectives and structure.</a:t>
            </a:r>
            <a:endParaRPr lang="en-US" sz="2800" dirty="0"/>
          </a:p>
          <a:p>
            <a:pPr algn="ctr"/>
            <a:endParaRPr lang="en-US" dirty="0"/>
          </a:p>
        </p:txBody>
      </p:sp>
    </p:spTree>
    <p:extLst>
      <p:ext uri="{BB962C8B-B14F-4D97-AF65-F5344CB8AC3E}">
        <p14:creationId xmlns:p14="http://schemas.microsoft.com/office/powerpoint/2010/main" val="644022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defRPr/>
            </a:pPr>
            <a:r>
              <a:rPr lang="en-US" sz="2800" dirty="0"/>
              <a:t>Managing Activities and Resources 2</a:t>
            </a:r>
            <a:r>
              <a:rPr lang="en-US" sz="2800" baseline="30000" dirty="0"/>
              <a:t>nd</a:t>
            </a:r>
            <a:r>
              <a:rPr lang="en-US" sz="2800" dirty="0"/>
              <a:t> Edition. Roger </a:t>
            </a:r>
            <a:r>
              <a:rPr lang="en-US" sz="2800" dirty="0" smtClean="0"/>
              <a:t>Bennett</a:t>
            </a:r>
          </a:p>
          <a:p>
            <a:pPr>
              <a:defRPr/>
            </a:pPr>
            <a:endParaRPr lang="en-US" sz="2800" dirty="0"/>
          </a:p>
          <a:p>
            <a:pPr>
              <a:defRPr/>
            </a:pPr>
            <a:r>
              <a:rPr lang="en-US" sz="2800" dirty="0"/>
              <a:t>Business Studies For You </a:t>
            </a:r>
            <a:r>
              <a:rPr lang="en-US" sz="2800" dirty="0" smtClean="0"/>
              <a:t>2 Edition </a:t>
            </a:r>
            <a:r>
              <a:rPr lang="en-US" sz="2800" dirty="0"/>
              <a:t>- David Needham and Robert </a:t>
            </a:r>
            <a:r>
              <a:rPr lang="en-US" sz="2800" dirty="0" err="1"/>
              <a:t>Dransfield</a:t>
            </a:r>
            <a:r>
              <a:rPr lang="en-US" sz="2800" dirty="0"/>
              <a:t> (Nelson Thornes)</a:t>
            </a:r>
            <a:br>
              <a:rPr lang="en-US" sz="2800" dirty="0"/>
            </a:br>
            <a:endParaRPr lang="en-US" sz="2800" dirty="0"/>
          </a:p>
          <a:p>
            <a:endParaRPr lang="en-US" dirty="0"/>
          </a:p>
        </p:txBody>
      </p:sp>
      <p:sp>
        <p:nvSpPr>
          <p:cNvPr id="5" name="Title 4"/>
          <p:cNvSpPr>
            <a:spLocks noGrp="1"/>
          </p:cNvSpPr>
          <p:nvPr>
            <p:ph type="title"/>
          </p:nvPr>
        </p:nvSpPr>
        <p:spPr/>
        <p:txBody>
          <a:bodyPr/>
          <a:lstStyle/>
          <a:p>
            <a:pPr algn="ctr"/>
            <a:r>
              <a:rPr lang="en-US" dirty="0"/>
              <a:t>Additional Reading</a:t>
            </a:r>
          </a:p>
        </p:txBody>
      </p:sp>
    </p:spTree>
    <p:extLst>
      <p:ext uri="{BB962C8B-B14F-4D97-AF65-F5344CB8AC3E}">
        <p14:creationId xmlns:p14="http://schemas.microsoft.com/office/powerpoint/2010/main" val="121317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05000"/>
            <a:ext cx="7408333" cy="4495800"/>
          </a:xfrm>
        </p:spPr>
        <p:txBody>
          <a:bodyPr>
            <a:normAutofit fontScale="55000" lnSpcReduction="20000"/>
          </a:bodyPr>
          <a:lstStyle/>
          <a:p>
            <a:pPr>
              <a:defRPr/>
            </a:pPr>
            <a:r>
              <a:rPr lang="en-US" sz="2800" dirty="0"/>
              <a:t>ONLINE RESOURCES</a:t>
            </a:r>
          </a:p>
          <a:p>
            <a:pPr>
              <a:defRPr/>
            </a:pPr>
            <a:endParaRPr lang="en-US" sz="2800" dirty="0"/>
          </a:p>
          <a:p>
            <a:pPr>
              <a:defRPr/>
            </a:pPr>
            <a:r>
              <a:rPr lang="en-US" sz="2800" dirty="0"/>
              <a:t>Entrepreneurship.org (2015) – Defining your business strategy{online} Available at: http://www.entrepreneurship.org/- accessed January </a:t>
            </a:r>
            <a:r>
              <a:rPr lang="en-US" sz="2800" dirty="0" smtClean="0"/>
              <a:t>2016</a:t>
            </a:r>
          </a:p>
          <a:p>
            <a:pPr>
              <a:defRPr/>
            </a:pPr>
            <a:endParaRPr lang="en-US" sz="2800" dirty="0"/>
          </a:p>
          <a:p>
            <a:pPr>
              <a:defRPr/>
            </a:pPr>
            <a:r>
              <a:rPr lang="en-US" sz="2800" dirty="0"/>
              <a:t>Investopedia.com (2016)- </a:t>
            </a:r>
            <a:r>
              <a:rPr lang="en-US" sz="2800" dirty="0" err="1"/>
              <a:t>Defintion</a:t>
            </a:r>
            <a:r>
              <a:rPr lang="en-US" sz="2800" dirty="0"/>
              <a:t> Board of Directors {Online}</a:t>
            </a:r>
          </a:p>
          <a:p>
            <a:pPr marL="0" indent="0">
              <a:buFont typeface="Wingdings" pitchFamily="2" charset="2"/>
              <a:buNone/>
              <a:defRPr/>
            </a:pPr>
            <a:r>
              <a:rPr lang="en-US" sz="2800" dirty="0"/>
              <a:t>     Available at :http://www.investopedia.com/ - accessed January </a:t>
            </a:r>
            <a:r>
              <a:rPr lang="en-US" sz="2800" dirty="0" smtClean="0"/>
              <a:t>2016</a:t>
            </a:r>
          </a:p>
          <a:p>
            <a:pPr marL="0" indent="0">
              <a:buFont typeface="Wingdings" pitchFamily="2" charset="2"/>
              <a:buNone/>
              <a:defRPr/>
            </a:pPr>
            <a:endParaRPr lang="en-US" sz="2800" dirty="0" smtClean="0"/>
          </a:p>
          <a:p>
            <a:pPr marL="0" indent="0">
              <a:buFont typeface="Wingdings" pitchFamily="2" charset="2"/>
              <a:buNone/>
              <a:defRPr/>
            </a:pPr>
            <a:r>
              <a:rPr lang="en-US" sz="2800" dirty="0"/>
              <a:t> * </a:t>
            </a:r>
            <a:r>
              <a:rPr lang="en-US" sz="2800" dirty="0" smtClean="0"/>
              <a:t>smallbusiness.chron.com/(2016)- Definition  -Business Objectives {online} Available at :</a:t>
            </a:r>
          </a:p>
          <a:p>
            <a:pPr marL="0" indent="0">
              <a:buFont typeface="Wingdings" pitchFamily="2" charset="2"/>
              <a:buNone/>
              <a:defRPr/>
            </a:pPr>
            <a:r>
              <a:rPr lang="en-US" sz="2800" dirty="0"/>
              <a:t>      </a:t>
            </a:r>
            <a:r>
              <a:rPr lang="en-US" sz="2800" dirty="0">
                <a:hlinkClick r:id="rId2"/>
              </a:rPr>
              <a:t>http://smallbusiness.chron.com</a:t>
            </a:r>
            <a:r>
              <a:rPr lang="en-US" sz="2800" dirty="0" smtClean="0">
                <a:hlinkClick r:id="rId2"/>
              </a:rPr>
              <a:t>/-</a:t>
            </a:r>
            <a:r>
              <a:rPr lang="en-US" sz="2800" dirty="0" smtClean="0"/>
              <a:t> accesses January 8,2016</a:t>
            </a:r>
          </a:p>
          <a:p>
            <a:pPr marL="0" indent="0">
              <a:buFont typeface="Wingdings" pitchFamily="2" charset="2"/>
              <a:buNone/>
              <a:defRPr/>
            </a:pPr>
            <a:endParaRPr lang="en-US" sz="2800" dirty="0"/>
          </a:p>
          <a:p>
            <a:pPr marL="0" indent="0">
              <a:buFont typeface="Wingdings" pitchFamily="2" charset="2"/>
              <a:buNone/>
              <a:defRPr/>
            </a:pPr>
            <a:r>
              <a:rPr lang="en-US" sz="2800" dirty="0"/>
              <a:t>  </a:t>
            </a:r>
            <a:r>
              <a:rPr lang="en-US" sz="2800" dirty="0" smtClean="0"/>
              <a:t>*  </a:t>
            </a:r>
            <a:r>
              <a:rPr lang="en-US" sz="2800" dirty="0"/>
              <a:t>Wizznotes.com (2011)- Stakeholders And Their Role In Business Activities</a:t>
            </a:r>
          </a:p>
          <a:p>
            <a:pPr marL="0" indent="0">
              <a:buFont typeface="Wingdings" pitchFamily="2" charset="2"/>
              <a:buNone/>
              <a:defRPr/>
            </a:pPr>
            <a:r>
              <a:rPr lang="en-US" sz="2800" dirty="0"/>
              <a:t>     Available at: </a:t>
            </a:r>
            <a:r>
              <a:rPr lang="en-US" sz="2800" dirty="0">
                <a:hlinkClick r:id="rId3"/>
              </a:rPr>
              <a:t>http://wizznotes.com/-</a:t>
            </a:r>
            <a:r>
              <a:rPr lang="en-US" sz="2800" dirty="0"/>
              <a:t> accessed January 2016</a:t>
            </a:r>
          </a:p>
          <a:p>
            <a:pPr marL="0" indent="0">
              <a:buFont typeface="Wingdings" pitchFamily="2" charset="2"/>
              <a:buNone/>
              <a:defRPr/>
            </a:pPr>
            <a:endParaRPr lang="en-US" sz="2800" dirty="0"/>
          </a:p>
          <a:p>
            <a:pPr marL="0" indent="0">
              <a:buFont typeface="Wingdings" pitchFamily="2" charset="2"/>
              <a:buNone/>
              <a:defRPr/>
            </a:pPr>
            <a:r>
              <a:rPr lang="en-US" sz="2800" dirty="0"/>
              <a:t>LIBRARY RESOURCES</a:t>
            </a:r>
          </a:p>
          <a:p>
            <a:pPr marL="0" indent="0">
              <a:buFont typeface="Wingdings" pitchFamily="2" charset="2"/>
              <a:buNone/>
              <a:defRPr/>
            </a:pPr>
            <a:r>
              <a:rPr lang="en-US" sz="2800" dirty="0"/>
              <a:t>Business Studies For You 2nd edition - David Needham and Robert </a:t>
            </a:r>
            <a:r>
              <a:rPr lang="en-US" sz="2800" dirty="0" err="1"/>
              <a:t>Dransfield</a:t>
            </a:r>
            <a:r>
              <a:rPr lang="en-US" sz="2800" dirty="0"/>
              <a:t> (Nelson Thornes) Pages </a:t>
            </a:r>
            <a:r>
              <a:rPr lang="en-US" sz="2800" dirty="0" smtClean="0"/>
              <a:t>111-113</a:t>
            </a:r>
            <a:endParaRPr lang="en-US" sz="2800" dirty="0"/>
          </a:p>
          <a:p>
            <a:pPr marL="0" indent="0">
              <a:buFont typeface="Wingdings" pitchFamily="2" charset="2"/>
              <a:buNone/>
              <a:defRPr/>
            </a:pPr>
            <a:endParaRPr lang="en-US" sz="2800" dirty="0"/>
          </a:p>
          <a:p>
            <a:endParaRPr lang="en-US" dirty="0"/>
          </a:p>
        </p:txBody>
      </p:sp>
      <p:sp>
        <p:nvSpPr>
          <p:cNvPr id="2" name="Title 1"/>
          <p:cNvSpPr>
            <a:spLocks noGrp="1"/>
          </p:cNvSpPr>
          <p:nvPr>
            <p:ph type="title"/>
          </p:nvPr>
        </p:nvSpPr>
        <p:spPr/>
        <p:txBody>
          <a:bodyPr/>
          <a:lstStyle/>
          <a:p>
            <a:pPr algn="ctr"/>
            <a:r>
              <a:rPr lang="en-US" dirty="0"/>
              <a:t>Reference</a:t>
            </a:r>
          </a:p>
        </p:txBody>
      </p:sp>
    </p:spTree>
    <p:extLst>
      <p:ext uri="{BB962C8B-B14F-4D97-AF65-F5344CB8AC3E}">
        <p14:creationId xmlns:p14="http://schemas.microsoft.com/office/powerpoint/2010/main" val="607458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43200"/>
            <a:ext cx="8077200" cy="3352800"/>
          </a:xfrm>
        </p:spPr>
        <p:txBody>
          <a:bodyPr>
            <a:normAutofit lnSpcReduction="10000"/>
          </a:bodyPr>
          <a:lstStyle/>
          <a:p>
            <a:pPr>
              <a:defRPr/>
            </a:pPr>
            <a:r>
              <a:rPr lang="en-US" sz="2800" b="1" dirty="0"/>
              <a:t>Employee</a:t>
            </a:r>
            <a:r>
              <a:rPr lang="en-US" sz="2800" dirty="0"/>
              <a:t>-  Provide harmonious and conflict free environment , safe and healthy work space free from hazards and harm. Larger </a:t>
            </a:r>
            <a:r>
              <a:rPr lang="en-US" sz="2800" dirty="0" err="1"/>
              <a:t>organisations</a:t>
            </a:r>
            <a:r>
              <a:rPr lang="en-US" sz="2800" dirty="0"/>
              <a:t>  go as far as to employ an occupational health officer to ensure that this responsibility is meet. The Government ensure that </a:t>
            </a:r>
            <a:r>
              <a:rPr lang="en-US" sz="2800" dirty="0" err="1"/>
              <a:t>organisations</a:t>
            </a:r>
            <a:r>
              <a:rPr lang="en-US" sz="2800" dirty="0"/>
              <a:t> live up to this responsibility via </a:t>
            </a:r>
            <a:r>
              <a:rPr lang="en-US" sz="2800" dirty="0" err="1"/>
              <a:t>labour</a:t>
            </a:r>
            <a:r>
              <a:rPr lang="en-US" sz="2800" dirty="0"/>
              <a:t> laws, I.E anti discrimination law and equal opportunity policies</a:t>
            </a:r>
            <a:r>
              <a:rPr lang="en-US" sz="2800" dirty="0" smtClean="0"/>
              <a:t>.</a:t>
            </a:r>
            <a:endParaRPr lang="en-US" sz="2800" dirty="0"/>
          </a:p>
        </p:txBody>
      </p:sp>
      <p:sp>
        <p:nvSpPr>
          <p:cNvPr id="2" name="Title 1"/>
          <p:cNvSpPr>
            <a:spLocks noGrp="1"/>
          </p:cNvSpPr>
          <p:nvPr>
            <p:ph type="title"/>
          </p:nvPr>
        </p:nvSpPr>
        <p:spPr>
          <a:xfrm>
            <a:off x="457200" y="304800"/>
            <a:ext cx="8229600" cy="1143000"/>
          </a:xfrm>
        </p:spPr>
        <p:txBody>
          <a:bodyPr>
            <a:normAutofit fontScale="90000"/>
          </a:bodyPr>
          <a:lstStyle/>
          <a:p>
            <a:r>
              <a:rPr lang="en-US" sz="5400" dirty="0"/>
              <a:t>Primary Responsibilities of an </a:t>
            </a:r>
            <a:r>
              <a:rPr lang="en-US" sz="5400" dirty="0" err="1"/>
              <a:t>organisation</a:t>
            </a:r>
            <a:endParaRPr lang="en-US" dirty="0"/>
          </a:p>
        </p:txBody>
      </p:sp>
    </p:spTree>
    <p:extLst>
      <p:ext uri="{BB962C8B-B14F-4D97-AF65-F5344CB8AC3E}">
        <p14:creationId xmlns:p14="http://schemas.microsoft.com/office/powerpoint/2010/main" val="11158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b="1" dirty="0"/>
              <a:t>Governmental and Legal-  </a:t>
            </a:r>
            <a:r>
              <a:rPr lang="en-US" dirty="0"/>
              <a:t>Some companies  exercises strategies such as employing a compliance officer to ensure that the </a:t>
            </a:r>
            <a:r>
              <a:rPr lang="en-US" dirty="0" err="1"/>
              <a:t>organisation</a:t>
            </a:r>
            <a:r>
              <a:rPr lang="en-US" dirty="0"/>
              <a:t> is compliant  with regards to filing of its taxes, observing legal and ethical business </a:t>
            </a:r>
            <a:r>
              <a:rPr lang="en-US" dirty="0" err="1"/>
              <a:t>practises</a:t>
            </a:r>
            <a:r>
              <a:rPr lang="en-US" dirty="0"/>
              <a:t> , they also hold training session to sensitize its employees  of legal and ethical responsibilities and requirements. </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Primary Responsibilities of an </a:t>
            </a:r>
            <a:r>
              <a:rPr lang="en-US" dirty="0" err="1"/>
              <a:t>organisation</a:t>
            </a:r>
            <a:endParaRPr lang="en-US" dirty="0"/>
          </a:p>
        </p:txBody>
      </p:sp>
    </p:spTree>
    <p:extLst>
      <p:ext uri="{BB962C8B-B14F-4D97-AF65-F5344CB8AC3E}">
        <p14:creationId xmlns:p14="http://schemas.microsoft.com/office/powerpoint/2010/main" val="171985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534400" cy="4648200"/>
          </a:xfrm>
        </p:spPr>
        <p:txBody>
          <a:bodyPr>
            <a:normAutofit lnSpcReduction="10000"/>
          </a:bodyPr>
          <a:lstStyle/>
          <a:p>
            <a:pPr>
              <a:defRPr/>
            </a:pPr>
            <a:r>
              <a:rPr lang="en-US" b="1" dirty="0"/>
              <a:t>Social/ Moral </a:t>
            </a:r>
            <a:r>
              <a:rPr lang="en-US" dirty="0"/>
              <a:t>– </a:t>
            </a:r>
            <a:r>
              <a:rPr lang="en-US" sz="2800" dirty="0"/>
              <a:t>The </a:t>
            </a:r>
            <a:r>
              <a:rPr lang="en-US" sz="2800" dirty="0" err="1"/>
              <a:t>organisation’s</a:t>
            </a:r>
            <a:r>
              <a:rPr lang="en-US" sz="2800" dirty="0"/>
              <a:t> social responsibility amounts to a duty of care which the </a:t>
            </a:r>
            <a:r>
              <a:rPr lang="en-US" sz="2800" dirty="0" err="1"/>
              <a:t>organisation</a:t>
            </a:r>
            <a:r>
              <a:rPr lang="en-US" sz="2800" dirty="0"/>
              <a:t> exercises , whether it is to satisfy a customer or to help the local community. Company’s manufacturing goods and services need to ensure that their products are safe for use and consumption, they must also ensue that the customer is getting value for money. A business </a:t>
            </a:r>
            <a:r>
              <a:rPr lang="en-US" sz="2800" dirty="0" err="1"/>
              <a:t>organisation</a:t>
            </a:r>
            <a:r>
              <a:rPr lang="en-US" sz="2800" dirty="0"/>
              <a:t> will ensure that it meet these responsibilities by employing safe guards, check point, along with the necessary management structure to deliver the requisite demands.</a:t>
            </a:r>
          </a:p>
          <a:p>
            <a:endParaRPr lang="en-US" dirty="0"/>
          </a:p>
        </p:txBody>
      </p:sp>
      <p:sp>
        <p:nvSpPr>
          <p:cNvPr id="2" name="Title 1"/>
          <p:cNvSpPr>
            <a:spLocks noGrp="1"/>
          </p:cNvSpPr>
          <p:nvPr>
            <p:ph type="title"/>
          </p:nvPr>
        </p:nvSpPr>
        <p:spPr>
          <a:xfrm>
            <a:off x="457200" y="533400"/>
            <a:ext cx="8229600" cy="743712"/>
          </a:xfrm>
        </p:spPr>
        <p:txBody>
          <a:bodyPr>
            <a:normAutofit/>
          </a:bodyPr>
          <a:lstStyle/>
          <a:p>
            <a:r>
              <a:rPr lang="en-US" sz="3200" dirty="0"/>
              <a:t>Primary Responsibilities of an </a:t>
            </a:r>
            <a:r>
              <a:rPr lang="en-US" sz="3200" dirty="0" err="1"/>
              <a:t>organisation</a:t>
            </a:r>
            <a:endParaRPr lang="en-US" sz="3200" dirty="0"/>
          </a:p>
        </p:txBody>
      </p:sp>
    </p:spTree>
    <p:extLst>
      <p:ext uri="{BB962C8B-B14F-4D97-AF65-F5344CB8AC3E}">
        <p14:creationId xmlns:p14="http://schemas.microsoft.com/office/powerpoint/2010/main" val="3455779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 Environmental- </a:t>
            </a:r>
            <a:r>
              <a:rPr lang="en-US" dirty="0"/>
              <a:t>This is closely tied to its Social responsibility, however stronger focus is placed on its impact on the environment. Oil companies and </a:t>
            </a:r>
            <a:r>
              <a:rPr lang="en-US" dirty="0" err="1"/>
              <a:t>pharmacuetical</a:t>
            </a:r>
            <a:r>
              <a:rPr lang="en-US" dirty="0"/>
              <a:t> </a:t>
            </a:r>
            <a:r>
              <a:rPr lang="en-US" dirty="0" err="1"/>
              <a:t>orgaisations</a:t>
            </a:r>
            <a:r>
              <a:rPr lang="en-US" dirty="0"/>
              <a:t>  have special </a:t>
            </a:r>
            <a:r>
              <a:rPr lang="en-US" dirty="0" err="1"/>
              <a:t>regualtions</a:t>
            </a:r>
            <a:r>
              <a:rPr lang="en-US" dirty="0"/>
              <a:t> governing how they dispose of waste.</a:t>
            </a:r>
          </a:p>
          <a:p>
            <a:endParaRPr lang="en-US" dirty="0"/>
          </a:p>
        </p:txBody>
      </p:sp>
      <p:sp>
        <p:nvSpPr>
          <p:cNvPr id="3" name="Title 2"/>
          <p:cNvSpPr>
            <a:spLocks noGrp="1"/>
          </p:cNvSpPr>
          <p:nvPr>
            <p:ph type="title"/>
          </p:nvPr>
        </p:nvSpPr>
        <p:spPr/>
        <p:txBody>
          <a:bodyPr>
            <a:normAutofit fontScale="90000"/>
          </a:bodyPr>
          <a:lstStyle/>
          <a:p>
            <a:r>
              <a:rPr lang="en-US" dirty="0"/>
              <a:t>Primary Responsibilities of an </a:t>
            </a:r>
            <a:r>
              <a:rPr lang="en-US" dirty="0" err="1"/>
              <a:t>organisation</a:t>
            </a:r>
            <a:endParaRPr lang="en-US" dirty="0"/>
          </a:p>
        </p:txBody>
      </p:sp>
    </p:spTree>
    <p:extLst>
      <p:ext uri="{BB962C8B-B14F-4D97-AF65-F5344CB8AC3E}">
        <p14:creationId xmlns:p14="http://schemas.microsoft.com/office/powerpoint/2010/main" val="78672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a:bodyPr>
          <a:lstStyle/>
          <a:p>
            <a:r>
              <a:rPr lang="en-US" sz="2000" dirty="0"/>
              <a:t>Business goals and objectives are part of the planning process. They </a:t>
            </a:r>
            <a:r>
              <a:rPr lang="en-US" sz="2000" dirty="0" smtClean="0"/>
              <a:t>describe </a:t>
            </a:r>
            <a:r>
              <a:rPr lang="en-US" sz="2000" dirty="0"/>
              <a:t>what a company expects to accomplish throughout the year. Business owners usually outline their goals and objectives in their business plans. These goals and objectives might pertain to the company as a whole, departments, employees, customers and even marketing efforts. Most companies use specific measurements to keep track of their goals and objectives</a:t>
            </a:r>
            <a:r>
              <a:rPr lang="en-US" dirty="0" smtClean="0"/>
              <a:t>.</a:t>
            </a:r>
          </a:p>
          <a:p>
            <a:endParaRPr lang="en-US" dirty="0"/>
          </a:p>
          <a:p>
            <a:pPr marL="0" indent="0">
              <a:buFont typeface="Wingdings" pitchFamily="2" charset="2"/>
              <a:buNone/>
              <a:defRPr/>
            </a:pPr>
            <a:r>
              <a:rPr lang="en-US" sz="1400" dirty="0"/>
              <a:t>smallbusiness.chron.com/(2016)- Definition  -Business Objectives {online} Available at :</a:t>
            </a:r>
          </a:p>
          <a:p>
            <a:pPr marL="0" indent="0">
              <a:buFont typeface="Wingdings" pitchFamily="2" charset="2"/>
              <a:buNone/>
              <a:defRPr/>
            </a:pPr>
            <a:r>
              <a:rPr lang="en-US" sz="1400" dirty="0"/>
              <a:t>      </a:t>
            </a:r>
            <a:r>
              <a:rPr lang="en-US" sz="1400" dirty="0">
                <a:hlinkClick r:id="rId2"/>
              </a:rPr>
              <a:t>http://smallbusiness.chron.com/-</a:t>
            </a:r>
            <a:r>
              <a:rPr lang="en-US" sz="1400" dirty="0"/>
              <a:t> accesses January 8,2016</a:t>
            </a:r>
          </a:p>
          <a:p>
            <a:endParaRPr lang="en-US" dirty="0"/>
          </a:p>
        </p:txBody>
      </p:sp>
      <p:sp>
        <p:nvSpPr>
          <p:cNvPr id="3" name="Title 2"/>
          <p:cNvSpPr>
            <a:spLocks noGrp="1"/>
          </p:cNvSpPr>
          <p:nvPr>
            <p:ph type="title"/>
          </p:nvPr>
        </p:nvSpPr>
        <p:spPr/>
        <p:txBody>
          <a:bodyPr>
            <a:normAutofit/>
          </a:bodyPr>
          <a:lstStyle/>
          <a:p>
            <a:r>
              <a:rPr lang="en-US" sz="3200" dirty="0" smtClean="0"/>
              <a:t>Definition -Business Objectives</a:t>
            </a:r>
            <a:endParaRPr lang="en-US" sz="3200" dirty="0"/>
          </a:p>
        </p:txBody>
      </p:sp>
    </p:spTree>
    <p:extLst>
      <p:ext uri="{BB962C8B-B14F-4D97-AF65-F5344CB8AC3E}">
        <p14:creationId xmlns:p14="http://schemas.microsoft.com/office/powerpoint/2010/main" val="285939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5105400"/>
          </a:xfrm>
        </p:spPr>
        <p:txBody>
          <a:bodyPr>
            <a:normAutofit/>
          </a:bodyPr>
          <a:lstStyle/>
          <a:p>
            <a:r>
              <a:rPr lang="en-US" b="1" dirty="0" smtClean="0"/>
              <a:t> </a:t>
            </a:r>
            <a:r>
              <a:rPr lang="en-US" b="1" dirty="0" smtClean="0"/>
              <a:t>“</a:t>
            </a:r>
            <a:r>
              <a:rPr lang="en-US" dirty="0"/>
              <a:t>Your business's functions are the things it does -- production, sales, marketing, research and billing, for example. The organizational structure defines the relationship and interactions between the parts of your business, and identifies how the chain of command runs through the different levels. You can set up your business structure around your organizational functions, but even if you don't, function and structure will influence each other</a:t>
            </a:r>
            <a:r>
              <a:rPr lang="en-US" dirty="0" smtClean="0"/>
              <a:t>.”</a:t>
            </a:r>
          </a:p>
          <a:p>
            <a:endParaRPr lang="en-US" dirty="0"/>
          </a:p>
          <a:p>
            <a:pPr marL="0" indent="0">
              <a:buFont typeface="Wingdings" pitchFamily="2" charset="2"/>
              <a:buNone/>
              <a:defRPr/>
            </a:pPr>
            <a:r>
              <a:rPr lang="en-US" sz="1100" dirty="0"/>
              <a:t>smallbusiness.chron.com/(2016)- Definition  -Business Objectives {online} Available at :</a:t>
            </a:r>
          </a:p>
          <a:p>
            <a:pPr marL="0" indent="0">
              <a:buFont typeface="Wingdings" pitchFamily="2" charset="2"/>
              <a:buNone/>
              <a:defRPr/>
            </a:pPr>
            <a:r>
              <a:rPr lang="en-US" sz="1100" dirty="0"/>
              <a:t>      </a:t>
            </a:r>
            <a:r>
              <a:rPr lang="en-US" sz="1100" dirty="0">
                <a:hlinkClick r:id="rId2"/>
              </a:rPr>
              <a:t>http://smallbusiness.chron.com/-</a:t>
            </a:r>
            <a:r>
              <a:rPr lang="en-US" sz="1100" dirty="0"/>
              <a:t> accesses January 8,2016</a:t>
            </a:r>
          </a:p>
          <a:p>
            <a:endParaRPr lang="en-US" dirty="0"/>
          </a:p>
        </p:txBody>
      </p:sp>
      <p:sp>
        <p:nvSpPr>
          <p:cNvPr id="3" name="Title 2"/>
          <p:cNvSpPr>
            <a:spLocks noGrp="1"/>
          </p:cNvSpPr>
          <p:nvPr>
            <p:ph type="title"/>
          </p:nvPr>
        </p:nvSpPr>
        <p:spPr/>
        <p:txBody>
          <a:bodyPr>
            <a:normAutofit/>
          </a:bodyPr>
          <a:lstStyle/>
          <a:p>
            <a:r>
              <a:rPr lang="en-US" sz="3200" dirty="0" smtClean="0"/>
              <a:t>Definition -Business Functions</a:t>
            </a:r>
            <a:endParaRPr lang="en-US" sz="3200" dirty="0"/>
          </a:p>
        </p:txBody>
      </p:sp>
    </p:spTree>
    <p:extLst>
      <p:ext uri="{BB962C8B-B14F-4D97-AF65-F5344CB8AC3E}">
        <p14:creationId xmlns:p14="http://schemas.microsoft.com/office/powerpoint/2010/main" val="346042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Key Terms	</a:t>
            </a:r>
            <a:endParaRPr lang="en-US" dirty="0"/>
          </a:p>
        </p:txBody>
      </p:sp>
      <p:sp>
        <p:nvSpPr>
          <p:cNvPr id="4" name="Content Placeholder 3"/>
          <p:cNvSpPr>
            <a:spLocks noGrp="1"/>
          </p:cNvSpPr>
          <p:nvPr>
            <p:ph sz="quarter" idx="13"/>
          </p:nvPr>
        </p:nvSpPr>
        <p:spPr/>
        <p:txBody>
          <a:bodyPr>
            <a:normAutofit/>
          </a:bodyPr>
          <a:lstStyle/>
          <a:p>
            <a:pPr>
              <a:defRPr/>
            </a:pPr>
            <a:r>
              <a:rPr lang="en-US" altLang="en-US" dirty="0" smtClean="0"/>
              <a:t>Customer satisfaction</a:t>
            </a:r>
            <a:endParaRPr lang="en-US" altLang="en-US" dirty="0"/>
          </a:p>
          <a:p>
            <a:pPr>
              <a:defRPr/>
            </a:pPr>
            <a:r>
              <a:rPr lang="en-US" altLang="en-US" dirty="0" smtClean="0"/>
              <a:t>Objective</a:t>
            </a:r>
            <a:endParaRPr lang="en-US" altLang="en-US" dirty="0"/>
          </a:p>
          <a:p>
            <a:pPr>
              <a:defRPr/>
            </a:pPr>
            <a:r>
              <a:rPr lang="en-US" altLang="en-US" dirty="0"/>
              <a:t>Mission Statement</a:t>
            </a:r>
          </a:p>
          <a:p>
            <a:pPr>
              <a:defRPr/>
            </a:pPr>
            <a:r>
              <a:rPr lang="en-US" altLang="en-US" dirty="0"/>
              <a:t>Vision</a:t>
            </a:r>
          </a:p>
          <a:p>
            <a:pPr>
              <a:defRPr/>
            </a:pPr>
            <a:r>
              <a:rPr lang="en-US" altLang="en-US" dirty="0"/>
              <a:t>Strategy</a:t>
            </a:r>
          </a:p>
          <a:p>
            <a:pPr marL="0" indent="0">
              <a:buNone/>
            </a:pPr>
            <a:r>
              <a:rPr lang="en-US" altLang="en-US" dirty="0"/>
              <a:t>	</a:t>
            </a:r>
            <a:r>
              <a:rPr lang="en-US" altLang="en-US" dirty="0" smtClean="0"/>
              <a:t>	</a:t>
            </a:r>
            <a:endParaRPr lang="en-US" dirty="0"/>
          </a:p>
        </p:txBody>
      </p:sp>
      <p:sp>
        <p:nvSpPr>
          <p:cNvPr id="5" name="Content Placeholder 4"/>
          <p:cNvSpPr>
            <a:spLocks noGrp="1"/>
          </p:cNvSpPr>
          <p:nvPr>
            <p:ph sz="quarter" idx="14"/>
          </p:nvPr>
        </p:nvSpPr>
        <p:spPr/>
        <p:txBody>
          <a:bodyPr>
            <a:normAutofit/>
          </a:bodyPr>
          <a:lstStyle/>
          <a:p>
            <a:pPr>
              <a:defRPr/>
            </a:pPr>
            <a:r>
              <a:rPr lang="en-US" altLang="en-US" dirty="0" smtClean="0"/>
              <a:t>profit</a:t>
            </a:r>
            <a:endParaRPr lang="en-US" altLang="en-US" dirty="0"/>
          </a:p>
          <a:p>
            <a:pPr>
              <a:defRPr/>
            </a:pPr>
            <a:r>
              <a:rPr lang="en-US" altLang="en-US" dirty="0" err="1" smtClean="0"/>
              <a:t>Organisation</a:t>
            </a:r>
            <a:r>
              <a:rPr lang="en-US" altLang="en-US" dirty="0" smtClean="0"/>
              <a:t> Structure</a:t>
            </a:r>
            <a:endParaRPr lang="en-US" altLang="en-US" dirty="0"/>
          </a:p>
          <a:p>
            <a:pPr>
              <a:defRPr/>
            </a:pPr>
            <a:r>
              <a:rPr lang="en-US" altLang="en-US" dirty="0" smtClean="0"/>
              <a:t>Board </a:t>
            </a:r>
            <a:r>
              <a:rPr lang="en-US" altLang="en-US" dirty="0"/>
              <a:t>of Directors</a:t>
            </a:r>
          </a:p>
          <a:p>
            <a:pPr>
              <a:defRPr/>
            </a:pPr>
            <a:r>
              <a:rPr lang="en-US" altLang="en-US" dirty="0"/>
              <a:t>Non Profit</a:t>
            </a:r>
          </a:p>
          <a:p>
            <a:pPr>
              <a:defRPr/>
            </a:pPr>
            <a:r>
              <a:rPr lang="en-US" altLang="en-US" dirty="0"/>
              <a:t>For Profit</a:t>
            </a:r>
          </a:p>
          <a:p>
            <a:endParaRPr lang="en-US" dirty="0"/>
          </a:p>
        </p:txBody>
      </p:sp>
    </p:spTree>
    <p:extLst>
      <p:ext uri="{BB962C8B-B14F-4D97-AF65-F5344CB8AC3E}">
        <p14:creationId xmlns:p14="http://schemas.microsoft.com/office/powerpoint/2010/main" val="1502313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Structures</a:t>
            </a:r>
            <a:endParaRPr lang="en-US" dirty="0"/>
          </a:p>
        </p:txBody>
      </p:sp>
      <p:sp>
        <p:nvSpPr>
          <p:cNvPr id="3" name="Content Placeholder 2"/>
          <p:cNvSpPr>
            <a:spLocks noGrp="1"/>
          </p:cNvSpPr>
          <p:nvPr>
            <p:ph sz="quarter" idx="13"/>
          </p:nvPr>
        </p:nvSpPr>
        <p:spPr>
          <a:xfrm>
            <a:off x="676654" y="2209800"/>
            <a:ext cx="7705345" cy="4114800"/>
          </a:xfrm>
        </p:spPr>
        <p:txBody>
          <a:bodyPr/>
          <a:lstStyle/>
          <a:p>
            <a:r>
              <a:rPr lang="en-US" dirty="0"/>
              <a:t>Functional Structure</a:t>
            </a:r>
          </a:p>
          <a:p>
            <a:endParaRPr lang="en-US" dirty="0" smtClean="0"/>
          </a:p>
          <a:p>
            <a:r>
              <a:rPr lang="en-US" dirty="0"/>
              <a:t>Divisional Structure</a:t>
            </a:r>
          </a:p>
          <a:p>
            <a:endParaRPr lang="en-US" dirty="0" smtClean="0"/>
          </a:p>
          <a:p>
            <a:r>
              <a:rPr lang="en-US" dirty="0"/>
              <a:t>Matrix Structure</a:t>
            </a:r>
          </a:p>
          <a:p>
            <a:endParaRPr lang="en-US" dirty="0" smtClean="0"/>
          </a:p>
          <a:p>
            <a:r>
              <a:rPr lang="en-US" sz="1200" dirty="0"/>
              <a:t>http://smallbusiness.chron.com/relationship-between-organizational-functions-organizational-structure-18571.html</a:t>
            </a:r>
          </a:p>
        </p:txBody>
      </p:sp>
      <p:sp>
        <p:nvSpPr>
          <p:cNvPr id="4" name="Content Placeholder 3"/>
          <p:cNvSpPr>
            <a:spLocks noGrp="1"/>
          </p:cNvSpPr>
          <p:nvPr>
            <p:ph sz="quarter" idx="14"/>
          </p:nvPr>
        </p:nvSpPr>
        <p:spPr>
          <a:xfrm flipH="1">
            <a:off x="9144000" y="7147559"/>
            <a:ext cx="524256"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523188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TotalTime>
  <Words>670</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Learning out come will see students being able to:</vt:lpstr>
      <vt:lpstr>Primary Responsibilities of an organisation</vt:lpstr>
      <vt:lpstr>Primary Responsibilities of an organisation</vt:lpstr>
      <vt:lpstr>Primary Responsibilities of an organisation</vt:lpstr>
      <vt:lpstr>Primary Responsibilities of an organisation</vt:lpstr>
      <vt:lpstr>Definition -Business Objectives</vt:lpstr>
      <vt:lpstr>Definition -Business Functions</vt:lpstr>
      <vt:lpstr>Key Terms </vt:lpstr>
      <vt:lpstr>Types of Structures</vt:lpstr>
      <vt:lpstr>Additional Reading</vt:lpstr>
      <vt:lpstr>Reference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 come will see students being able to:</dc:title>
  <dc:creator>woodrow</dc:creator>
  <cp:lastModifiedBy>woodrow</cp:lastModifiedBy>
  <cp:revision>11</cp:revision>
  <dcterms:created xsi:type="dcterms:W3CDTF">2016-01-06T19:51:23Z</dcterms:created>
  <dcterms:modified xsi:type="dcterms:W3CDTF">2017-01-31T22:45:00Z</dcterms:modified>
</cp:coreProperties>
</file>