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9"/>
  </p:notesMasterIdLst>
  <p:handoutMasterIdLst>
    <p:handoutMasterId r:id="rId20"/>
  </p:handoutMasterIdLst>
  <p:sldIdLst>
    <p:sldId id="256" r:id="rId2"/>
    <p:sldId id="257" r:id="rId3"/>
    <p:sldId id="258" r:id="rId4"/>
    <p:sldId id="355" r:id="rId5"/>
    <p:sldId id="372" r:id="rId6"/>
    <p:sldId id="373" r:id="rId7"/>
    <p:sldId id="376" r:id="rId8"/>
    <p:sldId id="374" r:id="rId9"/>
    <p:sldId id="375" r:id="rId10"/>
    <p:sldId id="377" r:id="rId11"/>
    <p:sldId id="378" r:id="rId12"/>
    <p:sldId id="379" r:id="rId13"/>
    <p:sldId id="380" r:id="rId14"/>
    <p:sldId id="381" r:id="rId15"/>
    <p:sldId id="382" r:id="rId16"/>
    <p:sldId id="366" r:id="rId17"/>
    <p:sldId id="367"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32187A3-ED0E-4877-9747-27C639F59024}">
          <p14:sldIdLst>
            <p14:sldId id="256"/>
            <p14:sldId id="257"/>
            <p14:sldId id="258"/>
            <p14:sldId id="355"/>
            <p14:sldId id="372"/>
            <p14:sldId id="373"/>
            <p14:sldId id="376"/>
            <p14:sldId id="374"/>
            <p14:sldId id="375"/>
            <p14:sldId id="377"/>
            <p14:sldId id="378"/>
            <p14:sldId id="379"/>
            <p14:sldId id="380"/>
            <p14:sldId id="381"/>
            <p14:sldId id="382"/>
            <p14:sldId id="366"/>
            <p14:sldId id="36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372"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32" tIns="45716" rIns="91432" bIns="45716" rtlCol="0"/>
          <a:lstStyle>
            <a:lvl1pPr algn="l">
              <a:defRPr sz="1200"/>
            </a:lvl1pPr>
          </a:lstStyle>
          <a:p>
            <a:endParaRPr lang="en-JM"/>
          </a:p>
        </p:txBody>
      </p:sp>
      <p:sp>
        <p:nvSpPr>
          <p:cNvPr id="3" name="Date Placeholder 2"/>
          <p:cNvSpPr>
            <a:spLocks noGrp="1"/>
          </p:cNvSpPr>
          <p:nvPr>
            <p:ph type="dt" sz="quarter" idx="1"/>
          </p:nvPr>
        </p:nvSpPr>
        <p:spPr>
          <a:xfrm>
            <a:off x="3884613" y="0"/>
            <a:ext cx="2971800" cy="457200"/>
          </a:xfrm>
          <a:prstGeom prst="rect">
            <a:avLst/>
          </a:prstGeom>
        </p:spPr>
        <p:txBody>
          <a:bodyPr vert="horz" lIns="91432" tIns="45716" rIns="91432" bIns="45716" rtlCol="0"/>
          <a:lstStyle>
            <a:lvl1pPr algn="r">
              <a:defRPr sz="1200"/>
            </a:lvl1pPr>
          </a:lstStyle>
          <a:p>
            <a:fld id="{3D00F2B5-A44B-4866-8107-118328990525}" type="datetimeFigureOut">
              <a:rPr lang="en-JM" smtClean="0"/>
              <a:t>12/03/2017</a:t>
            </a:fld>
            <a:endParaRPr lang="en-JM"/>
          </a:p>
        </p:txBody>
      </p:sp>
      <p:sp>
        <p:nvSpPr>
          <p:cNvPr id="4" name="Footer Placeholder 3"/>
          <p:cNvSpPr>
            <a:spLocks noGrp="1"/>
          </p:cNvSpPr>
          <p:nvPr>
            <p:ph type="ftr" sz="quarter" idx="2"/>
          </p:nvPr>
        </p:nvSpPr>
        <p:spPr>
          <a:xfrm>
            <a:off x="0" y="8685213"/>
            <a:ext cx="2971800" cy="457200"/>
          </a:xfrm>
          <a:prstGeom prst="rect">
            <a:avLst/>
          </a:prstGeom>
        </p:spPr>
        <p:txBody>
          <a:bodyPr vert="horz" lIns="91432" tIns="45716" rIns="91432" bIns="45716" rtlCol="0" anchor="b"/>
          <a:lstStyle>
            <a:lvl1pPr algn="l">
              <a:defRPr sz="1200"/>
            </a:lvl1pPr>
          </a:lstStyle>
          <a:p>
            <a:endParaRPr lang="en-JM"/>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32" tIns="45716" rIns="91432" bIns="45716" rtlCol="0" anchor="b"/>
          <a:lstStyle>
            <a:lvl1pPr algn="r">
              <a:defRPr sz="1200"/>
            </a:lvl1pPr>
          </a:lstStyle>
          <a:p>
            <a:fld id="{36829268-3815-463A-8E90-E3423A92704E}" type="slidenum">
              <a:rPr lang="en-JM" smtClean="0"/>
              <a:t>‹#›</a:t>
            </a:fld>
            <a:endParaRPr lang="en-JM"/>
          </a:p>
        </p:txBody>
      </p:sp>
    </p:spTree>
    <p:extLst>
      <p:ext uri="{BB962C8B-B14F-4D97-AF65-F5344CB8AC3E}">
        <p14:creationId xmlns:p14="http://schemas.microsoft.com/office/powerpoint/2010/main" val="36295834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JM"/>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5BC8BD-ACB1-4C0B-8153-8F19E4ED6188}" type="datetimeFigureOut">
              <a:rPr lang="en-JM" smtClean="0"/>
              <a:t>12/03/2017</a:t>
            </a:fld>
            <a:endParaRPr lang="en-JM"/>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JM"/>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JM"/>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FDAE5A-A194-4901-A02A-256769C2E07F}" type="slidenum">
              <a:rPr lang="en-JM" smtClean="0"/>
              <a:t>‹#›</a:t>
            </a:fld>
            <a:endParaRPr lang="en-JM"/>
          </a:p>
        </p:txBody>
      </p:sp>
    </p:spTree>
    <p:extLst>
      <p:ext uri="{BB962C8B-B14F-4D97-AF65-F5344CB8AC3E}">
        <p14:creationId xmlns:p14="http://schemas.microsoft.com/office/powerpoint/2010/main" val="30339318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dirty="0"/>
          </a:p>
        </p:txBody>
      </p:sp>
      <p:sp>
        <p:nvSpPr>
          <p:cNvPr id="4" name="Slide Number Placeholder 3"/>
          <p:cNvSpPr>
            <a:spLocks noGrp="1"/>
          </p:cNvSpPr>
          <p:nvPr>
            <p:ph type="sldNum" sz="quarter" idx="10"/>
          </p:nvPr>
        </p:nvSpPr>
        <p:spPr/>
        <p:txBody>
          <a:bodyPr/>
          <a:lstStyle/>
          <a:p>
            <a:fld id="{EEFDAE5A-A194-4901-A02A-256769C2E07F}" type="slidenum">
              <a:rPr lang="en-JM" smtClean="0"/>
              <a:t>1</a:t>
            </a:fld>
            <a:endParaRPr lang="en-JM"/>
          </a:p>
        </p:txBody>
      </p:sp>
    </p:spTree>
    <p:extLst>
      <p:ext uri="{BB962C8B-B14F-4D97-AF65-F5344CB8AC3E}">
        <p14:creationId xmlns:p14="http://schemas.microsoft.com/office/powerpoint/2010/main" val="2985707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5410421-482D-4BF1-B9C9-504B2DF581F0}" type="datetimeFigureOut">
              <a:rPr lang="en-JM" smtClean="0"/>
              <a:t>12/03/2017</a:t>
            </a:fld>
            <a:endParaRPr lang="en-JM"/>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JM"/>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83FF223-D659-493B-A6B4-8C6FF6346327}" type="slidenum">
              <a:rPr lang="en-JM" smtClean="0"/>
              <a:t>‹#›</a:t>
            </a:fld>
            <a:endParaRPr lang="en-JM"/>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5410421-482D-4BF1-B9C9-504B2DF581F0}" type="datetimeFigureOut">
              <a:rPr lang="en-JM" smtClean="0"/>
              <a:t>12/03/2017</a:t>
            </a:fld>
            <a:endParaRPr lang="en-JM"/>
          </a:p>
        </p:txBody>
      </p:sp>
      <p:sp>
        <p:nvSpPr>
          <p:cNvPr id="5" name="Footer Placeholder 4"/>
          <p:cNvSpPr>
            <a:spLocks noGrp="1"/>
          </p:cNvSpPr>
          <p:nvPr>
            <p:ph type="ftr" sz="quarter" idx="11"/>
          </p:nvPr>
        </p:nvSpPr>
        <p:spPr/>
        <p:txBody>
          <a:bodyPr/>
          <a:lstStyle>
            <a:extLst/>
          </a:lstStyle>
          <a:p>
            <a:endParaRPr lang="en-JM"/>
          </a:p>
        </p:txBody>
      </p:sp>
      <p:sp>
        <p:nvSpPr>
          <p:cNvPr id="6" name="Slide Number Placeholder 5"/>
          <p:cNvSpPr>
            <a:spLocks noGrp="1"/>
          </p:cNvSpPr>
          <p:nvPr>
            <p:ph type="sldNum" sz="quarter" idx="12"/>
          </p:nvPr>
        </p:nvSpPr>
        <p:spPr/>
        <p:txBody>
          <a:bodyPr/>
          <a:lstStyle>
            <a:extLst/>
          </a:lstStyle>
          <a:p>
            <a:fld id="{683FF223-D659-493B-A6B4-8C6FF6346327}" type="slidenum">
              <a:rPr lang="en-JM" smtClean="0"/>
              <a:t>‹#›</a:t>
            </a:fld>
            <a:endParaRPr lang="en-JM"/>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5410421-482D-4BF1-B9C9-504B2DF581F0}" type="datetimeFigureOut">
              <a:rPr lang="en-JM" smtClean="0"/>
              <a:t>12/03/2017</a:t>
            </a:fld>
            <a:endParaRPr lang="en-JM"/>
          </a:p>
        </p:txBody>
      </p:sp>
      <p:sp>
        <p:nvSpPr>
          <p:cNvPr id="5" name="Footer Placeholder 4"/>
          <p:cNvSpPr>
            <a:spLocks noGrp="1"/>
          </p:cNvSpPr>
          <p:nvPr>
            <p:ph type="ftr" sz="quarter" idx="11"/>
          </p:nvPr>
        </p:nvSpPr>
        <p:spPr/>
        <p:txBody>
          <a:bodyPr/>
          <a:lstStyle>
            <a:extLst/>
          </a:lstStyle>
          <a:p>
            <a:endParaRPr lang="en-JM"/>
          </a:p>
        </p:txBody>
      </p:sp>
      <p:sp>
        <p:nvSpPr>
          <p:cNvPr id="6" name="Slide Number Placeholder 5"/>
          <p:cNvSpPr>
            <a:spLocks noGrp="1"/>
          </p:cNvSpPr>
          <p:nvPr>
            <p:ph type="sldNum" sz="quarter" idx="12"/>
          </p:nvPr>
        </p:nvSpPr>
        <p:spPr/>
        <p:txBody>
          <a:bodyPr/>
          <a:lstStyle>
            <a:extLst/>
          </a:lstStyle>
          <a:p>
            <a:fld id="{683FF223-D659-493B-A6B4-8C6FF6346327}" type="slidenum">
              <a:rPr lang="en-JM" smtClean="0"/>
              <a:t>‹#›</a:t>
            </a:fld>
            <a:endParaRPr lang="en-JM"/>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5410421-482D-4BF1-B9C9-504B2DF581F0}" type="datetimeFigureOut">
              <a:rPr lang="en-JM" smtClean="0"/>
              <a:t>12/03/2017</a:t>
            </a:fld>
            <a:endParaRPr lang="en-JM"/>
          </a:p>
        </p:txBody>
      </p:sp>
      <p:sp>
        <p:nvSpPr>
          <p:cNvPr id="5" name="Footer Placeholder 4"/>
          <p:cNvSpPr>
            <a:spLocks noGrp="1"/>
          </p:cNvSpPr>
          <p:nvPr>
            <p:ph type="ftr" sz="quarter" idx="11"/>
          </p:nvPr>
        </p:nvSpPr>
        <p:spPr/>
        <p:txBody>
          <a:bodyPr/>
          <a:lstStyle>
            <a:extLst/>
          </a:lstStyle>
          <a:p>
            <a:endParaRPr lang="en-JM"/>
          </a:p>
        </p:txBody>
      </p:sp>
      <p:sp>
        <p:nvSpPr>
          <p:cNvPr id="6" name="Slide Number Placeholder 5"/>
          <p:cNvSpPr>
            <a:spLocks noGrp="1"/>
          </p:cNvSpPr>
          <p:nvPr>
            <p:ph type="sldNum" sz="quarter" idx="12"/>
          </p:nvPr>
        </p:nvSpPr>
        <p:spPr/>
        <p:txBody>
          <a:bodyPr/>
          <a:lstStyle>
            <a:extLst/>
          </a:lstStyle>
          <a:p>
            <a:fld id="{683FF223-D659-493B-A6B4-8C6FF6346327}" type="slidenum">
              <a:rPr lang="en-JM" smtClean="0"/>
              <a:t>‹#›</a:t>
            </a:fld>
            <a:endParaRPr lang="en-JM"/>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5410421-482D-4BF1-B9C9-504B2DF581F0}" type="datetimeFigureOut">
              <a:rPr lang="en-JM" smtClean="0"/>
              <a:t>12/03/2017</a:t>
            </a:fld>
            <a:endParaRPr lang="en-JM"/>
          </a:p>
        </p:txBody>
      </p:sp>
      <p:sp>
        <p:nvSpPr>
          <p:cNvPr id="5" name="Footer Placeholder 4"/>
          <p:cNvSpPr>
            <a:spLocks noGrp="1"/>
          </p:cNvSpPr>
          <p:nvPr>
            <p:ph type="ftr" sz="quarter" idx="11"/>
          </p:nvPr>
        </p:nvSpPr>
        <p:spPr/>
        <p:txBody>
          <a:bodyPr/>
          <a:lstStyle>
            <a:extLst/>
          </a:lstStyle>
          <a:p>
            <a:endParaRPr lang="en-JM"/>
          </a:p>
        </p:txBody>
      </p:sp>
      <p:sp>
        <p:nvSpPr>
          <p:cNvPr id="6" name="Slide Number Placeholder 5"/>
          <p:cNvSpPr>
            <a:spLocks noGrp="1"/>
          </p:cNvSpPr>
          <p:nvPr>
            <p:ph type="sldNum" sz="quarter" idx="12"/>
          </p:nvPr>
        </p:nvSpPr>
        <p:spPr/>
        <p:txBody>
          <a:bodyPr/>
          <a:lstStyle>
            <a:extLst/>
          </a:lstStyle>
          <a:p>
            <a:fld id="{683FF223-D659-493B-A6B4-8C6FF6346327}" type="slidenum">
              <a:rPr lang="en-JM" smtClean="0"/>
              <a:t>‹#›</a:t>
            </a:fld>
            <a:endParaRPr lang="en-JM"/>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5410421-482D-4BF1-B9C9-504B2DF581F0}" type="datetimeFigureOut">
              <a:rPr lang="en-JM" smtClean="0"/>
              <a:t>12/03/2017</a:t>
            </a:fld>
            <a:endParaRPr lang="en-JM"/>
          </a:p>
        </p:txBody>
      </p:sp>
      <p:sp>
        <p:nvSpPr>
          <p:cNvPr id="6" name="Footer Placeholder 5"/>
          <p:cNvSpPr>
            <a:spLocks noGrp="1"/>
          </p:cNvSpPr>
          <p:nvPr>
            <p:ph type="ftr" sz="quarter" idx="11"/>
          </p:nvPr>
        </p:nvSpPr>
        <p:spPr/>
        <p:txBody>
          <a:bodyPr/>
          <a:lstStyle>
            <a:extLst/>
          </a:lstStyle>
          <a:p>
            <a:endParaRPr lang="en-JM"/>
          </a:p>
        </p:txBody>
      </p:sp>
      <p:sp>
        <p:nvSpPr>
          <p:cNvPr id="7" name="Slide Number Placeholder 6"/>
          <p:cNvSpPr>
            <a:spLocks noGrp="1"/>
          </p:cNvSpPr>
          <p:nvPr>
            <p:ph type="sldNum" sz="quarter" idx="12"/>
          </p:nvPr>
        </p:nvSpPr>
        <p:spPr/>
        <p:txBody>
          <a:bodyPr/>
          <a:lstStyle>
            <a:extLst/>
          </a:lstStyle>
          <a:p>
            <a:fld id="{683FF223-D659-493B-A6B4-8C6FF6346327}" type="slidenum">
              <a:rPr lang="en-JM" smtClean="0"/>
              <a:t>‹#›</a:t>
            </a:fld>
            <a:endParaRPr lang="en-JM"/>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5410421-482D-4BF1-B9C9-504B2DF581F0}" type="datetimeFigureOut">
              <a:rPr lang="en-JM" smtClean="0"/>
              <a:t>12/03/2017</a:t>
            </a:fld>
            <a:endParaRPr lang="en-JM"/>
          </a:p>
        </p:txBody>
      </p:sp>
      <p:sp>
        <p:nvSpPr>
          <p:cNvPr id="8" name="Footer Placeholder 7"/>
          <p:cNvSpPr>
            <a:spLocks noGrp="1"/>
          </p:cNvSpPr>
          <p:nvPr>
            <p:ph type="ftr" sz="quarter" idx="11"/>
          </p:nvPr>
        </p:nvSpPr>
        <p:spPr/>
        <p:txBody>
          <a:bodyPr/>
          <a:lstStyle>
            <a:extLst/>
          </a:lstStyle>
          <a:p>
            <a:endParaRPr lang="en-JM"/>
          </a:p>
        </p:txBody>
      </p:sp>
      <p:sp>
        <p:nvSpPr>
          <p:cNvPr id="9" name="Slide Number Placeholder 8"/>
          <p:cNvSpPr>
            <a:spLocks noGrp="1"/>
          </p:cNvSpPr>
          <p:nvPr>
            <p:ph type="sldNum" sz="quarter" idx="12"/>
          </p:nvPr>
        </p:nvSpPr>
        <p:spPr/>
        <p:txBody>
          <a:bodyPr/>
          <a:lstStyle>
            <a:extLst/>
          </a:lstStyle>
          <a:p>
            <a:fld id="{683FF223-D659-493B-A6B4-8C6FF6346327}" type="slidenum">
              <a:rPr lang="en-JM" smtClean="0"/>
              <a:t>‹#›</a:t>
            </a:fld>
            <a:endParaRPr lang="en-JM"/>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85410421-482D-4BF1-B9C9-504B2DF581F0}" type="datetimeFigureOut">
              <a:rPr lang="en-JM" smtClean="0"/>
              <a:t>12/03/2017</a:t>
            </a:fld>
            <a:endParaRPr lang="en-JM"/>
          </a:p>
        </p:txBody>
      </p:sp>
      <p:sp>
        <p:nvSpPr>
          <p:cNvPr id="4" name="Footer Placeholder 3"/>
          <p:cNvSpPr>
            <a:spLocks noGrp="1"/>
          </p:cNvSpPr>
          <p:nvPr>
            <p:ph type="ftr" sz="quarter" idx="11"/>
          </p:nvPr>
        </p:nvSpPr>
        <p:spPr/>
        <p:txBody>
          <a:bodyPr/>
          <a:lstStyle>
            <a:extLst/>
          </a:lstStyle>
          <a:p>
            <a:endParaRPr lang="en-JM"/>
          </a:p>
        </p:txBody>
      </p:sp>
      <p:sp>
        <p:nvSpPr>
          <p:cNvPr id="5" name="Slide Number Placeholder 4"/>
          <p:cNvSpPr>
            <a:spLocks noGrp="1"/>
          </p:cNvSpPr>
          <p:nvPr>
            <p:ph type="sldNum" sz="quarter" idx="12"/>
          </p:nvPr>
        </p:nvSpPr>
        <p:spPr/>
        <p:txBody>
          <a:bodyPr/>
          <a:lstStyle>
            <a:extLst/>
          </a:lstStyle>
          <a:p>
            <a:fld id="{683FF223-D659-493B-A6B4-8C6FF6346327}" type="slidenum">
              <a:rPr lang="en-JM" smtClean="0"/>
              <a:t>‹#›</a:t>
            </a:fld>
            <a:endParaRPr lang="en-JM"/>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5410421-482D-4BF1-B9C9-504B2DF581F0}" type="datetimeFigureOut">
              <a:rPr lang="en-JM" smtClean="0"/>
              <a:t>12/03/2017</a:t>
            </a:fld>
            <a:endParaRPr lang="en-JM"/>
          </a:p>
        </p:txBody>
      </p:sp>
      <p:sp>
        <p:nvSpPr>
          <p:cNvPr id="3" name="Footer Placeholder 2"/>
          <p:cNvSpPr>
            <a:spLocks noGrp="1"/>
          </p:cNvSpPr>
          <p:nvPr>
            <p:ph type="ftr" sz="quarter" idx="11"/>
          </p:nvPr>
        </p:nvSpPr>
        <p:spPr/>
        <p:txBody>
          <a:bodyPr/>
          <a:lstStyle>
            <a:extLst/>
          </a:lstStyle>
          <a:p>
            <a:endParaRPr lang="en-JM"/>
          </a:p>
        </p:txBody>
      </p:sp>
      <p:sp>
        <p:nvSpPr>
          <p:cNvPr id="4" name="Slide Number Placeholder 3"/>
          <p:cNvSpPr>
            <a:spLocks noGrp="1"/>
          </p:cNvSpPr>
          <p:nvPr>
            <p:ph type="sldNum" sz="quarter" idx="12"/>
          </p:nvPr>
        </p:nvSpPr>
        <p:spPr/>
        <p:txBody>
          <a:bodyPr/>
          <a:lstStyle>
            <a:extLst/>
          </a:lstStyle>
          <a:p>
            <a:fld id="{683FF223-D659-493B-A6B4-8C6FF6346327}" type="slidenum">
              <a:rPr lang="en-JM" smtClean="0"/>
              <a:t>‹#›</a:t>
            </a:fld>
            <a:endParaRPr lang="en-JM"/>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5410421-482D-4BF1-B9C9-504B2DF581F0}" type="datetimeFigureOut">
              <a:rPr lang="en-JM" smtClean="0"/>
              <a:t>12/03/2017</a:t>
            </a:fld>
            <a:endParaRPr lang="en-JM"/>
          </a:p>
        </p:txBody>
      </p:sp>
      <p:sp>
        <p:nvSpPr>
          <p:cNvPr id="6" name="Footer Placeholder 5"/>
          <p:cNvSpPr>
            <a:spLocks noGrp="1"/>
          </p:cNvSpPr>
          <p:nvPr>
            <p:ph type="ftr" sz="quarter" idx="11"/>
          </p:nvPr>
        </p:nvSpPr>
        <p:spPr/>
        <p:txBody>
          <a:bodyPr/>
          <a:lstStyle>
            <a:extLst/>
          </a:lstStyle>
          <a:p>
            <a:endParaRPr lang="en-JM"/>
          </a:p>
        </p:txBody>
      </p:sp>
      <p:sp>
        <p:nvSpPr>
          <p:cNvPr id="7" name="Slide Number Placeholder 6"/>
          <p:cNvSpPr>
            <a:spLocks noGrp="1"/>
          </p:cNvSpPr>
          <p:nvPr>
            <p:ph type="sldNum" sz="quarter" idx="12"/>
          </p:nvPr>
        </p:nvSpPr>
        <p:spPr/>
        <p:txBody>
          <a:bodyPr/>
          <a:lstStyle>
            <a:extLst/>
          </a:lstStyle>
          <a:p>
            <a:fld id="{683FF223-D659-493B-A6B4-8C6FF6346327}" type="slidenum">
              <a:rPr lang="en-JM" smtClean="0"/>
              <a:t>‹#›</a:t>
            </a:fld>
            <a:endParaRPr lang="en-JM"/>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5410421-482D-4BF1-B9C9-504B2DF581F0}" type="datetimeFigureOut">
              <a:rPr lang="en-JM" smtClean="0"/>
              <a:t>12/03/2017</a:t>
            </a:fld>
            <a:endParaRPr lang="en-JM"/>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JM"/>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83FF223-D659-493B-A6B4-8C6FF6346327}" type="slidenum">
              <a:rPr lang="en-JM" smtClean="0"/>
              <a:t>‹#›</a:t>
            </a:fld>
            <a:endParaRPr lang="en-JM"/>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5410421-482D-4BF1-B9C9-504B2DF581F0}" type="datetimeFigureOut">
              <a:rPr lang="en-JM" smtClean="0"/>
              <a:t>12/03/2017</a:t>
            </a:fld>
            <a:endParaRPr lang="en-JM"/>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JM"/>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83FF223-D659-493B-A6B4-8C6FF6346327}" type="slidenum">
              <a:rPr lang="en-JM" smtClean="0"/>
              <a:t>‹#›</a:t>
            </a:fld>
            <a:endParaRPr lang="en-JM"/>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explorable.com/research-bia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chfasoa.uni.edu/reliabilityandvalidity.htm" TargetMode="External"/><Relationship Id="rId2" Type="http://schemas.openxmlformats.org/officeDocument/2006/relationships/hyperlink" Target="https://www.ncbi.nlm.nih.gov/pmc/articles/PMC2780010/" TargetMode="External"/><Relationship Id="rId1" Type="http://schemas.openxmlformats.org/officeDocument/2006/relationships/slideLayout" Target="../slideLayouts/slideLayout2.xml"/><Relationship Id="rId5" Type="http://schemas.openxmlformats.org/officeDocument/2006/relationships/hyperlink" Target="https://researchethics.ca/what-is-research-ethics/" TargetMode="External"/><Relationship Id="rId4" Type="http://schemas.openxmlformats.org/officeDocument/2006/relationships/hyperlink" Target="https://www.researchgate.net/publication/242492652_What_is_Ethics_in_Research_Why_Is_It_Importan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914400"/>
            <a:ext cx="7772400" cy="2058361"/>
          </a:xfrm>
        </p:spPr>
        <p:txBody>
          <a:bodyPr>
            <a:normAutofit fontScale="90000"/>
          </a:bodyPr>
          <a:lstStyle/>
          <a:p>
            <a:r>
              <a:rPr lang="en-JM" sz="2800" dirty="0" smtClean="0"/>
              <a:t>Unit 6: Managing a Successful Business Project</a:t>
            </a:r>
            <a:br>
              <a:rPr lang="en-JM" sz="2800" dirty="0" smtClean="0"/>
            </a:br>
            <a:r>
              <a:rPr lang="en-JM" sz="2800" dirty="0" smtClean="0"/>
              <a:t/>
            </a:r>
            <a:br>
              <a:rPr lang="en-JM" sz="2800" dirty="0" smtClean="0"/>
            </a:br>
            <a:r>
              <a:rPr lang="en-JM" sz="2800" dirty="0" smtClean="0"/>
              <a:t>Unit </a:t>
            </a:r>
            <a:r>
              <a:rPr lang="en-JM" sz="2800" dirty="0"/>
              <a:t>4</a:t>
            </a:r>
            <a:r>
              <a:rPr lang="en-JM" sz="2800" dirty="0" smtClean="0"/>
              <a:t>: Research Project</a:t>
            </a:r>
            <a:br>
              <a:rPr lang="en-JM" sz="2800" dirty="0" smtClean="0"/>
            </a:br>
            <a:r>
              <a:rPr lang="en-JM" sz="2800" dirty="0" smtClean="0"/>
              <a:t/>
            </a:r>
            <a:br>
              <a:rPr lang="en-JM" sz="2800" dirty="0" smtClean="0"/>
            </a:br>
            <a:r>
              <a:rPr lang="en-JM" sz="2800" dirty="0" smtClean="0"/>
              <a:t>Unit 18: Researching Current Issues in Aviation </a:t>
            </a:r>
            <a:endParaRPr lang="en-JM" sz="2800" dirty="0"/>
          </a:p>
        </p:txBody>
      </p:sp>
      <p:sp>
        <p:nvSpPr>
          <p:cNvPr id="3" name="Subtitle 2"/>
          <p:cNvSpPr>
            <a:spLocks noGrp="1"/>
          </p:cNvSpPr>
          <p:nvPr>
            <p:ph type="subTitle" idx="1"/>
          </p:nvPr>
        </p:nvSpPr>
        <p:spPr>
          <a:xfrm>
            <a:off x="685800" y="3611606"/>
            <a:ext cx="7772400" cy="1493793"/>
          </a:xfrm>
        </p:spPr>
        <p:txBody>
          <a:bodyPr>
            <a:noAutofit/>
          </a:bodyPr>
          <a:lstStyle/>
          <a:p>
            <a:pPr algn="l"/>
            <a:r>
              <a:rPr lang="en-JM" sz="1600" dirty="0" smtClean="0"/>
              <a:t>Dwayne Cargill</a:t>
            </a:r>
          </a:p>
          <a:p>
            <a:pPr algn="l"/>
            <a:r>
              <a:rPr lang="en-JM" sz="1600" dirty="0" smtClean="0"/>
              <a:t>Lecturer</a:t>
            </a:r>
          </a:p>
          <a:p>
            <a:pPr algn="l"/>
            <a:r>
              <a:rPr lang="en-JM" sz="1600" dirty="0" err="1" smtClean="0"/>
              <a:t>Colbourne</a:t>
            </a:r>
            <a:r>
              <a:rPr lang="en-JM" sz="1600" dirty="0" smtClean="0"/>
              <a:t> College</a:t>
            </a:r>
          </a:p>
          <a:p>
            <a:pPr algn="l"/>
            <a:endParaRPr lang="en-JM" sz="1600" dirty="0"/>
          </a:p>
          <a:p>
            <a:pPr algn="l"/>
            <a:r>
              <a:rPr lang="en-JM" sz="1600" dirty="0" smtClean="0"/>
              <a:t>March 13, 2017</a:t>
            </a:r>
            <a:endParaRPr lang="en-JM" sz="1600" dirty="0"/>
          </a:p>
        </p:txBody>
      </p:sp>
    </p:spTree>
    <p:extLst>
      <p:ext uri="{BB962C8B-B14F-4D97-AF65-F5344CB8AC3E}">
        <p14:creationId xmlns:p14="http://schemas.microsoft.com/office/powerpoint/2010/main" val="17082311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JM" dirty="0"/>
              <a:t>According to </a:t>
            </a:r>
            <a:r>
              <a:rPr lang="en-JM" dirty="0" smtClean="0"/>
              <a:t>Phelan </a:t>
            </a:r>
            <a:r>
              <a:rPr lang="en-JM" dirty="0"/>
              <a:t>and </a:t>
            </a:r>
            <a:r>
              <a:rPr lang="en-JM" dirty="0" smtClean="0"/>
              <a:t>Wren (2006) some ways to improve validity includes:</a:t>
            </a:r>
          </a:p>
          <a:p>
            <a:pPr lvl="1"/>
            <a:r>
              <a:rPr lang="en-JM" dirty="0" smtClean="0"/>
              <a:t>Make </a:t>
            </a:r>
            <a:r>
              <a:rPr lang="en-JM" dirty="0"/>
              <a:t>sure your goals and objectives are clearly defined and operationalized.  Expectations of </a:t>
            </a:r>
            <a:r>
              <a:rPr lang="en-JM" dirty="0" smtClean="0"/>
              <a:t>subjects should be written down</a:t>
            </a:r>
            <a:r>
              <a:rPr lang="en-JM" dirty="0"/>
              <a:t>.</a:t>
            </a:r>
          </a:p>
          <a:p>
            <a:pPr lvl="1"/>
            <a:r>
              <a:rPr lang="en-JM" dirty="0"/>
              <a:t>Match your assessment measure to your goals and objectives. Additionally, have the </a:t>
            </a:r>
            <a:r>
              <a:rPr lang="en-JM" dirty="0" smtClean="0"/>
              <a:t>instruments reviewed </a:t>
            </a:r>
            <a:r>
              <a:rPr lang="en-JM" dirty="0"/>
              <a:t>by </a:t>
            </a:r>
            <a:r>
              <a:rPr lang="en-JM" dirty="0" smtClean="0"/>
              <a:t>others to </a:t>
            </a:r>
            <a:r>
              <a:rPr lang="en-JM" dirty="0"/>
              <a:t>obtain feedback from an outside party who is less invested in the instrument. </a:t>
            </a:r>
          </a:p>
          <a:p>
            <a:pPr lvl="1"/>
            <a:r>
              <a:rPr lang="en-JM" dirty="0"/>
              <a:t>Get </a:t>
            </a:r>
            <a:r>
              <a:rPr lang="en-JM" dirty="0" smtClean="0"/>
              <a:t>the subject involve; do a pilot testing to look </a:t>
            </a:r>
            <a:r>
              <a:rPr lang="en-JM" dirty="0"/>
              <a:t>over the assessment for troublesome wording, or other difficulties.</a:t>
            </a:r>
          </a:p>
          <a:p>
            <a:pPr lvl="1"/>
            <a:r>
              <a:rPr lang="en-JM" dirty="0"/>
              <a:t>If possible, compare your measure with other measures, or data that may be available.</a:t>
            </a:r>
          </a:p>
        </p:txBody>
      </p:sp>
      <p:sp>
        <p:nvSpPr>
          <p:cNvPr id="3" name="Title 2"/>
          <p:cNvSpPr>
            <a:spLocks noGrp="1"/>
          </p:cNvSpPr>
          <p:nvPr>
            <p:ph type="title"/>
          </p:nvPr>
        </p:nvSpPr>
        <p:spPr/>
        <p:txBody>
          <a:bodyPr>
            <a:normAutofit fontScale="90000"/>
          </a:bodyPr>
          <a:lstStyle/>
          <a:p>
            <a:r>
              <a:rPr lang="en-JM" dirty="0" smtClean="0">
                <a:effectLst>
                  <a:outerShdw blurRad="38100" dist="38100" dir="2700000" algn="tl">
                    <a:srgbClr val="000000">
                      <a:alpha val="43137"/>
                    </a:srgbClr>
                  </a:outerShdw>
                </a:effectLst>
              </a:rPr>
              <a:t/>
            </a:r>
            <a:br>
              <a:rPr lang="en-JM" dirty="0" smtClean="0">
                <a:effectLst>
                  <a:outerShdw blurRad="38100" dist="38100" dir="2700000" algn="tl">
                    <a:srgbClr val="000000">
                      <a:alpha val="43137"/>
                    </a:srgbClr>
                  </a:outerShdw>
                </a:effectLst>
              </a:rPr>
            </a:br>
            <a:r>
              <a:rPr lang="en-JM" dirty="0" smtClean="0">
                <a:effectLst>
                  <a:outerShdw blurRad="38100" dist="38100" dir="2700000" algn="tl">
                    <a:srgbClr val="000000">
                      <a:alpha val="43137"/>
                    </a:srgbClr>
                  </a:outerShdw>
                </a:effectLst>
              </a:rPr>
              <a:t>Ways </a:t>
            </a:r>
            <a:r>
              <a:rPr lang="en-JM" dirty="0">
                <a:effectLst>
                  <a:outerShdw blurRad="38100" dist="38100" dir="2700000" algn="tl">
                    <a:srgbClr val="000000">
                      <a:alpha val="43137"/>
                    </a:srgbClr>
                  </a:outerShdw>
                </a:effectLst>
              </a:rPr>
              <a:t>to improve </a:t>
            </a:r>
            <a:r>
              <a:rPr lang="en-JM" dirty="0" smtClean="0">
                <a:effectLst>
                  <a:outerShdw blurRad="38100" dist="38100" dir="2700000" algn="tl">
                    <a:srgbClr val="000000">
                      <a:alpha val="43137"/>
                    </a:srgbClr>
                  </a:outerShdw>
                </a:effectLst>
              </a:rPr>
              <a:t>validity</a:t>
            </a:r>
            <a:r>
              <a:rPr lang="en-JM" dirty="0"/>
              <a:t/>
            </a:r>
            <a:br>
              <a:rPr lang="en-JM" dirty="0"/>
            </a:br>
            <a:endParaRPr lang="en-JM" dirty="0"/>
          </a:p>
        </p:txBody>
      </p:sp>
    </p:spTree>
    <p:extLst>
      <p:ext uri="{BB962C8B-B14F-4D97-AF65-F5344CB8AC3E}">
        <p14:creationId xmlns:p14="http://schemas.microsoft.com/office/powerpoint/2010/main" val="9005898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just"/>
            <a:r>
              <a:rPr lang="en-JM" dirty="0" smtClean="0"/>
              <a:t>Greener and </a:t>
            </a:r>
            <a:r>
              <a:rPr lang="en-JM" dirty="0" err="1" smtClean="0"/>
              <a:t>Martelli</a:t>
            </a:r>
            <a:r>
              <a:rPr lang="en-JM" dirty="0" smtClean="0"/>
              <a:t> (2015) indicates that the concepts of participant error, participant bias, observer bias are factors which can affect reliability and validity of collecting data and information in survey and experimental research.  Researchers therefore want to guard against these.</a:t>
            </a:r>
          </a:p>
          <a:p>
            <a:pPr algn="just"/>
            <a:endParaRPr lang="en-JM" dirty="0" smtClean="0"/>
          </a:p>
          <a:p>
            <a:pPr algn="just"/>
            <a:r>
              <a:rPr lang="en-JM" dirty="0"/>
              <a:t>Selection bias </a:t>
            </a:r>
            <a:r>
              <a:rPr lang="en-JM" dirty="0" smtClean="0"/>
              <a:t>arises </a:t>
            </a:r>
            <a:r>
              <a:rPr lang="en-JM" dirty="0"/>
              <a:t>when the study population is not a random selection from the target population for which a statement is to be made</a:t>
            </a:r>
            <a:r>
              <a:rPr lang="en-JM" dirty="0" smtClean="0"/>
              <a:t>. Hammer, du </a:t>
            </a:r>
            <a:r>
              <a:rPr lang="en-JM" dirty="0" err="1" smtClean="0"/>
              <a:t>Prel</a:t>
            </a:r>
            <a:r>
              <a:rPr lang="en-JM" dirty="0" smtClean="0"/>
              <a:t> and </a:t>
            </a:r>
            <a:r>
              <a:rPr lang="en-JM" dirty="0" err="1" smtClean="0"/>
              <a:t>Blettber</a:t>
            </a:r>
            <a:r>
              <a:rPr lang="en-JM" dirty="0" smtClean="0"/>
              <a:t>, 2009). </a:t>
            </a:r>
            <a:r>
              <a:rPr lang="en-JM" dirty="0"/>
              <a:t>Individuals are then recruited in such a way that they are not representative of the target </a:t>
            </a:r>
            <a:r>
              <a:rPr lang="en-JM" dirty="0" smtClean="0"/>
              <a:t>population.</a:t>
            </a:r>
            <a:endParaRPr lang="en-JM" dirty="0"/>
          </a:p>
        </p:txBody>
      </p:sp>
      <p:sp>
        <p:nvSpPr>
          <p:cNvPr id="3" name="Title 2"/>
          <p:cNvSpPr>
            <a:spLocks noGrp="1"/>
          </p:cNvSpPr>
          <p:nvPr>
            <p:ph type="title"/>
          </p:nvPr>
        </p:nvSpPr>
        <p:spPr/>
        <p:txBody>
          <a:bodyPr/>
          <a:lstStyle/>
          <a:p>
            <a:r>
              <a:rPr lang="en-JM" dirty="0" smtClean="0"/>
              <a:t>Pitfalls to look out for</a:t>
            </a:r>
            <a:endParaRPr lang="en-JM" dirty="0"/>
          </a:p>
        </p:txBody>
      </p:sp>
    </p:spTree>
    <p:extLst>
      <p:ext uri="{BB962C8B-B14F-4D97-AF65-F5344CB8AC3E}">
        <p14:creationId xmlns:p14="http://schemas.microsoft.com/office/powerpoint/2010/main" val="17456333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n-JM" sz="2000" dirty="0" smtClean="0"/>
              <a:t>Information bias according to Hammer, du </a:t>
            </a:r>
            <a:r>
              <a:rPr lang="en-JM" sz="2000" dirty="0" err="1" smtClean="0"/>
              <a:t>Prel</a:t>
            </a:r>
            <a:r>
              <a:rPr lang="en-JM" sz="2000" dirty="0" smtClean="0"/>
              <a:t> and </a:t>
            </a:r>
            <a:r>
              <a:rPr lang="en-JM" sz="2000" dirty="0" err="1" smtClean="0"/>
              <a:t>Blettber</a:t>
            </a:r>
            <a:r>
              <a:rPr lang="en-JM" sz="2000" dirty="0" smtClean="0"/>
              <a:t> (2009</a:t>
            </a:r>
            <a:r>
              <a:rPr lang="en-JM" sz="2000" dirty="0"/>
              <a:t>) results from wrong or inexact recording of individual factors, either risk factors or the disease being studied</a:t>
            </a:r>
            <a:r>
              <a:rPr lang="en-JM" sz="2000" dirty="0" smtClean="0"/>
              <a:t>.</a:t>
            </a:r>
          </a:p>
          <a:p>
            <a:pPr algn="just"/>
            <a:endParaRPr lang="en-JM" sz="2000" dirty="0" smtClean="0"/>
          </a:p>
          <a:p>
            <a:pPr algn="just"/>
            <a:r>
              <a:rPr lang="en-JM" sz="2000" dirty="0"/>
              <a:t>In addition, faulty or imprecise measurements can lead to problems. For example, systematic measurement errors can arise from wrongly calibrated instruments. Random, "classical" measurement errors arise from imprecision of the instrument, measurement procedure, or human investigator. Even subsequent categorization of an originally continuous variable cannot eliminate measurement errors and should be </a:t>
            </a:r>
            <a:r>
              <a:rPr lang="en-JM" sz="2000" dirty="0" smtClean="0"/>
              <a:t>avoided.</a:t>
            </a:r>
          </a:p>
          <a:p>
            <a:pPr algn="just"/>
            <a:r>
              <a:rPr lang="en-JM" sz="2000" dirty="0"/>
              <a:t>Read more at: </a:t>
            </a:r>
            <a:r>
              <a:rPr lang="en-JM" sz="2000" dirty="0">
                <a:hlinkClick r:id="rId2"/>
              </a:rPr>
              <a:t>https://</a:t>
            </a:r>
            <a:r>
              <a:rPr lang="en-JM" sz="2000" dirty="0" smtClean="0">
                <a:hlinkClick r:id="rId2"/>
              </a:rPr>
              <a:t>explorable.com/research-bias</a:t>
            </a:r>
            <a:r>
              <a:rPr lang="en-JM" sz="2000" dirty="0" smtClean="0"/>
              <a:t> </a:t>
            </a:r>
            <a:endParaRPr lang="en-JM" sz="2000" dirty="0"/>
          </a:p>
        </p:txBody>
      </p:sp>
      <p:sp>
        <p:nvSpPr>
          <p:cNvPr id="3" name="Title 2"/>
          <p:cNvSpPr>
            <a:spLocks noGrp="1"/>
          </p:cNvSpPr>
          <p:nvPr>
            <p:ph type="title"/>
          </p:nvPr>
        </p:nvSpPr>
        <p:spPr/>
        <p:txBody>
          <a:bodyPr/>
          <a:lstStyle/>
          <a:p>
            <a:r>
              <a:rPr lang="en-JM" dirty="0" smtClean="0"/>
              <a:t>Pitfalls to look out for</a:t>
            </a:r>
            <a:endParaRPr lang="en-JM" dirty="0"/>
          </a:p>
        </p:txBody>
      </p:sp>
    </p:spTree>
    <p:extLst>
      <p:ext uri="{BB962C8B-B14F-4D97-AF65-F5344CB8AC3E}">
        <p14:creationId xmlns:p14="http://schemas.microsoft.com/office/powerpoint/2010/main" val="1488161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n-JM" dirty="0"/>
              <a:t>Research that involves human subjects or participants raises unique and complex ethical, legal, social and political </a:t>
            </a:r>
            <a:r>
              <a:rPr lang="en-JM" dirty="0" smtClean="0"/>
              <a:t>issues (Nancy, </a:t>
            </a:r>
            <a:r>
              <a:rPr lang="en-JM" dirty="0" err="1" smtClean="0"/>
              <a:t>n.d.</a:t>
            </a:r>
            <a:r>
              <a:rPr lang="en-JM" dirty="0" smtClean="0"/>
              <a:t>). </a:t>
            </a:r>
          </a:p>
          <a:p>
            <a:pPr algn="just"/>
            <a:endParaRPr lang="en-JM" dirty="0"/>
          </a:p>
          <a:p>
            <a:pPr algn="just"/>
            <a:r>
              <a:rPr lang="en-JM" dirty="0" smtClean="0"/>
              <a:t>Research </a:t>
            </a:r>
            <a:r>
              <a:rPr lang="en-JM" dirty="0"/>
              <a:t>ethics is specifically interested in the analysis of ethical issues that are raised when people are involved as participants in research. </a:t>
            </a:r>
            <a:endParaRPr lang="en-JM" dirty="0" smtClean="0"/>
          </a:p>
          <a:p>
            <a:pPr algn="just"/>
            <a:endParaRPr lang="en-JM" dirty="0"/>
          </a:p>
        </p:txBody>
      </p:sp>
      <p:sp>
        <p:nvSpPr>
          <p:cNvPr id="3" name="Title 2"/>
          <p:cNvSpPr>
            <a:spLocks noGrp="1"/>
          </p:cNvSpPr>
          <p:nvPr>
            <p:ph type="title"/>
          </p:nvPr>
        </p:nvSpPr>
        <p:spPr/>
        <p:txBody>
          <a:bodyPr/>
          <a:lstStyle/>
          <a:p>
            <a:r>
              <a:rPr lang="en-JM" dirty="0" smtClean="0"/>
              <a:t>Ethical Condition </a:t>
            </a:r>
            <a:endParaRPr lang="en-JM" dirty="0"/>
          </a:p>
        </p:txBody>
      </p:sp>
    </p:spTree>
    <p:extLst>
      <p:ext uri="{BB962C8B-B14F-4D97-AF65-F5344CB8AC3E}">
        <p14:creationId xmlns:p14="http://schemas.microsoft.com/office/powerpoint/2010/main" val="24452929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a:r>
              <a:rPr lang="en-JM" dirty="0"/>
              <a:t>There are three objectives in research </a:t>
            </a:r>
            <a:r>
              <a:rPr lang="en-JM" dirty="0" smtClean="0"/>
              <a:t>ethics: </a:t>
            </a:r>
            <a:endParaRPr lang="en-JM" dirty="0"/>
          </a:p>
          <a:p>
            <a:pPr marL="880110" lvl="1" indent="-514350" algn="just">
              <a:buFont typeface="+mj-lt"/>
              <a:buAutoNum type="arabicPeriod"/>
            </a:pPr>
            <a:r>
              <a:rPr lang="en-JM" dirty="0" smtClean="0"/>
              <a:t>The first </a:t>
            </a:r>
            <a:r>
              <a:rPr lang="en-JM" dirty="0"/>
              <a:t>and broadest objective is to protect human participants. </a:t>
            </a:r>
            <a:endParaRPr lang="en-JM" dirty="0" smtClean="0"/>
          </a:p>
          <a:p>
            <a:pPr marL="880110" lvl="1" indent="-514350" algn="just">
              <a:buFont typeface="+mj-lt"/>
              <a:buAutoNum type="arabicPeriod"/>
            </a:pPr>
            <a:endParaRPr lang="en-JM" dirty="0" smtClean="0"/>
          </a:p>
          <a:p>
            <a:pPr marL="880110" lvl="1" indent="-514350" algn="just">
              <a:buFont typeface="+mj-lt"/>
              <a:buAutoNum type="arabicPeriod"/>
            </a:pPr>
            <a:r>
              <a:rPr lang="en-JM" dirty="0" smtClean="0"/>
              <a:t>The </a:t>
            </a:r>
            <a:r>
              <a:rPr lang="en-JM" dirty="0"/>
              <a:t>second objective is to ensure that research is conducted in a way that serves interests of individuals, groups and/or society as a whole. </a:t>
            </a:r>
            <a:endParaRPr lang="en-JM" dirty="0" smtClean="0"/>
          </a:p>
          <a:p>
            <a:pPr marL="880110" lvl="1" indent="-514350" algn="just">
              <a:buFont typeface="+mj-lt"/>
              <a:buAutoNum type="arabicPeriod"/>
            </a:pPr>
            <a:endParaRPr lang="en-JM" dirty="0" smtClean="0"/>
          </a:p>
          <a:p>
            <a:pPr marL="880110" lvl="1" indent="-514350" algn="just">
              <a:buFont typeface="+mj-lt"/>
              <a:buAutoNum type="arabicPeriod"/>
            </a:pPr>
            <a:r>
              <a:rPr lang="en-JM" dirty="0" smtClean="0"/>
              <a:t>Finally</a:t>
            </a:r>
            <a:r>
              <a:rPr lang="en-JM" dirty="0"/>
              <a:t>, the third objective is to examine specific research activities and projects for their ethical soundness, looking at issues such as the management of risk, protection of confidentiality and the process of informed consent.</a:t>
            </a:r>
          </a:p>
        </p:txBody>
      </p:sp>
      <p:sp>
        <p:nvSpPr>
          <p:cNvPr id="3" name="Title 2"/>
          <p:cNvSpPr>
            <a:spLocks noGrp="1"/>
          </p:cNvSpPr>
          <p:nvPr>
            <p:ph type="title"/>
          </p:nvPr>
        </p:nvSpPr>
        <p:spPr/>
        <p:txBody>
          <a:bodyPr/>
          <a:lstStyle/>
          <a:p>
            <a:r>
              <a:rPr lang="en-JM" dirty="0" smtClean="0"/>
              <a:t>Ethical Condition </a:t>
            </a:r>
            <a:endParaRPr lang="en-JM" dirty="0"/>
          </a:p>
        </p:txBody>
      </p:sp>
    </p:spTree>
    <p:extLst>
      <p:ext uri="{BB962C8B-B14F-4D97-AF65-F5344CB8AC3E}">
        <p14:creationId xmlns:p14="http://schemas.microsoft.com/office/powerpoint/2010/main" val="32456411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gn="just"/>
            <a:r>
              <a:rPr lang="en-JM" dirty="0" smtClean="0"/>
              <a:t>According to </a:t>
            </a:r>
            <a:r>
              <a:rPr lang="en-JM" dirty="0" err="1" smtClean="0"/>
              <a:t>Resnik</a:t>
            </a:r>
            <a:r>
              <a:rPr lang="en-JM" dirty="0" smtClean="0"/>
              <a:t> (2008) fabrication</a:t>
            </a:r>
            <a:r>
              <a:rPr lang="en-JM" dirty="0"/>
              <a:t>, </a:t>
            </a:r>
            <a:r>
              <a:rPr lang="en-JM" dirty="0" smtClean="0"/>
              <a:t>falsification</a:t>
            </a:r>
            <a:r>
              <a:rPr lang="en-JM" dirty="0"/>
              <a:t>, and </a:t>
            </a:r>
            <a:r>
              <a:rPr lang="en-JM" dirty="0" smtClean="0"/>
              <a:t>plagiarism in research can erode </a:t>
            </a:r>
            <a:r>
              <a:rPr lang="en-JM" dirty="0"/>
              <a:t>the community’s sense of </a:t>
            </a:r>
            <a:r>
              <a:rPr lang="en-JM" dirty="0" smtClean="0"/>
              <a:t>trust </a:t>
            </a:r>
            <a:r>
              <a:rPr lang="en-JM" dirty="0"/>
              <a:t>and increase the </a:t>
            </a:r>
            <a:r>
              <a:rPr lang="en-JM" dirty="0" smtClean="0"/>
              <a:t>public’s fear.</a:t>
            </a:r>
          </a:p>
          <a:p>
            <a:pPr algn="just"/>
            <a:endParaRPr lang="en-JM" dirty="0"/>
          </a:p>
          <a:p>
            <a:pPr algn="just"/>
            <a:r>
              <a:rPr lang="en-JM" dirty="0"/>
              <a:t>According to the “stressful” or </a:t>
            </a:r>
            <a:r>
              <a:rPr lang="en-JM" dirty="0" smtClean="0"/>
              <a:t>“</a:t>
            </a:r>
            <a:r>
              <a:rPr lang="en-JM" dirty="0"/>
              <a:t>imperfect” environment theory, misconduct </a:t>
            </a:r>
            <a:r>
              <a:rPr lang="en-JM" dirty="0" smtClean="0"/>
              <a:t>occurs </a:t>
            </a:r>
            <a:r>
              <a:rPr lang="en-JM" dirty="0"/>
              <a:t>because various institutional pressures, </a:t>
            </a:r>
            <a:r>
              <a:rPr lang="en-JM" dirty="0" smtClean="0"/>
              <a:t>incentives</a:t>
            </a:r>
            <a:r>
              <a:rPr lang="en-JM" dirty="0"/>
              <a:t>, and constraints encourage people to </a:t>
            </a:r>
            <a:r>
              <a:rPr lang="en-JM" dirty="0" smtClean="0"/>
              <a:t> commit misconduct (</a:t>
            </a:r>
            <a:r>
              <a:rPr lang="en-JM" dirty="0" err="1" smtClean="0"/>
              <a:t>Resnik</a:t>
            </a:r>
            <a:r>
              <a:rPr lang="en-JM" dirty="0" smtClean="0"/>
              <a:t>, 2008). </a:t>
            </a:r>
          </a:p>
          <a:p>
            <a:pPr algn="just"/>
            <a:endParaRPr lang="en-JM" dirty="0"/>
          </a:p>
          <a:p>
            <a:pPr algn="just"/>
            <a:r>
              <a:rPr lang="en-JM" dirty="0" smtClean="0"/>
              <a:t>Often </a:t>
            </a:r>
            <a:r>
              <a:rPr lang="en-JM" dirty="0"/>
              <a:t>cited here pressures </a:t>
            </a:r>
            <a:r>
              <a:rPr lang="en-JM" dirty="0" smtClean="0"/>
              <a:t>to publish </a:t>
            </a:r>
            <a:r>
              <a:rPr lang="en-JM" dirty="0"/>
              <a:t>or obtain grants or contracts, </a:t>
            </a:r>
            <a:r>
              <a:rPr lang="en-JM" dirty="0" smtClean="0"/>
              <a:t>career ambitions</a:t>
            </a:r>
            <a:r>
              <a:rPr lang="en-JM" dirty="0"/>
              <a:t>, the pursuit of profit or fame, poor </a:t>
            </a:r>
            <a:r>
              <a:rPr lang="en-JM" dirty="0" smtClean="0"/>
              <a:t>supervision </a:t>
            </a:r>
            <a:r>
              <a:rPr lang="en-JM" dirty="0"/>
              <a:t>of students and trainees, and poor </a:t>
            </a:r>
            <a:r>
              <a:rPr lang="en-JM" dirty="0" smtClean="0"/>
              <a:t>oversight </a:t>
            </a:r>
            <a:r>
              <a:rPr lang="en-JM" dirty="0"/>
              <a:t>of researchers.</a:t>
            </a:r>
          </a:p>
          <a:p>
            <a:pPr algn="just"/>
            <a:endParaRPr lang="en-JM" dirty="0"/>
          </a:p>
        </p:txBody>
      </p:sp>
      <p:sp>
        <p:nvSpPr>
          <p:cNvPr id="3" name="Title 2"/>
          <p:cNvSpPr>
            <a:spLocks noGrp="1"/>
          </p:cNvSpPr>
          <p:nvPr>
            <p:ph type="title"/>
          </p:nvPr>
        </p:nvSpPr>
        <p:spPr/>
        <p:txBody>
          <a:bodyPr/>
          <a:lstStyle/>
          <a:p>
            <a:r>
              <a:rPr lang="en-JM" dirty="0" smtClean="0"/>
              <a:t>Ethical Issues</a:t>
            </a:r>
            <a:endParaRPr lang="en-JM" dirty="0"/>
          </a:p>
        </p:txBody>
      </p:sp>
    </p:spTree>
    <p:extLst>
      <p:ext uri="{BB962C8B-B14F-4D97-AF65-F5344CB8AC3E}">
        <p14:creationId xmlns:p14="http://schemas.microsoft.com/office/powerpoint/2010/main" val="27288730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lgn="just">
              <a:lnSpc>
                <a:spcPct val="150000"/>
              </a:lnSpc>
            </a:pPr>
            <a:r>
              <a:rPr lang="en-JM" sz="1800" dirty="0" smtClean="0"/>
              <a:t>Research projects must be implemented in accordance with acceptable standards and in accordance with the Proposal/Plan.  </a:t>
            </a:r>
            <a:r>
              <a:rPr lang="en-JM" sz="1800" dirty="0" smtClean="0"/>
              <a:t>This is required to maintain the professional dignity of the research field.  The research must therefore be done to maintained:</a:t>
            </a:r>
          </a:p>
          <a:p>
            <a:pPr lvl="1" algn="just">
              <a:lnSpc>
                <a:spcPct val="150000"/>
              </a:lnSpc>
            </a:pPr>
            <a:r>
              <a:rPr lang="en-JM" sz="1400" dirty="0" smtClean="0"/>
              <a:t>Accuracy</a:t>
            </a:r>
          </a:p>
          <a:p>
            <a:pPr lvl="1" algn="just">
              <a:lnSpc>
                <a:spcPct val="150000"/>
              </a:lnSpc>
            </a:pPr>
            <a:r>
              <a:rPr lang="en-JM" sz="1400" dirty="0" smtClean="0"/>
              <a:t>Authenticity</a:t>
            </a:r>
          </a:p>
          <a:p>
            <a:pPr algn="just">
              <a:lnSpc>
                <a:spcPct val="150000"/>
              </a:lnSpc>
            </a:pPr>
            <a:r>
              <a:rPr lang="en-JM" sz="1800" dirty="0" smtClean="0"/>
              <a:t>This is achieved by ensuring:</a:t>
            </a:r>
          </a:p>
          <a:p>
            <a:pPr lvl="1" algn="just">
              <a:lnSpc>
                <a:spcPct val="150000"/>
              </a:lnSpc>
            </a:pPr>
            <a:r>
              <a:rPr lang="en-JM" sz="1400" dirty="0" smtClean="0"/>
              <a:t>The validity of the research information</a:t>
            </a:r>
          </a:p>
          <a:p>
            <a:pPr lvl="1" algn="just">
              <a:lnSpc>
                <a:spcPct val="150000"/>
              </a:lnSpc>
            </a:pPr>
            <a:r>
              <a:rPr lang="en-JM" sz="1400" dirty="0" smtClean="0"/>
              <a:t>The reliability of the process</a:t>
            </a:r>
          </a:p>
          <a:p>
            <a:pPr lvl="1" algn="just">
              <a:lnSpc>
                <a:spcPct val="150000"/>
              </a:lnSpc>
            </a:pPr>
            <a:r>
              <a:rPr lang="en-JM" sz="1400" dirty="0" smtClean="0"/>
              <a:t>Ethical standards.</a:t>
            </a:r>
            <a:endParaRPr lang="en-JM" sz="1400" dirty="0"/>
          </a:p>
        </p:txBody>
      </p:sp>
      <p:sp>
        <p:nvSpPr>
          <p:cNvPr id="3" name="Title 2"/>
          <p:cNvSpPr>
            <a:spLocks noGrp="1"/>
          </p:cNvSpPr>
          <p:nvPr>
            <p:ph type="title"/>
          </p:nvPr>
        </p:nvSpPr>
        <p:spPr/>
        <p:txBody>
          <a:bodyPr/>
          <a:lstStyle/>
          <a:p>
            <a:r>
              <a:rPr lang="en-JM" dirty="0" smtClean="0"/>
              <a:t>Conclusion</a:t>
            </a:r>
            <a:endParaRPr lang="en-JM" dirty="0"/>
          </a:p>
        </p:txBody>
      </p:sp>
    </p:spTree>
    <p:extLst>
      <p:ext uri="{BB962C8B-B14F-4D97-AF65-F5344CB8AC3E}">
        <p14:creationId xmlns:p14="http://schemas.microsoft.com/office/powerpoint/2010/main" val="16185723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algn="just"/>
            <a:r>
              <a:rPr lang="en-JM" dirty="0" err="1"/>
              <a:t>Babbie</a:t>
            </a:r>
            <a:r>
              <a:rPr lang="en-JM" dirty="0"/>
              <a:t>, E 2004 The Practice of Social Research, 10</a:t>
            </a:r>
            <a:r>
              <a:rPr lang="en-JM" baseline="30000" dirty="0"/>
              <a:t>th</a:t>
            </a:r>
            <a:r>
              <a:rPr lang="en-JM" dirty="0"/>
              <a:t> ed., Thompson </a:t>
            </a:r>
            <a:r>
              <a:rPr lang="en-JM" dirty="0" err="1"/>
              <a:t>Wadsorth</a:t>
            </a:r>
            <a:r>
              <a:rPr lang="en-JM" dirty="0"/>
              <a:t>, </a:t>
            </a:r>
            <a:r>
              <a:rPr lang="en-JM" dirty="0" smtClean="0"/>
              <a:t>USA</a:t>
            </a:r>
          </a:p>
          <a:p>
            <a:pPr algn="just"/>
            <a:r>
              <a:rPr lang="en-JM" dirty="0" smtClean="0"/>
              <a:t>Greener </a:t>
            </a:r>
            <a:r>
              <a:rPr lang="en-JM" dirty="0"/>
              <a:t>S. &amp; </a:t>
            </a:r>
            <a:r>
              <a:rPr lang="en-JM" dirty="0" err="1"/>
              <a:t>Martelli</a:t>
            </a:r>
            <a:r>
              <a:rPr lang="en-JM" dirty="0"/>
              <a:t> J 2015 Introduction to Business Research Method, 2</a:t>
            </a:r>
            <a:r>
              <a:rPr lang="en-JM" baseline="30000" dirty="0"/>
              <a:t>nd</a:t>
            </a:r>
            <a:r>
              <a:rPr lang="en-JM" dirty="0"/>
              <a:t> ed., </a:t>
            </a:r>
            <a:r>
              <a:rPr lang="en-JM" dirty="0" smtClean="0"/>
              <a:t>bookboon.com</a:t>
            </a:r>
          </a:p>
          <a:p>
            <a:pPr algn="just"/>
            <a:r>
              <a:rPr lang="en-JM" dirty="0" smtClean="0"/>
              <a:t>Hammer, g, du </a:t>
            </a:r>
            <a:r>
              <a:rPr lang="en-JM" dirty="0" err="1" smtClean="0"/>
              <a:t>Prel</a:t>
            </a:r>
            <a:r>
              <a:rPr lang="en-JM" dirty="0" smtClean="0"/>
              <a:t>, J and </a:t>
            </a:r>
            <a:r>
              <a:rPr lang="en-JM" dirty="0" err="1" smtClean="0"/>
              <a:t>Blettner</a:t>
            </a:r>
            <a:r>
              <a:rPr lang="en-JM" dirty="0" smtClean="0"/>
              <a:t>, M (2009) Avoiding Bias in Observational Studies </a:t>
            </a:r>
            <a:r>
              <a:rPr lang="en-JM" dirty="0"/>
              <a:t>retrieved from </a:t>
            </a:r>
            <a:r>
              <a:rPr lang="en-JM" dirty="0">
                <a:hlinkClick r:id="rId2"/>
              </a:rPr>
              <a:t>https://www.ncbi.nlm.nih.gov/pmc/articles/PMC2780010</a:t>
            </a:r>
            <a:r>
              <a:rPr lang="en-JM" dirty="0" smtClean="0">
                <a:hlinkClick r:id="rId2"/>
              </a:rPr>
              <a:t>/</a:t>
            </a:r>
            <a:r>
              <a:rPr lang="en-JM" dirty="0" smtClean="0"/>
              <a:t> </a:t>
            </a:r>
          </a:p>
          <a:p>
            <a:pPr algn="just"/>
            <a:r>
              <a:rPr lang="en-JM" dirty="0" smtClean="0"/>
              <a:t>Phelan, Colin and Wren, Julie (2006) Exploring Reliability in Academic Assessment retrieved from </a:t>
            </a:r>
            <a:r>
              <a:rPr lang="en-JM" dirty="0">
                <a:hlinkClick r:id="rId3"/>
              </a:rPr>
              <a:t>https://</a:t>
            </a:r>
            <a:r>
              <a:rPr lang="en-JM" dirty="0" smtClean="0">
                <a:hlinkClick r:id="rId3"/>
              </a:rPr>
              <a:t>chfasoa.uni.edu/reliabilityandvalidity.htm</a:t>
            </a:r>
            <a:r>
              <a:rPr lang="en-JM" dirty="0" smtClean="0"/>
              <a:t> </a:t>
            </a:r>
            <a:endParaRPr lang="en-JM" dirty="0" smtClean="0"/>
          </a:p>
          <a:p>
            <a:pPr algn="just"/>
            <a:r>
              <a:rPr lang="en-JM" dirty="0" err="1" smtClean="0"/>
              <a:t>Resnik</a:t>
            </a:r>
            <a:r>
              <a:rPr lang="en-JM" dirty="0" smtClean="0"/>
              <a:t>, avid (2008) What is Ethics in Research and Why is it Important </a:t>
            </a:r>
            <a:r>
              <a:rPr lang="en-JM" dirty="0"/>
              <a:t>retrieved from </a:t>
            </a:r>
            <a:r>
              <a:rPr lang="en-JM" dirty="0">
                <a:hlinkClick r:id="rId4"/>
              </a:rPr>
              <a:t>https://</a:t>
            </a:r>
            <a:r>
              <a:rPr lang="en-JM" dirty="0" smtClean="0">
                <a:hlinkClick r:id="rId4"/>
              </a:rPr>
              <a:t>www.researchgate.net/publication/242492652_What_is_Ethics_in_Research_Why_Is_It_Important</a:t>
            </a:r>
            <a:endParaRPr lang="en-JM" dirty="0" smtClean="0"/>
          </a:p>
          <a:p>
            <a:pPr algn="just"/>
            <a:r>
              <a:rPr lang="en-JM" dirty="0" smtClean="0"/>
              <a:t>Walton, Nancy (</a:t>
            </a:r>
            <a:r>
              <a:rPr lang="en-JM" dirty="0" err="1" smtClean="0"/>
              <a:t>n.d.</a:t>
            </a:r>
            <a:r>
              <a:rPr lang="en-JM" dirty="0" smtClean="0"/>
              <a:t>) What is Research Ethics? </a:t>
            </a:r>
            <a:r>
              <a:rPr lang="en-JM" dirty="0" err="1" smtClean="0"/>
              <a:t>Retreived</a:t>
            </a:r>
            <a:r>
              <a:rPr lang="en-JM" dirty="0" smtClean="0"/>
              <a:t> on March 12, </a:t>
            </a:r>
            <a:r>
              <a:rPr lang="en-JM" dirty="0"/>
              <a:t>2017 from </a:t>
            </a:r>
            <a:r>
              <a:rPr lang="en-JM" dirty="0">
                <a:hlinkClick r:id="rId5"/>
              </a:rPr>
              <a:t>https://researchethics.ca/what-is-research-ethics</a:t>
            </a:r>
            <a:r>
              <a:rPr lang="en-JM" dirty="0" smtClean="0">
                <a:hlinkClick r:id="rId5"/>
              </a:rPr>
              <a:t>/</a:t>
            </a:r>
            <a:r>
              <a:rPr lang="en-JM" dirty="0" smtClean="0"/>
              <a:t> </a:t>
            </a:r>
            <a:endParaRPr lang="en-JM" dirty="0"/>
          </a:p>
        </p:txBody>
      </p:sp>
      <p:sp>
        <p:nvSpPr>
          <p:cNvPr id="3" name="Title 2"/>
          <p:cNvSpPr>
            <a:spLocks noGrp="1"/>
          </p:cNvSpPr>
          <p:nvPr>
            <p:ph type="title"/>
          </p:nvPr>
        </p:nvSpPr>
        <p:spPr/>
        <p:txBody>
          <a:bodyPr/>
          <a:lstStyle/>
          <a:p>
            <a:r>
              <a:rPr lang="en-JM" dirty="0" smtClean="0"/>
              <a:t>References</a:t>
            </a:r>
            <a:endParaRPr lang="en-JM" dirty="0"/>
          </a:p>
        </p:txBody>
      </p:sp>
    </p:spTree>
    <p:extLst>
      <p:ext uri="{BB962C8B-B14F-4D97-AF65-F5344CB8AC3E}">
        <p14:creationId xmlns:p14="http://schemas.microsoft.com/office/powerpoint/2010/main" val="6126847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just"/>
            <a:r>
              <a:rPr lang="en-JM" dirty="0" smtClean="0"/>
              <a:t>Learning Outcome 3:</a:t>
            </a:r>
          </a:p>
          <a:p>
            <a:pPr algn="just"/>
            <a:endParaRPr lang="en-JM" dirty="0" smtClean="0"/>
          </a:p>
          <a:p>
            <a:pPr algn="just"/>
            <a:r>
              <a:rPr lang="en-JM" sz="2800" dirty="0"/>
              <a:t>LO3 Present the project and communicate </a:t>
            </a:r>
            <a:r>
              <a:rPr lang="en-JM" sz="2800" dirty="0" smtClean="0"/>
              <a:t>appropriate recommendations </a:t>
            </a:r>
            <a:r>
              <a:rPr lang="en-JM" sz="2800" dirty="0"/>
              <a:t>based on meaningful </a:t>
            </a:r>
            <a:r>
              <a:rPr lang="en-JM" sz="2800" dirty="0" smtClean="0"/>
              <a:t>conclusions drawn </a:t>
            </a:r>
            <a:r>
              <a:rPr lang="en-JM" sz="2800" dirty="0"/>
              <a:t>from the evidence findings and/or analysis</a:t>
            </a:r>
          </a:p>
          <a:p>
            <a:pPr lvl="1" algn="just"/>
            <a:endParaRPr lang="en-JM" dirty="0"/>
          </a:p>
          <a:p>
            <a:pPr lvl="1" algn="just"/>
            <a:r>
              <a:rPr lang="en-JM" dirty="0" smtClean="0"/>
              <a:t>AC: 3.1 </a:t>
            </a:r>
            <a:r>
              <a:rPr lang="en-JM" dirty="0"/>
              <a:t>use appropriate research evaluation </a:t>
            </a:r>
            <a:r>
              <a:rPr lang="en-JM" dirty="0" smtClean="0"/>
              <a:t>techniques</a:t>
            </a:r>
            <a:endParaRPr lang="en-JM" dirty="0"/>
          </a:p>
          <a:p>
            <a:pPr lvl="1" algn="just"/>
            <a:endParaRPr lang="en-JM" dirty="0" smtClean="0"/>
          </a:p>
          <a:p>
            <a:pPr lvl="1" algn="just"/>
            <a:r>
              <a:rPr lang="en-JM" dirty="0" smtClean="0"/>
              <a:t>AC: </a:t>
            </a:r>
            <a:r>
              <a:rPr lang="en-JM" dirty="0"/>
              <a:t>3.2 interpret and </a:t>
            </a:r>
            <a:r>
              <a:rPr lang="en-JM" dirty="0" err="1"/>
              <a:t>analyze</a:t>
            </a:r>
            <a:r>
              <a:rPr lang="en-JM" dirty="0"/>
              <a:t> the results in terms </a:t>
            </a:r>
            <a:r>
              <a:rPr lang="en-JM" dirty="0" smtClean="0"/>
              <a:t>of the </a:t>
            </a:r>
            <a:r>
              <a:rPr lang="en-JM" dirty="0"/>
              <a:t>original research specification </a:t>
            </a:r>
            <a:endParaRPr lang="en-JM" dirty="0" smtClean="0"/>
          </a:p>
          <a:p>
            <a:pPr lvl="1" algn="just"/>
            <a:endParaRPr lang="en-JM" dirty="0" smtClean="0"/>
          </a:p>
          <a:p>
            <a:pPr lvl="1" algn="just"/>
            <a:r>
              <a:rPr lang="en-JM" dirty="0" smtClean="0"/>
              <a:t>AC: 3.3 </a:t>
            </a:r>
            <a:r>
              <a:rPr lang="en-JM" dirty="0"/>
              <a:t>make recommendations and justify areas for </a:t>
            </a:r>
            <a:r>
              <a:rPr lang="en-JM" dirty="0" smtClean="0"/>
              <a:t>further </a:t>
            </a:r>
            <a:r>
              <a:rPr lang="en-JM" dirty="0"/>
              <a:t>consideration</a:t>
            </a:r>
          </a:p>
          <a:p>
            <a:pPr lvl="1" algn="just"/>
            <a:endParaRPr lang="en-JM" dirty="0" smtClean="0"/>
          </a:p>
          <a:p>
            <a:pPr lvl="1" algn="just"/>
            <a:endParaRPr lang="en-JM" dirty="0"/>
          </a:p>
        </p:txBody>
      </p:sp>
      <p:sp>
        <p:nvSpPr>
          <p:cNvPr id="3" name="Title 2"/>
          <p:cNvSpPr>
            <a:spLocks noGrp="1"/>
          </p:cNvSpPr>
          <p:nvPr>
            <p:ph type="title"/>
          </p:nvPr>
        </p:nvSpPr>
        <p:spPr/>
        <p:txBody>
          <a:bodyPr/>
          <a:lstStyle/>
          <a:p>
            <a:r>
              <a:rPr lang="en-JM" dirty="0" smtClean="0"/>
              <a:t>Content</a:t>
            </a:r>
            <a:endParaRPr lang="en-JM" dirty="0"/>
          </a:p>
        </p:txBody>
      </p:sp>
    </p:spTree>
    <p:extLst>
      <p:ext uri="{BB962C8B-B14F-4D97-AF65-F5344CB8AC3E}">
        <p14:creationId xmlns:p14="http://schemas.microsoft.com/office/powerpoint/2010/main" val="1330106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17638"/>
            <a:ext cx="8229600" cy="4525963"/>
          </a:xfrm>
        </p:spPr>
        <p:txBody>
          <a:bodyPr>
            <a:normAutofit/>
          </a:bodyPr>
          <a:lstStyle/>
          <a:p>
            <a:pPr algn="just">
              <a:lnSpc>
                <a:spcPct val="150000"/>
              </a:lnSpc>
            </a:pPr>
            <a:r>
              <a:rPr lang="en-JM" dirty="0" smtClean="0"/>
              <a:t>At the end of this session, Learners should be able to:</a:t>
            </a:r>
          </a:p>
          <a:p>
            <a:pPr algn="just">
              <a:lnSpc>
                <a:spcPct val="150000"/>
              </a:lnSpc>
            </a:pPr>
            <a:endParaRPr lang="en-JM" dirty="0" smtClean="0"/>
          </a:p>
          <a:p>
            <a:pPr lvl="1" algn="just"/>
            <a:r>
              <a:rPr lang="en-JM" sz="2400" dirty="0" smtClean="0"/>
              <a:t>M3 </a:t>
            </a:r>
            <a:r>
              <a:rPr lang="en-JM" sz="2400" dirty="0"/>
              <a:t>Evaluate the selection of appropriate tools and techniques for accuracy and authenticity to support and justify </a:t>
            </a:r>
            <a:r>
              <a:rPr lang="en-JM" sz="2400" dirty="0" smtClean="0"/>
              <a:t>recommendations</a:t>
            </a:r>
          </a:p>
        </p:txBody>
      </p:sp>
      <p:sp>
        <p:nvSpPr>
          <p:cNvPr id="3" name="Title 2"/>
          <p:cNvSpPr>
            <a:spLocks noGrp="1"/>
          </p:cNvSpPr>
          <p:nvPr>
            <p:ph type="title"/>
          </p:nvPr>
        </p:nvSpPr>
        <p:spPr/>
        <p:txBody>
          <a:bodyPr/>
          <a:lstStyle/>
          <a:p>
            <a:r>
              <a:rPr lang="en-JM" dirty="0" smtClean="0"/>
              <a:t>Learning Objectives</a:t>
            </a:r>
            <a:endParaRPr lang="en-JM" dirty="0"/>
          </a:p>
        </p:txBody>
      </p:sp>
    </p:spTree>
    <p:extLst>
      <p:ext uri="{BB962C8B-B14F-4D97-AF65-F5344CB8AC3E}">
        <p14:creationId xmlns:p14="http://schemas.microsoft.com/office/powerpoint/2010/main" val="39579735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lgn="just">
              <a:lnSpc>
                <a:spcPct val="150000"/>
              </a:lnSpc>
            </a:pPr>
            <a:r>
              <a:rPr lang="en-JM" sz="1600" dirty="0" smtClean="0"/>
              <a:t>It is important that as a researcher, the information that you present is accurate, authentic and do not mislead the reader.  The information you collect, need to be treated in a scientific manner so that the conclusions and recommendations are useful.</a:t>
            </a:r>
          </a:p>
          <a:p>
            <a:pPr algn="just">
              <a:lnSpc>
                <a:spcPct val="150000"/>
              </a:lnSpc>
            </a:pPr>
            <a:endParaRPr lang="en-JM" sz="1600" dirty="0" smtClean="0"/>
          </a:p>
          <a:p>
            <a:pPr algn="just">
              <a:lnSpc>
                <a:spcPct val="150000"/>
              </a:lnSpc>
            </a:pPr>
            <a:r>
              <a:rPr lang="en-JM" sz="1600" dirty="0" smtClean="0"/>
              <a:t>Misleading information can lead to misguided recommendations which can have significant effect on the business/aviation industry if these faulty recommendations are implemented.  </a:t>
            </a:r>
          </a:p>
          <a:p>
            <a:pPr algn="just">
              <a:lnSpc>
                <a:spcPct val="150000"/>
              </a:lnSpc>
            </a:pPr>
            <a:endParaRPr lang="en-JM" sz="1600" dirty="0"/>
          </a:p>
          <a:p>
            <a:pPr algn="just">
              <a:lnSpc>
                <a:spcPct val="150000"/>
              </a:lnSpc>
            </a:pPr>
            <a:r>
              <a:rPr lang="en-JM" sz="1600" dirty="0" smtClean="0"/>
              <a:t>We now look at evaluating these processes of collecting and processing our information.  </a:t>
            </a:r>
            <a:endParaRPr lang="en-JM" sz="1600" dirty="0"/>
          </a:p>
        </p:txBody>
      </p:sp>
      <p:sp>
        <p:nvSpPr>
          <p:cNvPr id="3" name="Title 2"/>
          <p:cNvSpPr>
            <a:spLocks noGrp="1"/>
          </p:cNvSpPr>
          <p:nvPr>
            <p:ph type="title"/>
          </p:nvPr>
        </p:nvSpPr>
        <p:spPr/>
        <p:txBody>
          <a:bodyPr/>
          <a:lstStyle/>
          <a:p>
            <a:r>
              <a:rPr lang="en-JM" dirty="0" smtClean="0"/>
              <a:t>Introduction</a:t>
            </a:r>
            <a:endParaRPr lang="en-JM" dirty="0"/>
          </a:p>
        </p:txBody>
      </p:sp>
    </p:spTree>
    <p:extLst>
      <p:ext uri="{BB962C8B-B14F-4D97-AF65-F5344CB8AC3E}">
        <p14:creationId xmlns:p14="http://schemas.microsoft.com/office/powerpoint/2010/main" val="29162871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gn="just"/>
            <a:r>
              <a:rPr lang="en-JM" dirty="0" smtClean="0"/>
              <a:t>In order to the success of your measurement of viabilities, research need to consider the issues of reliability </a:t>
            </a:r>
            <a:r>
              <a:rPr lang="en-JM" dirty="0"/>
              <a:t>and </a:t>
            </a:r>
            <a:r>
              <a:rPr lang="en-JM" dirty="0" smtClean="0"/>
              <a:t>validity (Bobbie, 2004).</a:t>
            </a:r>
          </a:p>
          <a:p>
            <a:pPr algn="just"/>
            <a:endParaRPr lang="en-JM" dirty="0" smtClean="0"/>
          </a:p>
          <a:p>
            <a:pPr algn="just"/>
            <a:r>
              <a:rPr lang="en-JM" dirty="0" smtClean="0"/>
              <a:t>Precision and Accuracy: this is concerned with the fineness of distinctions made between the attributes that compose a variable.  The description of a man as (25 years old” is more precise than “in his twenties.” Saying a company’s profit was “20.5 million” is  more precise that “about 21 million.”  </a:t>
            </a:r>
          </a:p>
          <a:p>
            <a:pPr algn="just"/>
            <a:endParaRPr lang="en-JM" dirty="0" smtClean="0"/>
          </a:p>
          <a:p>
            <a:pPr algn="just"/>
            <a:r>
              <a:rPr lang="en-JM" dirty="0" smtClean="0"/>
              <a:t>Precise is not always possible nor require so the researcher must be guided in part by an understanding of what precision is required.</a:t>
            </a:r>
            <a:endParaRPr lang="en-JM" dirty="0"/>
          </a:p>
          <a:p>
            <a:pPr algn="just"/>
            <a:endParaRPr lang="en-JM" dirty="0"/>
          </a:p>
        </p:txBody>
      </p:sp>
      <p:sp>
        <p:nvSpPr>
          <p:cNvPr id="3" name="Title 2"/>
          <p:cNvSpPr>
            <a:spLocks noGrp="1"/>
          </p:cNvSpPr>
          <p:nvPr>
            <p:ph type="title"/>
          </p:nvPr>
        </p:nvSpPr>
        <p:spPr/>
        <p:txBody>
          <a:bodyPr>
            <a:normAutofit fontScale="90000"/>
          </a:bodyPr>
          <a:lstStyle/>
          <a:p>
            <a:r>
              <a:rPr lang="en-JM" dirty="0" smtClean="0"/>
              <a:t>Criteria of Measurement Quality</a:t>
            </a:r>
            <a:endParaRPr lang="en-JM" dirty="0"/>
          </a:p>
        </p:txBody>
      </p:sp>
    </p:spTree>
    <p:extLst>
      <p:ext uri="{BB962C8B-B14F-4D97-AF65-F5344CB8AC3E}">
        <p14:creationId xmlns:p14="http://schemas.microsoft.com/office/powerpoint/2010/main" val="4003137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lgn="just"/>
            <a:r>
              <a:rPr lang="en-JM" sz="2900" dirty="0" smtClean="0"/>
              <a:t>This is another term for consistency or repeatability overtime (Greener and </a:t>
            </a:r>
            <a:r>
              <a:rPr lang="en-JM" sz="2900" dirty="0" err="1" smtClean="0"/>
              <a:t>Marteli</a:t>
            </a:r>
            <a:r>
              <a:rPr lang="en-JM" sz="2900" dirty="0" smtClean="0"/>
              <a:t>, 2015).  Reliability is required of research studies and so one must try to design research which is auditable i.e. transparent and clear so that the reader can either undertake the same method themselves and produce the same results, or at least the method is clear enough to instil confidence in the reader that the results were not fudges in any way.  </a:t>
            </a:r>
          </a:p>
          <a:p>
            <a:pPr algn="just"/>
            <a:endParaRPr lang="en-JM" sz="2900" dirty="0" smtClean="0"/>
          </a:p>
          <a:p>
            <a:pPr lvl="0" algn="just">
              <a:buClr>
                <a:srgbClr val="2DA2BF"/>
              </a:buClr>
            </a:pPr>
            <a:r>
              <a:rPr lang="en-JM" sz="2600" dirty="0" smtClean="0">
                <a:solidFill>
                  <a:prstClr val="black"/>
                </a:solidFill>
              </a:rPr>
              <a:t>According to </a:t>
            </a:r>
            <a:r>
              <a:rPr lang="en-JM" sz="2600" dirty="0" err="1" smtClean="0">
                <a:solidFill>
                  <a:prstClr val="black"/>
                </a:solidFill>
              </a:rPr>
              <a:t>Babbie</a:t>
            </a:r>
            <a:r>
              <a:rPr lang="en-JM" sz="2600" dirty="0" smtClean="0">
                <a:solidFill>
                  <a:prstClr val="black"/>
                </a:solidFill>
              </a:rPr>
              <a:t> (2004) that </a:t>
            </a:r>
            <a:r>
              <a:rPr lang="en-JM" sz="2600" dirty="0">
                <a:solidFill>
                  <a:prstClr val="black"/>
                </a:solidFill>
              </a:rPr>
              <a:t>quality of measurement method that suggests that the same data would have been collected each time in repeated observations of the same phenomenon.  In a survey we would expect that the question “Did you arrive at work early everyday last week” would have higher reliability than “About how many times were you late last month?”</a:t>
            </a:r>
          </a:p>
          <a:p>
            <a:pPr algn="just"/>
            <a:endParaRPr lang="en-JM" sz="2900" dirty="0" smtClean="0"/>
          </a:p>
        </p:txBody>
      </p:sp>
      <p:sp>
        <p:nvSpPr>
          <p:cNvPr id="3" name="Title 2"/>
          <p:cNvSpPr>
            <a:spLocks noGrp="1"/>
          </p:cNvSpPr>
          <p:nvPr>
            <p:ph type="title"/>
          </p:nvPr>
        </p:nvSpPr>
        <p:spPr/>
        <p:txBody>
          <a:bodyPr/>
          <a:lstStyle/>
          <a:p>
            <a:r>
              <a:rPr lang="en-JM" dirty="0" smtClean="0"/>
              <a:t>Reliability </a:t>
            </a:r>
            <a:endParaRPr lang="en-JM" dirty="0"/>
          </a:p>
        </p:txBody>
      </p:sp>
    </p:spTree>
    <p:extLst>
      <p:ext uri="{BB962C8B-B14F-4D97-AF65-F5344CB8AC3E}">
        <p14:creationId xmlns:p14="http://schemas.microsoft.com/office/powerpoint/2010/main" val="31125615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lgn="just"/>
            <a:r>
              <a:rPr lang="en-JM" sz="2900" dirty="0" smtClean="0"/>
              <a:t>Reliability like precision has some issues as well as the issue of bias can creep in.  Say we are studying morale of two groups of employees, we will look for certain things in their behaviour.  However, our observation can be coloured by how we feel at the time as well as we can misinterpret what we see.  If we were however, to observe the same workers over several days, our conclusion may be different.  </a:t>
            </a:r>
          </a:p>
          <a:p>
            <a:pPr algn="just"/>
            <a:endParaRPr lang="en-JM" sz="2900" dirty="0" smtClean="0"/>
          </a:p>
          <a:p>
            <a:pPr algn="just"/>
            <a:r>
              <a:rPr lang="en-JM" sz="2900" dirty="0" smtClean="0"/>
              <a:t>Another way to measure morale is to check the company’s records to see how many grievances has been filed.  If we count up the grievances over and over, we should arrive at the same number.  This measure would therefore appear more reliable.</a:t>
            </a:r>
            <a:r>
              <a:rPr lang="en-JM" dirty="0" smtClean="0"/>
              <a:t> </a:t>
            </a:r>
            <a:endParaRPr lang="en-JM" dirty="0"/>
          </a:p>
        </p:txBody>
      </p:sp>
      <p:sp>
        <p:nvSpPr>
          <p:cNvPr id="3" name="Title 2"/>
          <p:cNvSpPr>
            <a:spLocks noGrp="1"/>
          </p:cNvSpPr>
          <p:nvPr>
            <p:ph type="title"/>
          </p:nvPr>
        </p:nvSpPr>
        <p:spPr/>
        <p:txBody>
          <a:bodyPr/>
          <a:lstStyle/>
          <a:p>
            <a:r>
              <a:rPr lang="en-JM" dirty="0" smtClean="0"/>
              <a:t>Reliability </a:t>
            </a:r>
            <a:endParaRPr lang="en-JM" dirty="0"/>
          </a:p>
        </p:txBody>
      </p:sp>
    </p:spTree>
    <p:extLst>
      <p:ext uri="{BB962C8B-B14F-4D97-AF65-F5344CB8AC3E}">
        <p14:creationId xmlns:p14="http://schemas.microsoft.com/office/powerpoint/2010/main" val="6640721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algn="just"/>
            <a:r>
              <a:rPr lang="en-JM" dirty="0" smtClean="0"/>
              <a:t>A term describing a measure that accurately reflects the concept it is intended to measure(Bobbie, 2004).  For example, you IQ would seem a more valid measure of your intelligence than would the number of hours you spend in the library. </a:t>
            </a:r>
          </a:p>
          <a:p>
            <a:pPr algn="just"/>
            <a:r>
              <a:rPr lang="en-JM" dirty="0" smtClean="0"/>
              <a:t> </a:t>
            </a:r>
          </a:p>
          <a:p>
            <a:pPr lvl="1" algn="just"/>
            <a:r>
              <a:rPr lang="en-JM" dirty="0" smtClean="0"/>
              <a:t>Face validity – the quality of an indicator that makes it seem a reasonable measure of some variable.  We may agree about the about the adequacy of the number of grievances lodge as a measure of morale but we would all agree that the number of grievances lodge has something to do with morale.</a:t>
            </a:r>
          </a:p>
          <a:p>
            <a:pPr lvl="1" algn="just"/>
            <a:endParaRPr lang="en-JM" dirty="0" smtClean="0"/>
          </a:p>
          <a:p>
            <a:pPr lvl="1" algn="just"/>
            <a:r>
              <a:rPr lang="en-JM" dirty="0" smtClean="0"/>
              <a:t>Criterion-related validity/predictive validity: the degree to which a measure relates to some external criterion.  The validity of a driver’s test is determined in a sense, by the relationship between the scores people get and their subsequent driving records.  </a:t>
            </a:r>
          </a:p>
          <a:p>
            <a:pPr lvl="1" algn="just"/>
            <a:r>
              <a:rPr lang="en-JM" dirty="0" smtClean="0"/>
              <a:t>What would be the criterion-related validity for these:</a:t>
            </a:r>
          </a:p>
          <a:p>
            <a:pPr lvl="2" algn="just"/>
            <a:r>
              <a:rPr lang="en-JM" dirty="0" smtClean="0"/>
              <a:t>Is very religious</a:t>
            </a:r>
          </a:p>
          <a:p>
            <a:pPr lvl="2" algn="just"/>
            <a:r>
              <a:rPr lang="en-JM" dirty="0" smtClean="0"/>
              <a:t>Support equality of men and women</a:t>
            </a:r>
            <a:endParaRPr lang="en-JM" dirty="0"/>
          </a:p>
        </p:txBody>
      </p:sp>
      <p:sp>
        <p:nvSpPr>
          <p:cNvPr id="3" name="Title 2"/>
          <p:cNvSpPr>
            <a:spLocks noGrp="1"/>
          </p:cNvSpPr>
          <p:nvPr>
            <p:ph type="title"/>
          </p:nvPr>
        </p:nvSpPr>
        <p:spPr/>
        <p:txBody>
          <a:bodyPr/>
          <a:lstStyle/>
          <a:p>
            <a:r>
              <a:rPr lang="en-JM" dirty="0" smtClean="0"/>
              <a:t>Validity</a:t>
            </a:r>
            <a:endParaRPr lang="en-JM" dirty="0"/>
          </a:p>
        </p:txBody>
      </p:sp>
    </p:spTree>
    <p:extLst>
      <p:ext uri="{BB962C8B-B14F-4D97-AF65-F5344CB8AC3E}">
        <p14:creationId xmlns:p14="http://schemas.microsoft.com/office/powerpoint/2010/main" val="35943521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gn="just"/>
            <a:r>
              <a:rPr lang="en-JM" dirty="0" smtClean="0"/>
              <a:t>Construct Validity: the degree to which a measure relates to other variables as expected within a system of theoretical relationship.</a:t>
            </a:r>
          </a:p>
          <a:p>
            <a:pPr algn="just"/>
            <a:endParaRPr lang="en-JM" dirty="0" smtClean="0"/>
          </a:p>
          <a:p>
            <a:pPr algn="just"/>
            <a:r>
              <a:rPr lang="en-JM" dirty="0" smtClean="0"/>
              <a:t>Content validity: refers to how much a measure covers the range of meanings included within a concept.  For example, a test of mathematical ability could not only test addition but would need to include subtraction, multiplication, division, and so forth.  </a:t>
            </a:r>
          </a:p>
          <a:p>
            <a:pPr algn="just"/>
            <a:endParaRPr lang="en-JM" dirty="0" smtClean="0"/>
          </a:p>
          <a:p>
            <a:pPr algn="just"/>
            <a:r>
              <a:rPr lang="en-JM" dirty="0" smtClean="0"/>
              <a:t>There is a tension between reliability and validity which forces researchers to make a trade-off between both.  </a:t>
            </a:r>
            <a:endParaRPr lang="en-JM" dirty="0"/>
          </a:p>
        </p:txBody>
      </p:sp>
      <p:sp>
        <p:nvSpPr>
          <p:cNvPr id="3" name="Title 2"/>
          <p:cNvSpPr>
            <a:spLocks noGrp="1"/>
          </p:cNvSpPr>
          <p:nvPr>
            <p:ph type="title"/>
          </p:nvPr>
        </p:nvSpPr>
        <p:spPr/>
        <p:txBody>
          <a:bodyPr/>
          <a:lstStyle/>
          <a:p>
            <a:r>
              <a:rPr lang="en-JM" dirty="0" smtClean="0"/>
              <a:t>Validity</a:t>
            </a:r>
            <a:endParaRPr lang="en-JM" dirty="0"/>
          </a:p>
        </p:txBody>
      </p:sp>
    </p:spTree>
    <p:extLst>
      <p:ext uri="{BB962C8B-B14F-4D97-AF65-F5344CB8AC3E}">
        <p14:creationId xmlns:p14="http://schemas.microsoft.com/office/powerpoint/2010/main" val="24528899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3688</TotalTime>
  <Words>1487</Words>
  <Application>Microsoft Office PowerPoint</Application>
  <PresentationFormat>On-screen Show (4:3)</PresentationFormat>
  <Paragraphs>103</Paragraphs>
  <Slides>17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Calibri</vt:lpstr>
      <vt:lpstr>Lucida Sans Unicode</vt:lpstr>
      <vt:lpstr>Verdana</vt:lpstr>
      <vt:lpstr>Wingdings 2</vt:lpstr>
      <vt:lpstr>Wingdings 3</vt:lpstr>
      <vt:lpstr>Concourse</vt:lpstr>
      <vt:lpstr>Unit 6: Managing a Successful Business Project  Unit 4: Research Project  Unit 18: Researching Current Issues in Aviation </vt:lpstr>
      <vt:lpstr>Content</vt:lpstr>
      <vt:lpstr>Learning Objectives</vt:lpstr>
      <vt:lpstr>Introduction</vt:lpstr>
      <vt:lpstr>Criteria of Measurement Quality</vt:lpstr>
      <vt:lpstr>Reliability </vt:lpstr>
      <vt:lpstr>Reliability </vt:lpstr>
      <vt:lpstr>Validity</vt:lpstr>
      <vt:lpstr>Validity</vt:lpstr>
      <vt:lpstr> Ways to improve validity </vt:lpstr>
      <vt:lpstr>Pitfalls to look out for</vt:lpstr>
      <vt:lpstr>Pitfalls to look out for</vt:lpstr>
      <vt:lpstr>Ethical Condition </vt:lpstr>
      <vt:lpstr>Ethical Condition </vt:lpstr>
      <vt:lpstr>Ethical Issues</vt:lpstr>
      <vt:lpstr>Conclusion</vt:lpstr>
      <vt:lpstr>References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8: Research Project</dc:title>
  <dc:creator>Dwayne Cargill</dc:creator>
  <cp:lastModifiedBy>Dwayne Cargill</cp:lastModifiedBy>
  <cp:revision>118</cp:revision>
  <cp:lastPrinted>2015-09-08T22:37:04Z</cp:lastPrinted>
  <dcterms:created xsi:type="dcterms:W3CDTF">2015-09-03T01:21:11Z</dcterms:created>
  <dcterms:modified xsi:type="dcterms:W3CDTF">2017-03-12T22:03:06Z</dcterms:modified>
</cp:coreProperties>
</file>