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257" r:id="rId3"/>
    <p:sldId id="258" r:id="rId4"/>
    <p:sldId id="355" r:id="rId5"/>
    <p:sldId id="383" r:id="rId6"/>
    <p:sldId id="384" r:id="rId7"/>
    <p:sldId id="385" r:id="rId8"/>
    <p:sldId id="386" r:id="rId9"/>
    <p:sldId id="387" r:id="rId10"/>
    <p:sldId id="388" r:id="rId11"/>
    <p:sldId id="389" r:id="rId12"/>
    <p:sldId id="390" r:id="rId13"/>
    <p:sldId id="391" r:id="rId14"/>
    <p:sldId id="392" r:id="rId15"/>
    <p:sldId id="396" r:id="rId16"/>
    <p:sldId id="397" r:id="rId17"/>
    <p:sldId id="393" r:id="rId18"/>
    <p:sldId id="394" r:id="rId19"/>
    <p:sldId id="395" r:id="rId20"/>
    <p:sldId id="3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32187A3-ED0E-4877-9747-27C639F59024}">
          <p14:sldIdLst>
            <p14:sldId id="256"/>
            <p14:sldId id="257"/>
            <p14:sldId id="258"/>
            <p14:sldId id="355"/>
            <p14:sldId id="383"/>
            <p14:sldId id="384"/>
            <p14:sldId id="385"/>
            <p14:sldId id="386"/>
            <p14:sldId id="387"/>
            <p14:sldId id="388"/>
            <p14:sldId id="389"/>
            <p14:sldId id="390"/>
            <p14:sldId id="391"/>
            <p14:sldId id="392"/>
            <p14:sldId id="396"/>
            <p14:sldId id="397"/>
            <p14:sldId id="393"/>
            <p14:sldId id="394"/>
            <p14:sldId id="395"/>
            <p14:sldId id="3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37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JM"/>
          </a:p>
        </p:txBody>
      </p:sp>
      <p:sp>
        <p:nvSpPr>
          <p:cNvPr id="3" name="Date Placeholder 2"/>
          <p:cNvSpPr>
            <a:spLocks noGrp="1"/>
          </p:cNvSpPr>
          <p:nvPr>
            <p:ph type="dt" sz="quarter" idx="1"/>
          </p:nvPr>
        </p:nvSpPr>
        <p:spPr>
          <a:xfrm>
            <a:off x="3884613" y="0"/>
            <a:ext cx="2971800" cy="457200"/>
          </a:xfrm>
          <a:prstGeom prst="rect">
            <a:avLst/>
          </a:prstGeom>
        </p:spPr>
        <p:txBody>
          <a:bodyPr vert="horz" lIns="91432" tIns="45716" rIns="91432" bIns="45716" rtlCol="0"/>
          <a:lstStyle>
            <a:lvl1pPr algn="r">
              <a:defRPr sz="1200"/>
            </a:lvl1pPr>
          </a:lstStyle>
          <a:p>
            <a:fld id="{3D00F2B5-A44B-4866-8107-118328990525}" type="datetimeFigureOut">
              <a:rPr lang="en-JM" smtClean="0"/>
              <a:t>19/03/2017</a:t>
            </a:fld>
            <a:endParaRPr lang="en-JM"/>
          </a:p>
        </p:txBody>
      </p:sp>
      <p:sp>
        <p:nvSpPr>
          <p:cNvPr id="4" name="Footer Placeholder 3"/>
          <p:cNvSpPr>
            <a:spLocks noGrp="1"/>
          </p:cNvSpPr>
          <p:nvPr>
            <p:ph type="ftr" sz="quarter" idx="2"/>
          </p:nvPr>
        </p:nvSpPr>
        <p:spPr>
          <a:xfrm>
            <a:off x="0" y="8685213"/>
            <a:ext cx="2971800" cy="457200"/>
          </a:xfrm>
          <a:prstGeom prst="rect">
            <a:avLst/>
          </a:prstGeom>
        </p:spPr>
        <p:txBody>
          <a:bodyPr vert="horz" lIns="91432" tIns="45716" rIns="91432" bIns="45716" rtlCol="0" anchor="b"/>
          <a:lstStyle>
            <a:lvl1pPr algn="l">
              <a:defRPr sz="1200"/>
            </a:lvl1pPr>
          </a:lstStyle>
          <a:p>
            <a:endParaRPr lang="en-JM"/>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2" tIns="45716" rIns="91432" bIns="45716" rtlCol="0" anchor="b"/>
          <a:lstStyle>
            <a:lvl1pPr algn="r">
              <a:defRPr sz="1200"/>
            </a:lvl1pPr>
          </a:lstStyle>
          <a:p>
            <a:fld id="{36829268-3815-463A-8E90-E3423A92704E}" type="slidenum">
              <a:rPr lang="en-JM" smtClean="0"/>
              <a:t>‹#›</a:t>
            </a:fld>
            <a:endParaRPr lang="en-JM"/>
          </a:p>
        </p:txBody>
      </p:sp>
    </p:spTree>
    <p:extLst>
      <p:ext uri="{BB962C8B-B14F-4D97-AF65-F5344CB8AC3E}">
        <p14:creationId xmlns:p14="http://schemas.microsoft.com/office/powerpoint/2010/main" val="362958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BC8BD-ACB1-4C0B-8153-8F19E4ED6188}" type="datetimeFigureOut">
              <a:rPr lang="en-JM" smtClean="0"/>
              <a:t>19/03/2017</a:t>
            </a:fld>
            <a:endParaRPr lang="en-JM"/>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FDAE5A-A194-4901-A02A-256769C2E07F}" type="slidenum">
              <a:rPr lang="en-JM" smtClean="0"/>
              <a:t>‹#›</a:t>
            </a:fld>
            <a:endParaRPr lang="en-JM"/>
          </a:p>
        </p:txBody>
      </p:sp>
    </p:spTree>
    <p:extLst>
      <p:ext uri="{BB962C8B-B14F-4D97-AF65-F5344CB8AC3E}">
        <p14:creationId xmlns:p14="http://schemas.microsoft.com/office/powerpoint/2010/main" val="3033931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10"/>
          </p:nvPr>
        </p:nvSpPr>
        <p:spPr/>
        <p:txBody>
          <a:bodyPr/>
          <a:lstStyle/>
          <a:p>
            <a:fld id="{EEFDAE5A-A194-4901-A02A-256769C2E07F}" type="slidenum">
              <a:rPr lang="en-JM" smtClean="0"/>
              <a:t>1</a:t>
            </a:fld>
            <a:endParaRPr lang="en-JM"/>
          </a:p>
        </p:txBody>
      </p:sp>
    </p:spTree>
    <p:extLst>
      <p:ext uri="{BB962C8B-B14F-4D97-AF65-F5344CB8AC3E}">
        <p14:creationId xmlns:p14="http://schemas.microsoft.com/office/powerpoint/2010/main" val="2985707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5410421-482D-4BF1-B9C9-504B2DF581F0}" type="datetimeFigureOut">
              <a:rPr lang="en-JM" smtClean="0"/>
              <a:t>19/03/2017</a:t>
            </a:fld>
            <a:endParaRPr lang="en-JM"/>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JM"/>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3FF223-D659-493B-A6B4-8C6FF6346327}" type="slidenum">
              <a:rPr lang="en-JM" smtClean="0"/>
              <a:t>‹#›</a:t>
            </a:fld>
            <a:endParaRPr lang="en-JM"/>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5" name="Footer Placeholder 4"/>
          <p:cNvSpPr>
            <a:spLocks noGrp="1"/>
          </p:cNvSpPr>
          <p:nvPr>
            <p:ph type="ftr" sz="quarter" idx="11"/>
          </p:nvPr>
        </p:nvSpPr>
        <p:spPr/>
        <p:txBody>
          <a:bodyPr/>
          <a:lstStyle>
            <a:extLst/>
          </a:lstStyle>
          <a:p>
            <a:endParaRPr lang="en-JM"/>
          </a:p>
        </p:txBody>
      </p:sp>
      <p:sp>
        <p:nvSpPr>
          <p:cNvPr id="6" name="Slide Number Placeholder 5"/>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8" name="Footer Placeholder 7"/>
          <p:cNvSpPr>
            <a:spLocks noGrp="1"/>
          </p:cNvSpPr>
          <p:nvPr>
            <p:ph type="ftr" sz="quarter" idx="11"/>
          </p:nvPr>
        </p:nvSpPr>
        <p:spPr/>
        <p:txBody>
          <a:bodyPr/>
          <a:lstStyle>
            <a:extLst/>
          </a:lstStyle>
          <a:p>
            <a:endParaRPr lang="en-JM"/>
          </a:p>
        </p:txBody>
      </p:sp>
      <p:sp>
        <p:nvSpPr>
          <p:cNvPr id="9" name="Slide Number Placeholder 8"/>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4" name="Footer Placeholder 3"/>
          <p:cNvSpPr>
            <a:spLocks noGrp="1"/>
          </p:cNvSpPr>
          <p:nvPr>
            <p:ph type="ftr" sz="quarter" idx="11"/>
          </p:nvPr>
        </p:nvSpPr>
        <p:spPr/>
        <p:txBody>
          <a:bodyPr/>
          <a:lstStyle>
            <a:extLst/>
          </a:lstStyle>
          <a:p>
            <a:endParaRPr lang="en-JM"/>
          </a:p>
        </p:txBody>
      </p:sp>
      <p:sp>
        <p:nvSpPr>
          <p:cNvPr id="5" name="Slide Number Placeholder 4"/>
          <p:cNvSpPr>
            <a:spLocks noGrp="1"/>
          </p:cNvSpPr>
          <p:nvPr>
            <p:ph type="sldNum" sz="quarter" idx="12"/>
          </p:nvPr>
        </p:nvSpPr>
        <p:spPr/>
        <p:txBody>
          <a:bodyPr/>
          <a:lstStyle>
            <a:extLst/>
          </a:lstStyle>
          <a:p>
            <a:fld id="{683FF223-D659-493B-A6B4-8C6FF6346327}" type="slidenum">
              <a:rPr lang="en-JM" smtClean="0"/>
              <a:t>‹#›</a:t>
            </a:fld>
            <a:endParaRPr lang="en-JM"/>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5410421-482D-4BF1-B9C9-504B2DF581F0}" type="datetimeFigureOut">
              <a:rPr lang="en-JM" smtClean="0"/>
              <a:t>19/03/2017</a:t>
            </a:fld>
            <a:endParaRPr lang="en-JM"/>
          </a:p>
        </p:txBody>
      </p:sp>
      <p:sp>
        <p:nvSpPr>
          <p:cNvPr id="3" name="Footer Placeholder 2"/>
          <p:cNvSpPr>
            <a:spLocks noGrp="1"/>
          </p:cNvSpPr>
          <p:nvPr>
            <p:ph type="ftr" sz="quarter" idx="11"/>
          </p:nvPr>
        </p:nvSpPr>
        <p:spPr/>
        <p:txBody>
          <a:bodyPr/>
          <a:lstStyle>
            <a:extLst/>
          </a:lstStyle>
          <a:p>
            <a:endParaRPr lang="en-JM"/>
          </a:p>
        </p:txBody>
      </p:sp>
      <p:sp>
        <p:nvSpPr>
          <p:cNvPr id="4" name="Slide Number Placeholder 3"/>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5410421-482D-4BF1-B9C9-504B2DF581F0}" type="datetimeFigureOut">
              <a:rPr lang="en-JM" smtClean="0"/>
              <a:t>19/03/2017</a:t>
            </a:fld>
            <a:endParaRPr lang="en-JM"/>
          </a:p>
        </p:txBody>
      </p:sp>
      <p:sp>
        <p:nvSpPr>
          <p:cNvPr id="6" name="Footer Placeholder 5"/>
          <p:cNvSpPr>
            <a:spLocks noGrp="1"/>
          </p:cNvSpPr>
          <p:nvPr>
            <p:ph type="ftr" sz="quarter" idx="11"/>
          </p:nvPr>
        </p:nvSpPr>
        <p:spPr/>
        <p:txBody>
          <a:bodyPr/>
          <a:lstStyle>
            <a:extLst/>
          </a:lstStyle>
          <a:p>
            <a:endParaRPr lang="en-JM"/>
          </a:p>
        </p:txBody>
      </p:sp>
      <p:sp>
        <p:nvSpPr>
          <p:cNvPr id="7" name="Slide Number Placeholder 6"/>
          <p:cNvSpPr>
            <a:spLocks noGrp="1"/>
          </p:cNvSpPr>
          <p:nvPr>
            <p:ph type="sldNum" sz="quarter" idx="12"/>
          </p:nvPr>
        </p:nvSpPr>
        <p:spPr/>
        <p:txBody>
          <a:bodyPr/>
          <a:lstStyle>
            <a:extLst/>
          </a:lstStyle>
          <a:p>
            <a:fld id="{683FF223-D659-493B-A6B4-8C6FF6346327}" type="slidenum">
              <a:rPr lang="en-JM" smtClean="0"/>
              <a:t>‹#›</a:t>
            </a:fld>
            <a:endParaRPr lang="en-JM"/>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5410421-482D-4BF1-B9C9-504B2DF581F0}" type="datetimeFigureOut">
              <a:rPr lang="en-JM" smtClean="0"/>
              <a:t>19/03/2017</a:t>
            </a:fld>
            <a:endParaRPr lang="en-JM"/>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JM"/>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3FF223-D659-493B-A6B4-8C6FF6346327}" type="slidenum">
              <a:rPr lang="en-JM" smtClean="0"/>
              <a:t>‹#›</a:t>
            </a:fld>
            <a:endParaRPr lang="en-JM"/>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5410421-482D-4BF1-B9C9-504B2DF581F0}" type="datetimeFigureOut">
              <a:rPr lang="en-JM" smtClean="0"/>
              <a:t>19/03/2017</a:t>
            </a:fld>
            <a:endParaRPr lang="en-JM"/>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JM"/>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3FF223-D659-493B-A6B4-8C6FF6346327}" type="slidenum">
              <a:rPr lang="en-JM" smtClean="0"/>
              <a:t>‹#›</a:t>
            </a:fld>
            <a:endParaRPr lang="en-JM"/>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d.dgacm.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babbie.net/resource/practice/04/purposes.html" TargetMode="External"/><Relationship Id="rId2" Type="http://schemas.openxmlformats.org/officeDocument/2006/relationships/hyperlink" Target="http://dd.dgacm.org/editorialmanual/training/lessons/link_g.htm" TargetMode="External"/><Relationship Id="rId1" Type="http://schemas.openxmlformats.org/officeDocument/2006/relationships/slideLayout" Target="../slideLayouts/slideLayout2.xml"/><Relationship Id="rId5" Type="http://schemas.openxmlformats.org/officeDocument/2006/relationships/hyperlink" Target="https://www2.warwick.ac.uk/study/cll/courses/professionaldevelopment/wmcett/researchprojects/action/resources/research_guidance_booklet-vron_3.doc" TargetMode="External"/><Relationship Id="rId4" Type="http://schemas.openxmlformats.org/officeDocument/2006/relationships/hyperlink" Target="http://www.korbedpsych.com/R19Ch5.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058361"/>
          </a:xfrm>
        </p:spPr>
        <p:txBody>
          <a:bodyPr>
            <a:normAutofit fontScale="90000"/>
          </a:bodyPr>
          <a:lstStyle/>
          <a:p>
            <a:r>
              <a:rPr lang="en-JM" sz="2800" dirty="0" smtClean="0"/>
              <a:t>Unit 6: Managing a Successful Business Project</a:t>
            </a:r>
            <a:br>
              <a:rPr lang="en-JM" sz="2800" dirty="0" smtClean="0"/>
            </a:br>
            <a:r>
              <a:rPr lang="en-JM" sz="2800" dirty="0" smtClean="0"/>
              <a:t/>
            </a:r>
            <a:br>
              <a:rPr lang="en-JM" sz="2800" dirty="0" smtClean="0"/>
            </a:br>
            <a:r>
              <a:rPr lang="en-JM" sz="2800" dirty="0" smtClean="0"/>
              <a:t>Unit </a:t>
            </a:r>
            <a:r>
              <a:rPr lang="en-JM" sz="2800" dirty="0"/>
              <a:t>4</a:t>
            </a:r>
            <a:r>
              <a:rPr lang="en-JM" sz="2800" dirty="0" smtClean="0"/>
              <a:t>: Research Project</a:t>
            </a:r>
            <a:br>
              <a:rPr lang="en-JM" sz="2800" dirty="0" smtClean="0"/>
            </a:br>
            <a:r>
              <a:rPr lang="en-JM" sz="2800" dirty="0" smtClean="0"/>
              <a:t/>
            </a:r>
            <a:br>
              <a:rPr lang="en-JM" sz="2800" dirty="0" smtClean="0"/>
            </a:br>
            <a:r>
              <a:rPr lang="en-JM" sz="2800" dirty="0" smtClean="0"/>
              <a:t>Unit 18: Researching Current Issues in Aviation </a:t>
            </a:r>
            <a:endParaRPr lang="en-JM" sz="2800" dirty="0"/>
          </a:p>
        </p:txBody>
      </p:sp>
      <p:sp>
        <p:nvSpPr>
          <p:cNvPr id="3" name="Subtitle 2"/>
          <p:cNvSpPr>
            <a:spLocks noGrp="1"/>
          </p:cNvSpPr>
          <p:nvPr>
            <p:ph type="subTitle" idx="1"/>
          </p:nvPr>
        </p:nvSpPr>
        <p:spPr>
          <a:xfrm>
            <a:off x="685800" y="3611606"/>
            <a:ext cx="7772400" cy="1493793"/>
          </a:xfrm>
        </p:spPr>
        <p:txBody>
          <a:bodyPr>
            <a:noAutofit/>
          </a:bodyPr>
          <a:lstStyle/>
          <a:p>
            <a:pPr algn="l"/>
            <a:r>
              <a:rPr lang="en-JM" sz="1600" dirty="0" smtClean="0"/>
              <a:t>Dwayne Cargill</a:t>
            </a:r>
          </a:p>
          <a:p>
            <a:pPr algn="l"/>
            <a:r>
              <a:rPr lang="en-JM" sz="1600" dirty="0" smtClean="0"/>
              <a:t>Lecturer</a:t>
            </a:r>
          </a:p>
          <a:p>
            <a:pPr algn="l"/>
            <a:r>
              <a:rPr lang="en-JM" sz="1600" dirty="0" err="1" smtClean="0"/>
              <a:t>Colbourne</a:t>
            </a:r>
            <a:r>
              <a:rPr lang="en-JM" sz="1600" dirty="0" smtClean="0"/>
              <a:t> College</a:t>
            </a:r>
          </a:p>
          <a:p>
            <a:pPr algn="l"/>
            <a:endParaRPr lang="en-JM" sz="1600" dirty="0"/>
          </a:p>
          <a:p>
            <a:pPr algn="l"/>
            <a:r>
              <a:rPr lang="en-JM" sz="1600" dirty="0" smtClean="0"/>
              <a:t>March </a:t>
            </a:r>
            <a:r>
              <a:rPr lang="en-JM" sz="1600" dirty="0" smtClean="0"/>
              <a:t>20, </a:t>
            </a:r>
            <a:r>
              <a:rPr lang="en-JM" sz="1600" dirty="0" smtClean="0"/>
              <a:t>2017</a:t>
            </a:r>
            <a:endParaRPr lang="en-JM" sz="1600" dirty="0"/>
          </a:p>
        </p:txBody>
      </p:sp>
    </p:spTree>
    <p:extLst>
      <p:ext uri="{BB962C8B-B14F-4D97-AF65-F5344CB8AC3E}">
        <p14:creationId xmlns:p14="http://schemas.microsoft.com/office/powerpoint/2010/main" val="1708231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a:t>The conclusions in your report will be the main "discoveries" that appear naturally from the text. For example, if your report analyses </a:t>
            </a:r>
            <a:r>
              <a:rPr lang="en-JM" dirty="0" smtClean="0"/>
              <a:t>the impact of leadership styles on employee’s performance in service industries and your research shows that the use of transformational leadership styles increases staff motivation and willingness to work harder, it is safe for your report to conclude that transformational leadership styles has a positive impact on the performance of employees in the service industry. </a:t>
            </a:r>
          </a:p>
          <a:p>
            <a:pPr algn="just"/>
            <a:endParaRPr lang="en-JM" dirty="0"/>
          </a:p>
          <a:p>
            <a:pPr algn="just"/>
            <a:r>
              <a:rPr lang="en-JM" dirty="0" smtClean="0"/>
              <a:t>If</a:t>
            </a:r>
            <a:r>
              <a:rPr lang="en-JM" dirty="0"/>
              <a:t>, however, evidence shows that the number of young people seeking treatment in drug rehabilitation centres is rising, you might in fact conclude that more people are getting help and that drug abuse is therefore decreasing among young people.</a:t>
            </a:r>
          </a:p>
        </p:txBody>
      </p:sp>
      <p:sp>
        <p:nvSpPr>
          <p:cNvPr id="3" name="Title 2"/>
          <p:cNvSpPr>
            <a:spLocks noGrp="1"/>
          </p:cNvSpPr>
          <p:nvPr>
            <p:ph type="title"/>
          </p:nvPr>
        </p:nvSpPr>
        <p:spPr/>
        <p:txBody>
          <a:bodyPr/>
          <a:lstStyle/>
          <a:p>
            <a:r>
              <a:rPr lang="en-JM" dirty="0" smtClean="0"/>
              <a:t>Writing Conclusions </a:t>
            </a:r>
            <a:endParaRPr lang="en-JM" dirty="0"/>
          </a:p>
        </p:txBody>
      </p:sp>
    </p:spTree>
    <p:extLst>
      <p:ext uri="{BB962C8B-B14F-4D97-AF65-F5344CB8AC3E}">
        <p14:creationId xmlns:p14="http://schemas.microsoft.com/office/powerpoint/2010/main" val="46556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JM" dirty="0"/>
              <a:t>Your recommendations, on the other hand, seek to propose specific solutions. If you have concluded that </a:t>
            </a:r>
            <a:r>
              <a:rPr lang="en-JM" dirty="0" smtClean="0"/>
              <a:t>leadership style have a positive impact on employees’ performance, then you should recommend steps to treat with this. </a:t>
            </a:r>
            <a:r>
              <a:rPr lang="en-JM" dirty="0"/>
              <a:t>It is not enough to recommend simply that action be taken; try to be more </a:t>
            </a:r>
            <a:r>
              <a:rPr lang="en-JM" dirty="0" smtClean="0"/>
              <a:t>specific (</a:t>
            </a:r>
            <a:r>
              <a:rPr lang="en-JM" dirty="0">
                <a:hlinkClick r:id="rId2"/>
              </a:rPr>
              <a:t>http://dd.dgacm.org</a:t>
            </a:r>
            <a:r>
              <a:rPr lang="en-JM" dirty="0"/>
              <a:t>, 2007</a:t>
            </a:r>
            <a:r>
              <a:rPr lang="en-JM" dirty="0" smtClean="0"/>
              <a:t>). </a:t>
            </a:r>
            <a:r>
              <a:rPr lang="en-JM" dirty="0"/>
              <a:t>Your recommendations could range from </a:t>
            </a:r>
            <a:r>
              <a:rPr lang="en-JM" dirty="0" smtClean="0"/>
              <a:t>the implementation of leadership training programme to a project to redefine Management competencies for new recruits. </a:t>
            </a:r>
          </a:p>
          <a:p>
            <a:pPr algn="just"/>
            <a:endParaRPr lang="en-JM" dirty="0" smtClean="0"/>
          </a:p>
          <a:p>
            <a:pPr algn="just"/>
            <a:r>
              <a:rPr lang="en-JM" dirty="0" smtClean="0"/>
              <a:t>Korbedpsych.com (2015) indicates that the </a:t>
            </a:r>
            <a:r>
              <a:rPr lang="en-JM" dirty="0"/>
              <a:t>recommendation must </a:t>
            </a:r>
            <a:r>
              <a:rPr lang="en-JM" dirty="0" smtClean="0"/>
              <a:t>be </a:t>
            </a:r>
            <a:r>
              <a:rPr lang="en-JM" dirty="0"/>
              <a:t>supported by the </a:t>
            </a:r>
            <a:r>
              <a:rPr lang="en-JM" dirty="0" smtClean="0"/>
              <a:t>statistical or interpretative findings </a:t>
            </a:r>
            <a:r>
              <a:rPr lang="en-JM" dirty="0"/>
              <a:t>from the data </a:t>
            </a:r>
            <a:r>
              <a:rPr lang="en-JM" dirty="0" smtClean="0"/>
              <a:t>analysis.</a:t>
            </a:r>
            <a:endParaRPr lang="en-JM" dirty="0"/>
          </a:p>
        </p:txBody>
      </p:sp>
      <p:sp>
        <p:nvSpPr>
          <p:cNvPr id="3" name="Title 2"/>
          <p:cNvSpPr>
            <a:spLocks noGrp="1"/>
          </p:cNvSpPr>
          <p:nvPr>
            <p:ph type="title"/>
          </p:nvPr>
        </p:nvSpPr>
        <p:spPr/>
        <p:txBody>
          <a:bodyPr/>
          <a:lstStyle/>
          <a:p>
            <a:r>
              <a:rPr lang="en-JM" dirty="0" smtClean="0"/>
              <a:t>Preparing Recommendations</a:t>
            </a:r>
            <a:endParaRPr lang="en-JM" dirty="0"/>
          </a:p>
        </p:txBody>
      </p:sp>
    </p:spTree>
    <p:extLst>
      <p:ext uri="{BB962C8B-B14F-4D97-AF65-F5344CB8AC3E}">
        <p14:creationId xmlns:p14="http://schemas.microsoft.com/office/powerpoint/2010/main" val="416507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JM" dirty="0" smtClean="0"/>
              <a:t>Burn (2015) suggest the following guidelines when preparing recommendations for research:</a:t>
            </a:r>
          </a:p>
          <a:p>
            <a:pPr algn="just"/>
            <a:endParaRPr lang="en-JM" dirty="0"/>
          </a:p>
          <a:p>
            <a:pPr algn="just"/>
            <a:endParaRPr lang="en-JM" dirty="0"/>
          </a:p>
          <a:p>
            <a:pPr marL="693738" lvl="1" indent="-328613" algn="just">
              <a:buFont typeface="+mj-lt"/>
              <a:buAutoNum type="arabicPeriod"/>
            </a:pPr>
            <a:r>
              <a:rPr lang="en-JM" dirty="0"/>
              <a:t>Arrange recommendations in the same order as conclusions. This creates cohesion in the reader's mind because recommendations should follow on naturally from conclusions. A report concluding, for example, that a proposed software programme is cost-effective and will increase productivity is likely to recommend purchasing the software.</a:t>
            </a:r>
          </a:p>
          <a:p>
            <a:pPr marL="693738" lvl="1" indent="-328613" algn="just">
              <a:buFont typeface="+mj-lt"/>
              <a:buAutoNum type="arabicPeriod"/>
            </a:pPr>
            <a:endParaRPr lang="en-JM" dirty="0"/>
          </a:p>
          <a:p>
            <a:pPr marL="693738" lvl="1" indent="-328613" algn="just">
              <a:buFont typeface="+mj-lt"/>
              <a:buAutoNum type="arabicPeriod"/>
            </a:pPr>
            <a:r>
              <a:rPr lang="en-JM" dirty="0" smtClean="0"/>
              <a:t>Provide </a:t>
            </a:r>
            <a:r>
              <a:rPr lang="en-JM" dirty="0"/>
              <a:t>specific information about how recommendations can be implemented. If you are recommending that a specific project should be undertaken, suggest a suitable timescale, how it should be carried out and who should be responsible for it.</a:t>
            </a:r>
          </a:p>
          <a:p>
            <a:pPr algn="just"/>
            <a:endParaRPr lang="en-JM" dirty="0"/>
          </a:p>
          <a:p>
            <a:endParaRPr lang="en-JM" dirty="0"/>
          </a:p>
        </p:txBody>
      </p:sp>
      <p:sp>
        <p:nvSpPr>
          <p:cNvPr id="3" name="Title 2"/>
          <p:cNvSpPr>
            <a:spLocks noGrp="1"/>
          </p:cNvSpPr>
          <p:nvPr>
            <p:ph type="title"/>
          </p:nvPr>
        </p:nvSpPr>
        <p:spPr/>
        <p:txBody>
          <a:bodyPr>
            <a:noAutofit/>
          </a:bodyPr>
          <a:lstStyle/>
          <a:p>
            <a:r>
              <a:rPr lang="en-JM" sz="3200" dirty="0" smtClean="0"/>
              <a:t>Guidelines for writing Recommendations</a:t>
            </a:r>
            <a:endParaRPr lang="en-JM" sz="3200" dirty="0"/>
          </a:p>
        </p:txBody>
      </p:sp>
    </p:spTree>
    <p:extLst>
      <p:ext uri="{BB962C8B-B14F-4D97-AF65-F5344CB8AC3E}">
        <p14:creationId xmlns:p14="http://schemas.microsoft.com/office/powerpoint/2010/main" val="265910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lgn="just">
              <a:buFont typeface="+mj-lt"/>
              <a:buAutoNum type="arabicPeriod" startAt="3"/>
            </a:pPr>
            <a:r>
              <a:rPr lang="en-JM" dirty="0" smtClean="0"/>
              <a:t>Create </a:t>
            </a:r>
            <a:r>
              <a:rPr lang="en-JM" dirty="0"/>
              <a:t>a professional impression. Base recommendations on objective evidence provided in the report, rather than personal opinion. Instead of saying, "I recommend that we launch this product within six months," say something like: "Based on evidence gathered through market research, it would be financially beneficial to have the product on the market within six months."</a:t>
            </a:r>
          </a:p>
          <a:p>
            <a:pPr marL="624078" indent="-514350" algn="just">
              <a:buFont typeface="+mj-lt"/>
              <a:buAutoNum type="arabicPeriod" startAt="3"/>
            </a:pPr>
            <a:endParaRPr lang="en-JM" dirty="0"/>
          </a:p>
          <a:p>
            <a:pPr marL="624078" indent="-514350" algn="just">
              <a:buFont typeface="+mj-lt"/>
              <a:buAutoNum type="arabicPeriod" startAt="3"/>
            </a:pPr>
            <a:r>
              <a:rPr lang="en-JM" dirty="0" smtClean="0"/>
              <a:t>Number </a:t>
            </a:r>
            <a:r>
              <a:rPr lang="en-JM" dirty="0"/>
              <a:t>conclusions and recommendations. This gives readers an easy reference point for discussion and follow-up reports.</a:t>
            </a:r>
          </a:p>
          <a:p>
            <a:endParaRPr lang="en-JM" dirty="0"/>
          </a:p>
        </p:txBody>
      </p:sp>
      <p:sp>
        <p:nvSpPr>
          <p:cNvPr id="3" name="Title 2"/>
          <p:cNvSpPr>
            <a:spLocks noGrp="1"/>
          </p:cNvSpPr>
          <p:nvPr>
            <p:ph type="title"/>
          </p:nvPr>
        </p:nvSpPr>
        <p:spPr/>
        <p:txBody>
          <a:bodyPr/>
          <a:lstStyle/>
          <a:p>
            <a:r>
              <a:rPr lang="en-JM" dirty="0" smtClean="0"/>
              <a:t>Guidelines… </a:t>
            </a:r>
            <a:r>
              <a:rPr lang="en-JM" dirty="0" err="1" smtClean="0"/>
              <a:t>con’t</a:t>
            </a:r>
            <a:endParaRPr lang="en-JM" dirty="0"/>
          </a:p>
        </p:txBody>
      </p:sp>
    </p:spTree>
    <p:extLst>
      <p:ext uri="{BB962C8B-B14F-4D97-AF65-F5344CB8AC3E}">
        <p14:creationId xmlns:p14="http://schemas.microsoft.com/office/powerpoint/2010/main" val="4070286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gn="just"/>
            <a:r>
              <a:rPr lang="en-JM" dirty="0"/>
              <a:t>Below is a sample </a:t>
            </a:r>
            <a:r>
              <a:rPr lang="en-JM" dirty="0" smtClean="0"/>
              <a:t>recommendation </a:t>
            </a:r>
            <a:r>
              <a:rPr lang="en-JM" dirty="0"/>
              <a:t>as outlined </a:t>
            </a:r>
            <a:r>
              <a:rPr lang="en-JM" dirty="0" smtClean="0"/>
              <a:t>by korbedpsych.com (2015). </a:t>
            </a:r>
            <a:r>
              <a:rPr lang="en-JM" dirty="0"/>
              <a:t>Notice how the first sentence provides the empirical support for the recommendation.</a:t>
            </a:r>
          </a:p>
          <a:p>
            <a:pPr algn="just"/>
            <a:endParaRPr lang="en-JM" dirty="0"/>
          </a:p>
          <a:p>
            <a:pPr algn="just"/>
            <a:r>
              <a:rPr lang="en-JM" dirty="0"/>
              <a:t>This </a:t>
            </a:r>
            <a:r>
              <a:rPr lang="en-JM" dirty="0" smtClean="0"/>
              <a:t>studies have </a:t>
            </a:r>
            <a:r>
              <a:rPr lang="en-JM" dirty="0"/>
              <a:t>found that there is considerable variation in </a:t>
            </a:r>
            <a:r>
              <a:rPr lang="en-JM" dirty="0" smtClean="0"/>
              <a:t>the students</a:t>
            </a:r>
            <a:r>
              <a:rPr lang="en-JM" dirty="0"/>
              <a:t>' judgments of acceptability of ethical study practices, providing evidence that university students are not certain about the right way to study. Thus, teachers need to spend class time educating students about positive, effective study skills. Few students understand and use good study practices without explicit instruction (Weinstein, Meyer, </a:t>
            </a:r>
            <a:r>
              <a:rPr lang="en-JM" dirty="0" err="1"/>
              <a:t>Husman</a:t>
            </a:r>
            <a:r>
              <a:rPr lang="en-JM" dirty="0"/>
              <a:t>, Van Mater Stone, &amp; </a:t>
            </a:r>
            <a:r>
              <a:rPr lang="en-JM" dirty="0" err="1"/>
              <a:t>McKeachie</a:t>
            </a:r>
            <a:r>
              <a:rPr lang="en-JM" dirty="0"/>
              <a:t>, 2006). Therefore, direct instruction in study skills is necessary. For example, teachers should instruct their students on how to set goals for their </a:t>
            </a:r>
            <a:r>
              <a:rPr lang="en-JM" dirty="0" smtClean="0"/>
              <a:t>education learning </a:t>
            </a:r>
            <a:r>
              <a:rPr lang="en-JM" dirty="0"/>
              <a:t>as well as instruction on specific study practices such as effectively reading textbooks and studying notes for the exam. When teachers spend the time necessary for teaching study skills, then students will not be uncertain about ethical study practices and will be more prepared for their exams. As Murdock and </a:t>
            </a:r>
            <a:r>
              <a:rPr lang="en-JM" dirty="0" err="1"/>
              <a:t>Anderman</a:t>
            </a:r>
            <a:r>
              <a:rPr lang="en-JM" dirty="0"/>
              <a:t> (2006) note, students who are confident in their abilities engage in less cheating </a:t>
            </a:r>
            <a:r>
              <a:rPr lang="en-JM" dirty="0" smtClean="0"/>
              <a:t>behaviours</a:t>
            </a:r>
            <a:r>
              <a:rPr lang="en-JM" dirty="0"/>
              <a:t>.</a:t>
            </a:r>
          </a:p>
          <a:p>
            <a:pPr algn="just"/>
            <a:endParaRPr lang="en-JM" dirty="0"/>
          </a:p>
          <a:p>
            <a:pPr algn="just"/>
            <a:r>
              <a:rPr lang="en-JM" dirty="0"/>
              <a:t>After the recommendations have been written, reread each recommendation. Consider which statistical result from the results section supports that recommendation. If there is no statistical result to support the recommendation, then it must be </a:t>
            </a:r>
            <a:r>
              <a:rPr lang="en-JM" dirty="0" smtClean="0"/>
              <a:t>cancelled.</a:t>
            </a:r>
            <a:endParaRPr lang="en-JM" dirty="0"/>
          </a:p>
          <a:p>
            <a:endParaRPr lang="en-JM" dirty="0"/>
          </a:p>
        </p:txBody>
      </p:sp>
      <p:sp>
        <p:nvSpPr>
          <p:cNvPr id="3" name="Title 2"/>
          <p:cNvSpPr>
            <a:spLocks noGrp="1"/>
          </p:cNvSpPr>
          <p:nvPr>
            <p:ph type="title"/>
          </p:nvPr>
        </p:nvSpPr>
        <p:spPr/>
        <p:txBody>
          <a:bodyPr/>
          <a:lstStyle/>
          <a:p>
            <a:r>
              <a:rPr lang="en-JM" dirty="0" smtClean="0"/>
              <a:t>Guidelines…</a:t>
            </a:r>
            <a:r>
              <a:rPr lang="en-JM" dirty="0" err="1" smtClean="0"/>
              <a:t>con’t</a:t>
            </a:r>
            <a:endParaRPr lang="en-JM" dirty="0"/>
          </a:p>
        </p:txBody>
      </p:sp>
    </p:spTree>
    <p:extLst>
      <p:ext uri="{BB962C8B-B14F-4D97-AF65-F5344CB8AC3E}">
        <p14:creationId xmlns:p14="http://schemas.microsoft.com/office/powerpoint/2010/main" val="115511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Making recommendations should </a:t>
            </a:r>
            <a:r>
              <a:rPr lang="en-GB" dirty="0"/>
              <a:t>come naturally from your conclusions and therefore be linked to your results, analysis and </a:t>
            </a:r>
            <a:r>
              <a:rPr lang="en-GB" dirty="0" smtClean="0"/>
              <a:t>discussion (University of Warwick, </a:t>
            </a:r>
            <a:r>
              <a:rPr lang="en-GB" dirty="0" err="1" smtClean="0"/>
              <a:t>n.d.</a:t>
            </a:r>
            <a:r>
              <a:rPr lang="en-GB" dirty="0" smtClean="0"/>
              <a:t>).</a:t>
            </a:r>
            <a:endParaRPr lang="en-JM" dirty="0"/>
          </a:p>
          <a:p>
            <a:endParaRPr lang="en-JM" dirty="0"/>
          </a:p>
          <a:p>
            <a:r>
              <a:rPr lang="en-GB" dirty="0"/>
              <a:t>You should state your recommendations in ‘action’ terms and include where you </a:t>
            </a:r>
            <a:r>
              <a:rPr lang="en-GB" dirty="0" smtClean="0"/>
              <a:t>can: </a:t>
            </a:r>
            <a:endParaRPr lang="en-JM" dirty="0"/>
          </a:p>
          <a:p>
            <a:pPr lvl="1"/>
            <a:r>
              <a:rPr lang="en-GB" dirty="0"/>
              <a:t> </a:t>
            </a:r>
            <a:r>
              <a:rPr lang="en-GB" dirty="0" smtClean="0"/>
              <a:t>who </a:t>
            </a:r>
            <a:r>
              <a:rPr lang="en-GB" dirty="0"/>
              <a:t>is responsible, </a:t>
            </a:r>
            <a:endParaRPr lang="en-JM" dirty="0"/>
          </a:p>
          <a:p>
            <a:pPr lvl="1"/>
            <a:r>
              <a:rPr lang="en-GB" dirty="0"/>
              <a:t>cost/benefits, </a:t>
            </a:r>
            <a:endParaRPr lang="en-JM" dirty="0"/>
          </a:p>
          <a:p>
            <a:pPr lvl="1"/>
            <a:r>
              <a:rPr lang="en-GB" dirty="0"/>
              <a:t>feasibility, </a:t>
            </a:r>
            <a:endParaRPr lang="en-JM" dirty="0"/>
          </a:p>
          <a:p>
            <a:pPr lvl="1"/>
            <a:r>
              <a:rPr lang="en-GB" dirty="0"/>
              <a:t>priorities and timescales, </a:t>
            </a:r>
            <a:endParaRPr lang="en-JM" dirty="0"/>
          </a:p>
          <a:p>
            <a:pPr lvl="1"/>
            <a:r>
              <a:rPr lang="en-GB" dirty="0"/>
              <a:t>likely outcomes/impact on the organisation (threats? opportunities?)</a:t>
            </a:r>
            <a:endParaRPr lang="en-JM" dirty="0"/>
          </a:p>
          <a:p>
            <a:pPr lvl="1"/>
            <a:endParaRPr lang="en-JM" dirty="0"/>
          </a:p>
        </p:txBody>
      </p:sp>
      <p:sp>
        <p:nvSpPr>
          <p:cNvPr id="3" name="Title 2"/>
          <p:cNvSpPr>
            <a:spLocks noGrp="1"/>
          </p:cNvSpPr>
          <p:nvPr>
            <p:ph type="title"/>
          </p:nvPr>
        </p:nvSpPr>
        <p:spPr/>
        <p:txBody>
          <a:bodyPr/>
          <a:lstStyle/>
          <a:p>
            <a:r>
              <a:rPr lang="en-JM" dirty="0" smtClean="0"/>
              <a:t>Another Approach </a:t>
            </a:r>
            <a:endParaRPr lang="en-JM" dirty="0"/>
          </a:p>
        </p:txBody>
      </p:sp>
    </p:spTree>
    <p:extLst>
      <p:ext uri="{BB962C8B-B14F-4D97-AF65-F5344CB8AC3E}">
        <p14:creationId xmlns:p14="http://schemas.microsoft.com/office/powerpoint/2010/main" val="924536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3006057"/>
              </p:ext>
            </p:extLst>
          </p:nvPr>
        </p:nvGraphicFramePr>
        <p:xfrm>
          <a:off x="457200" y="1752601"/>
          <a:ext cx="8229600" cy="4025704"/>
        </p:xfrm>
        <a:graphic>
          <a:graphicData uri="http://schemas.openxmlformats.org/drawingml/2006/table">
            <a:tbl>
              <a:tblPr firstRow="1" firstCol="1" lastRow="1" lastCol="1" bandRow="1" bandCol="1"/>
              <a:tblGrid>
                <a:gridCol w="2002696"/>
                <a:gridCol w="1446392"/>
                <a:gridCol w="1557653"/>
                <a:gridCol w="1682822"/>
                <a:gridCol w="1540037"/>
              </a:tblGrid>
              <a:tr h="1465384">
                <a:tc>
                  <a:txBody>
                    <a:bodyPr/>
                    <a:lstStyle/>
                    <a:p>
                      <a:pPr marL="0" marR="0" algn="ctr">
                        <a:spcBef>
                          <a:spcPts val="0"/>
                        </a:spcBef>
                        <a:spcAft>
                          <a:spcPts val="0"/>
                        </a:spcAft>
                      </a:pPr>
                      <a:r>
                        <a:rPr lang="en-GB" sz="1600" b="1" dirty="0">
                          <a:effectLst/>
                          <a:latin typeface="Arial" panose="020B0604020202020204" pitchFamily="34" charset="0"/>
                          <a:ea typeface="Times New Roman" panose="02020603050405020304" pitchFamily="18" charset="0"/>
                        </a:rPr>
                        <a:t>RECOMMENDATION</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600" b="1" dirty="0">
                          <a:effectLst/>
                          <a:latin typeface="Arial" panose="020B0604020202020204" pitchFamily="34" charset="0"/>
                          <a:ea typeface="Times New Roman" panose="02020603050405020304" pitchFamily="18" charset="0"/>
                        </a:rPr>
                        <a:t>WHO IS RESPONSIBLE</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RESOURCES REQUIRED</a:t>
                      </a:r>
                      <a:endParaRPr lang="en-JM" sz="2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COST/BENEFIT</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OUTCOMES/</a:t>
                      </a:r>
                      <a:endParaRPr lang="en-JM" sz="2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SUCCESS MEASURES/</a:t>
                      </a:r>
                      <a:endParaRPr lang="en-JM" sz="2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THREATS/</a:t>
                      </a:r>
                      <a:endParaRPr lang="en-JM" sz="2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OPPORTUNITIES</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TIMESCALES</a:t>
                      </a:r>
                      <a:endParaRPr lang="en-JM" sz="28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600" b="1">
                          <a:effectLst/>
                          <a:latin typeface="Arial" panose="020B0604020202020204" pitchFamily="34" charset="0"/>
                          <a:ea typeface="Times New Roman" panose="02020603050405020304" pitchFamily="18" charset="0"/>
                        </a:rPr>
                        <a:t>PRIORITY FEASIBILITY RATING</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538">
                <a:tc>
                  <a:txBody>
                    <a:bodyPr/>
                    <a:lstStyle/>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538">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538">
                <a:tc>
                  <a:txBody>
                    <a:bodyPr/>
                    <a:lstStyle/>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a:effectLst/>
                          <a:latin typeface="Arial" panose="020B0604020202020204" pitchFamily="34" charset="0"/>
                          <a:ea typeface="Times New Roman" panose="02020603050405020304" pitchFamily="18" charset="0"/>
                        </a:rPr>
                        <a:t> </a:t>
                      </a:r>
                      <a:endParaRPr lang="en-JM"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2800" dirty="0">
                          <a:effectLst/>
                          <a:latin typeface="Arial" panose="020B0604020202020204" pitchFamily="34" charset="0"/>
                          <a:ea typeface="Times New Roman" panose="02020603050405020304" pitchFamily="18" charset="0"/>
                        </a:rPr>
                        <a:t> </a:t>
                      </a:r>
                      <a:endParaRPr lang="en-JM"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fontScale="90000"/>
          </a:bodyPr>
          <a:lstStyle/>
          <a:p>
            <a:r>
              <a:rPr lang="en-JM" dirty="0" smtClean="0"/>
              <a:t>You may want to consider a Tabular Format</a:t>
            </a:r>
            <a:endParaRPr lang="en-JM" dirty="0"/>
          </a:p>
        </p:txBody>
      </p:sp>
    </p:spTree>
    <p:extLst>
      <p:ext uri="{BB962C8B-B14F-4D97-AF65-F5344CB8AC3E}">
        <p14:creationId xmlns:p14="http://schemas.microsoft.com/office/powerpoint/2010/main" val="3835017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lnSpc>
                <a:spcPct val="170000"/>
              </a:lnSpc>
            </a:pPr>
            <a:r>
              <a:rPr lang="en-JM" sz="2500" dirty="0"/>
              <a:t>According </a:t>
            </a:r>
            <a:r>
              <a:rPr lang="en-JM" sz="2500" dirty="0" smtClean="0"/>
              <a:t>to korbedpsych.com (2015) Every </a:t>
            </a:r>
            <a:r>
              <a:rPr lang="en-JM" sz="2500" dirty="0"/>
              <a:t>research study provides one or two answers about education, but also opens the door for five to ten additional questions. </a:t>
            </a:r>
            <a:r>
              <a:rPr lang="en-JM" sz="2500" dirty="0" smtClean="0"/>
              <a:t>This can be extended to all types of research  and thus based </a:t>
            </a:r>
            <a:r>
              <a:rPr lang="en-JM" sz="2500" dirty="0"/>
              <a:t>on the Discussion/Summary of Findings and Limitations of the study, </a:t>
            </a:r>
            <a:r>
              <a:rPr lang="en-JM" sz="2500" dirty="0" smtClean="0"/>
              <a:t>the researcher must aske the following questions: </a:t>
            </a:r>
          </a:p>
          <a:p>
            <a:pPr algn="just">
              <a:lnSpc>
                <a:spcPct val="170000"/>
              </a:lnSpc>
            </a:pPr>
            <a:endParaRPr lang="en-JM" sz="2500" dirty="0" smtClean="0"/>
          </a:p>
          <a:p>
            <a:pPr lvl="1" algn="just">
              <a:lnSpc>
                <a:spcPct val="170000"/>
              </a:lnSpc>
            </a:pPr>
            <a:r>
              <a:rPr lang="en-JM" sz="2200" dirty="0"/>
              <a:t>W</a:t>
            </a:r>
            <a:r>
              <a:rPr lang="en-JM" sz="2200" dirty="0" smtClean="0"/>
              <a:t>hat </a:t>
            </a:r>
            <a:r>
              <a:rPr lang="en-JM" sz="2200" dirty="0"/>
              <a:t>additional research should be conducted? </a:t>
            </a:r>
            <a:endParaRPr lang="en-JM" sz="2200" dirty="0" smtClean="0"/>
          </a:p>
          <a:p>
            <a:pPr lvl="1" algn="just">
              <a:lnSpc>
                <a:spcPct val="170000"/>
              </a:lnSpc>
            </a:pPr>
            <a:r>
              <a:rPr lang="en-JM" sz="2200" dirty="0" smtClean="0"/>
              <a:t>What </a:t>
            </a:r>
            <a:r>
              <a:rPr lang="en-JM" sz="2200" dirty="0"/>
              <a:t>questions arose because of the major finding of your study? </a:t>
            </a:r>
            <a:endParaRPr lang="en-JM" sz="2200" dirty="0" smtClean="0"/>
          </a:p>
          <a:p>
            <a:pPr lvl="1" algn="just">
              <a:lnSpc>
                <a:spcPct val="170000"/>
              </a:lnSpc>
            </a:pPr>
            <a:r>
              <a:rPr lang="en-JM" sz="2200" dirty="0" smtClean="0"/>
              <a:t>How </a:t>
            </a:r>
            <a:r>
              <a:rPr lang="en-JM" sz="2200" dirty="0"/>
              <a:t>can other research studies improve over the limitations that were described in the Limitations section? </a:t>
            </a:r>
          </a:p>
          <a:p>
            <a:pPr algn="just">
              <a:lnSpc>
                <a:spcPct val="170000"/>
              </a:lnSpc>
            </a:pPr>
            <a:endParaRPr lang="en-JM" sz="2500" dirty="0"/>
          </a:p>
        </p:txBody>
      </p:sp>
      <p:sp>
        <p:nvSpPr>
          <p:cNvPr id="3" name="Title 2"/>
          <p:cNvSpPr>
            <a:spLocks noGrp="1"/>
          </p:cNvSpPr>
          <p:nvPr>
            <p:ph type="title"/>
          </p:nvPr>
        </p:nvSpPr>
        <p:spPr/>
        <p:txBody>
          <a:bodyPr>
            <a:normAutofit fontScale="90000"/>
          </a:bodyPr>
          <a:lstStyle/>
          <a:p>
            <a:r>
              <a:rPr lang="en-JM" dirty="0" smtClean="0"/>
              <a:t>Suggestion for Further Research</a:t>
            </a:r>
            <a:endParaRPr lang="en-JM" dirty="0"/>
          </a:p>
        </p:txBody>
      </p:sp>
    </p:spTree>
    <p:extLst>
      <p:ext uri="{BB962C8B-B14F-4D97-AF65-F5344CB8AC3E}">
        <p14:creationId xmlns:p14="http://schemas.microsoft.com/office/powerpoint/2010/main" val="3423130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lnSpc>
                <a:spcPct val="170000"/>
              </a:lnSpc>
            </a:pPr>
            <a:r>
              <a:rPr lang="en-JM" sz="2500" dirty="0" smtClean="0"/>
              <a:t>For instance, educational </a:t>
            </a:r>
            <a:r>
              <a:rPr lang="en-JM" sz="2500" dirty="0"/>
              <a:t>researchers need to continue conducting empirical research to ascertain the factors that contribute to cheating amongst students. </a:t>
            </a:r>
            <a:endParaRPr lang="en-JM" sz="2500" dirty="0" smtClean="0"/>
          </a:p>
          <a:p>
            <a:pPr algn="just">
              <a:lnSpc>
                <a:spcPct val="170000"/>
              </a:lnSpc>
            </a:pPr>
            <a:endParaRPr lang="en-JM" sz="2500" dirty="0" smtClean="0"/>
          </a:p>
          <a:p>
            <a:pPr marL="850392" lvl="1" indent="-457200" algn="just">
              <a:lnSpc>
                <a:spcPct val="170000"/>
              </a:lnSpc>
              <a:buFont typeface="+mj-lt"/>
              <a:buAutoNum type="arabicPeriod"/>
            </a:pPr>
            <a:r>
              <a:rPr lang="en-JM" sz="2100" dirty="0" smtClean="0"/>
              <a:t>Researchers </a:t>
            </a:r>
            <a:r>
              <a:rPr lang="en-JM" sz="2100" dirty="0"/>
              <a:t>should identify the types of malpractices that are most frequent amongst students. </a:t>
            </a:r>
            <a:endParaRPr lang="en-JM" sz="2100" dirty="0" smtClean="0"/>
          </a:p>
          <a:p>
            <a:pPr marL="850392" lvl="1" indent="-457200" algn="just">
              <a:lnSpc>
                <a:spcPct val="170000"/>
              </a:lnSpc>
              <a:buFont typeface="+mj-lt"/>
              <a:buAutoNum type="arabicPeriod"/>
            </a:pPr>
            <a:r>
              <a:rPr lang="en-JM" sz="2100" dirty="0" smtClean="0"/>
              <a:t>Researchers </a:t>
            </a:r>
            <a:r>
              <a:rPr lang="en-JM" sz="2100" dirty="0"/>
              <a:t>should determine what types of factors influence students to engage in examination malpractice. </a:t>
            </a:r>
            <a:endParaRPr lang="en-JM" sz="2100" dirty="0" smtClean="0"/>
          </a:p>
          <a:p>
            <a:pPr marL="850392" lvl="1" indent="-457200" algn="just">
              <a:lnSpc>
                <a:spcPct val="170000"/>
              </a:lnSpc>
              <a:buFont typeface="+mj-lt"/>
              <a:buAutoNum type="arabicPeriod"/>
            </a:pPr>
            <a:r>
              <a:rPr lang="en-JM" sz="2100" dirty="0" smtClean="0"/>
              <a:t>Experimental </a:t>
            </a:r>
            <a:r>
              <a:rPr lang="en-JM" sz="2100" dirty="0"/>
              <a:t>research should be conducted to test various strategies for preventing examination malpractice to determine which strategies are most effective.</a:t>
            </a:r>
          </a:p>
          <a:p>
            <a:pPr marL="109728" indent="0">
              <a:buNone/>
            </a:pPr>
            <a:endParaRPr lang="en-JM" dirty="0"/>
          </a:p>
        </p:txBody>
      </p:sp>
      <p:sp>
        <p:nvSpPr>
          <p:cNvPr id="3" name="Title 2"/>
          <p:cNvSpPr>
            <a:spLocks noGrp="1"/>
          </p:cNvSpPr>
          <p:nvPr>
            <p:ph type="title"/>
          </p:nvPr>
        </p:nvSpPr>
        <p:spPr/>
        <p:txBody>
          <a:bodyPr>
            <a:normAutofit fontScale="90000"/>
          </a:bodyPr>
          <a:lstStyle/>
          <a:p>
            <a:r>
              <a:rPr lang="en-JM" dirty="0" smtClean="0"/>
              <a:t>Suggestion for Further Research</a:t>
            </a:r>
            <a:endParaRPr lang="en-JM" dirty="0"/>
          </a:p>
        </p:txBody>
      </p:sp>
    </p:spTree>
    <p:extLst>
      <p:ext uri="{BB962C8B-B14F-4D97-AF65-F5344CB8AC3E}">
        <p14:creationId xmlns:p14="http://schemas.microsoft.com/office/powerpoint/2010/main" val="2067406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150000"/>
              </a:lnSpc>
            </a:pPr>
            <a:r>
              <a:rPr lang="en-JM" sz="1800" dirty="0" smtClean="0"/>
              <a:t>If you have taken the time to gather your information for research, you want to make sure your report reflects your hard work.  You must therefore ensure that it contain </a:t>
            </a:r>
            <a:r>
              <a:rPr lang="en-JM" sz="1800" dirty="0"/>
              <a:t>factually accurate information that is objectively reported and conveyed </a:t>
            </a:r>
            <a:r>
              <a:rPr lang="en-JM" sz="1800" dirty="0" smtClean="0"/>
              <a:t>accurate and </a:t>
            </a:r>
            <a:r>
              <a:rPr lang="en-JM" sz="1800" dirty="0"/>
              <a:t>appropriate </a:t>
            </a:r>
            <a:r>
              <a:rPr lang="en-JM" sz="1800" dirty="0" smtClean="0"/>
              <a:t>language for positive effects. An important consideration is to ensure that </a:t>
            </a:r>
            <a:r>
              <a:rPr lang="en-JM" sz="1800" dirty="0"/>
              <a:t>your reader is able to access data easily and </a:t>
            </a:r>
            <a:r>
              <a:rPr lang="en-JM" sz="1800" dirty="0" smtClean="0"/>
              <a:t>understand what </a:t>
            </a:r>
            <a:r>
              <a:rPr lang="en-JM" sz="1800" dirty="0"/>
              <a:t>the information means to your research. </a:t>
            </a:r>
            <a:endParaRPr lang="en-JM" sz="1800" dirty="0" smtClean="0"/>
          </a:p>
          <a:p>
            <a:pPr algn="just">
              <a:lnSpc>
                <a:spcPct val="150000"/>
              </a:lnSpc>
            </a:pPr>
            <a:endParaRPr lang="en-JM" sz="1800" dirty="0"/>
          </a:p>
          <a:p>
            <a:pPr algn="just">
              <a:lnSpc>
                <a:spcPct val="150000"/>
              </a:lnSpc>
            </a:pPr>
            <a:r>
              <a:rPr lang="en-JM" sz="1800" dirty="0" smtClean="0"/>
              <a:t>Additionally</a:t>
            </a:r>
            <a:r>
              <a:rPr lang="en-JM" sz="1800" dirty="0"/>
              <a:t>, ensure that the language you use </a:t>
            </a:r>
            <a:r>
              <a:rPr lang="en-JM" sz="1800" dirty="0" smtClean="0"/>
              <a:t>reflects </a:t>
            </a:r>
            <a:r>
              <a:rPr lang="en-JM" sz="1800" dirty="0"/>
              <a:t>your voice</a:t>
            </a:r>
            <a:r>
              <a:rPr lang="en-JM" sz="1800" dirty="0" smtClean="0"/>
              <a:t>, the </a:t>
            </a:r>
            <a:r>
              <a:rPr lang="en-JM" sz="1800" dirty="0"/>
              <a:t>source of the </a:t>
            </a:r>
            <a:r>
              <a:rPr lang="en-JM" sz="1800" dirty="0" smtClean="0"/>
              <a:t>finding </a:t>
            </a:r>
            <a:r>
              <a:rPr lang="en-JM" sz="1800" dirty="0"/>
              <a:t>and the actual </a:t>
            </a:r>
            <a:r>
              <a:rPr lang="en-JM" sz="1800" dirty="0" smtClean="0"/>
              <a:t>finding</a:t>
            </a:r>
            <a:r>
              <a:rPr lang="en-JM" sz="1800" dirty="0"/>
              <a:t>.</a:t>
            </a:r>
          </a:p>
        </p:txBody>
      </p:sp>
      <p:sp>
        <p:nvSpPr>
          <p:cNvPr id="3" name="Title 2"/>
          <p:cNvSpPr>
            <a:spLocks noGrp="1"/>
          </p:cNvSpPr>
          <p:nvPr>
            <p:ph type="title"/>
          </p:nvPr>
        </p:nvSpPr>
        <p:spPr/>
        <p:txBody>
          <a:bodyPr/>
          <a:lstStyle/>
          <a:p>
            <a:r>
              <a:rPr lang="en-JM" dirty="0" smtClean="0"/>
              <a:t>Conclusions</a:t>
            </a:r>
            <a:endParaRPr lang="en-JM" dirty="0"/>
          </a:p>
        </p:txBody>
      </p:sp>
    </p:spTree>
    <p:extLst>
      <p:ext uri="{BB962C8B-B14F-4D97-AF65-F5344CB8AC3E}">
        <p14:creationId xmlns:p14="http://schemas.microsoft.com/office/powerpoint/2010/main" val="390563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JM" dirty="0" smtClean="0"/>
              <a:t>Learning Outcome 3:</a:t>
            </a:r>
          </a:p>
          <a:p>
            <a:pPr algn="just"/>
            <a:endParaRPr lang="en-JM" dirty="0" smtClean="0"/>
          </a:p>
          <a:p>
            <a:pPr algn="just"/>
            <a:r>
              <a:rPr lang="en-JM" sz="2800" dirty="0"/>
              <a:t>LO3 Present the project and communicate </a:t>
            </a:r>
            <a:r>
              <a:rPr lang="en-JM" sz="2800" dirty="0" smtClean="0"/>
              <a:t>appropriate recommendations </a:t>
            </a:r>
            <a:r>
              <a:rPr lang="en-JM" sz="2800" dirty="0"/>
              <a:t>based on meaningful </a:t>
            </a:r>
            <a:r>
              <a:rPr lang="en-JM" sz="2800" dirty="0" smtClean="0"/>
              <a:t>conclusions drawn </a:t>
            </a:r>
            <a:r>
              <a:rPr lang="en-JM" sz="2800" dirty="0"/>
              <a:t>from the evidence findings and/or analysis</a:t>
            </a:r>
          </a:p>
          <a:p>
            <a:pPr lvl="1" algn="just"/>
            <a:endParaRPr lang="en-JM" dirty="0"/>
          </a:p>
          <a:p>
            <a:pPr lvl="1" algn="just"/>
            <a:r>
              <a:rPr lang="en-JM" dirty="0" smtClean="0"/>
              <a:t>AC: 3.1 </a:t>
            </a:r>
            <a:r>
              <a:rPr lang="en-JM" dirty="0"/>
              <a:t>use appropriate research evaluation </a:t>
            </a:r>
            <a:r>
              <a:rPr lang="en-JM" dirty="0" smtClean="0"/>
              <a:t>techniques</a:t>
            </a:r>
            <a:endParaRPr lang="en-JM" dirty="0"/>
          </a:p>
          <a:p>
            <a:pPr lvl="1" algn="just"/>
            <a:endParaRPr lang="en-JM" dirty="0" smtClean="0"/>
          </a:p>
          <a:p>
            <a:pPr lvl="1" algn="just"/>
            <a:r>
              <a:rPr lang="en-JM" dirty="0" smtClean="0"/>
              <a:t>AC: </a:t>
            </a:r>
            <a:r>
              <a:rPr lang="en-JM" dirty="0"/>
              <a:t>3.2 interpret and </a:t>
            </a:r>
            <a:r>
              <a:rPr lang="en-JM" dirty="0" err="1"/>
              <a:t>analyze</a:t>
            </a:r>
            <a:r>
              <a:rPr lang="en-JM" dirty="0"/>
              <a:t> the results in terms </a:t>
            </a:r>
            <a:r>
              <a:rPr lang="en-JM" dirty="0" smtClean="0"/>
              <a:t>of the </a:t>
            </a:r>
            <a:r>
              <a:rPr lang="en-JM" dirty="0"/>
              <a:t>original research specification </a:t>
            </a:r>
            <a:endParaRPr lang="en-JM" dirty="0" smtClean="0"/>
          </a:p>
          <a:p>
            <a:pPr lvl="1" algn="just"/>
            <a:endParaRPr lang="en-JM" dirty="0" smtClean="0"/>
          </a:p>
          <a:p>
            <a:pPr lvl="1" algn="just"/>
            <a:r>
              <a:rPr lang="en-JM" dirty="0" smtClean="0"/>
              <a:t>AC: 3.3 </a:t>
            </a:r>
            <a:r>
              <a:rPr lang="en-JM" dirty="0"/>
              <a:t>make recommendations and justify areas for </a:t>
            </a:r>
            <a:r>
              <a:rPr lang="en-JM" dirty="0" smtClean="0"/>
              <a:t>further </a:t>
            </a:r>
            <a:r>
              <a:rPr lang="en-JM" dirty="0"/>
              <a:t>consideration</a:t>
            </a:r>
          </a:p>
          <a:p>
            <a:pPr lvl="1" algn="just"/>
            <a:endParaRPr lang="en-JM" dirty="0" smtClean="0"/>
          </a:p>
          <a:p>
            <a:pPr lvl="1" algn="just"/>
            <a:endParaRPr lang="en-JM" dirty="0"/>
          </a:p>
        </p:txBody>
      </p:sp>
      <p:sp>
        <p:nvSpPr>
          <p:cNvPr id="3" name="Title 2"/>
          <p:cNvSpPr>
            <a:spLocks noGrp="1"/>
          </p:cNvSpPr>
          <p:nvPr>
            <p:ph type="title"/>
          </p:nvPr>
        </p:nvSpPr>
        <p:spPr/>
        <p:txBody>
          <a:bodyPr/>
          <a:lstStyle/>
          <a:p>
            <a:r>
              <a:rPr lang="en-JM" dirty="0" smtClean="0"/>
              <a:t>Content</a:t>
            </a:r>
            <a:endParaRPr lang="en-JM" dirty="0"/>
          </a:p>
        </p:txBody>
      </p:sp>
    </p:spTree>
    <p:extLst>
      <p:ext uri="{BB962C8B-B14F-4D97-AF65-F5344CB8AC3E}">
        <p14:creationId xmlns:p14="http://schemas.microsoft.com/office/powerpoint/2010/main" val="133010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r>
              <a:rPr lang="en-JM" dirty="0" err="1"/>
              <a:t>Babbie</a:t>
            </a:r>
            <a:r>
              <a:rPr lang="en-JM" dirty="0"/>
              <a:t>, E 2004 The Practice of Social Research, 10</a:t>
            </a:r>
            <a:r>
              <a:rPr lang="en-JM" baseline="30000" dirty="0"/>
              <a:t>th</a:t>
            </a:r>
            <a:r>
              <a:rPr lang="en-JM" dirty="0"/>
              <a:t> ed., Thompson </a:t>
            </a:r>
            <a:r>
              <a:rPr lang="en-JM" dirty="0" err="1"/>
              <a:t>Wadsorth</a:t>
            </a:r>
            <a:r>
              <a:rPr lang="en-JM" dirty="0"/>
              <a:t>, </a:t>
            </a:r>
            <a:r>
              <a:rPr lang="en-JM" dirty="0" smtClean="0"/>
              <a:t>USA</a:t>
            </a:r>
          </a:p>
          <a:p>
            <a:pPr algn="just"/>
            <a:r>
              <a:rPr lang="en-JM" dirty="0"/>
              <a:t>Burn, Elizabeth 2015 “</a:t>
            </a:r>
            <a:r>
              <a:rPr lang="en-JM" i="1" dirty="0"/>
              <a:t>How to write Conclusions and Recommendations”</a:t>
            </a:r>
            <a:r>
              <a:rPr lang="en-JM" dirty="0"/>
              <a:t> retrieved from http://www.ehow.co.uk/how_12011693_write-conclusions-recommendations.html</a:t>
            </a:r>
          </a:p>
          <a:p>
            <a:pPr algn="just"/>
            <a:r>
              <a:rPr lang="en-JM" dirty="0"/>
              <a:t>Dd.dgacm.org (2007) Writing for the United Nations retrieved from </a:t>
            </a:r>
            <a:r>
              <a:rPr lang="en-JM" dirty="0">
                <a:hlinkClick r:id="rId2"/>
              </a:rPr>
              <a:t>http://dd.dgacm.org/editorialmanual/training/lessons/link_g.htm</a:t>
            </a:r>
            <a:endParaRPr lang="en-JM" dirty="0"/>
          </a:p>
          <a:p>
            <a:pPr algn="just"/>
            <a:r>
              <a:rPr lang="en-JM" dirty="0"/>
              <a:t>Ebabbie.net (</a:t>
            </a:r>
            <a:r>
              <a:rPr lang="en-JM" dirty="0" err="1"/>
              <a:t>n.d.</a:t>
            </a:r>
            <a:r>
              <a:rPr lang="en-JM" dirty="0"/>
              <a:t>) Three Purposes of Research retrieved on March 19, 2017 from </a:t>
            </a:r>
            <a:r>
              <a:rPr lang="en-JM" dirty="0">
                <a:hlinkClick r:id="rId3"/>
              </a:rPr>
              <a:t>http://www.ebabbie.net/resource/practice/04/purposes.html</a:t>
            </a:r>
            <a:r>
              <a:rPr lang="en-JM" dirty="0"/>
              <a:t> </a:t>
            </a:r>
          </a:p>
          <a:p>
            <a:pPr algn="just"/>
            <a:r>
              <a:rPr lang="en-JM" dirty="0" smtClean="0"/>
              <a:t>Greener </a:t>
            </a:r>
            <a:r>
              <a:rPr lang="en-JM" dirty="0"/>
              <a:t>S. &amp; </a:t>
            </a:r>
            <a:r>
              <a:rPr lang="en-JM" dirty="0" err="1"/>
              <a:t>Martelli</a:t>
            </a:r>
            <a:r>
              <a:rPr lang="en-JM" dirty="0"/>
              <a:t> J 2015 Introduction to Business Research Method, 2</a:t>
            </a:r>
            <a:r>
              <a:rPr lang="en-JM" baseline="30000" dirty="0"/>
              <a:t>nd</a:t>
            </a:r>
            <a:r>
              <a:rPr lang="en-JM" dirty="0"/>
              <a:t> ed., </a:t>
            </a:r>
            <a:r>
              <a:rPr lang="en-JM" dirty="0" smtClean="0"/>
              <a:t>bookboon.com</a:t>
            </a:r>
          </a:p>
          <a:p>
            <a:r>
              <a:rPr lang="en-JM" dirty="0" smtClean="0"/>
              <a:t>Korbedpsych.com (</a:t>
            </a:r>
            <a:r>
              <a:rPr lang="en-JM" dirty="0" err="1" smtClean="0"/>
              <a:t>n.d.</a:t>
            </a:r>
            <a:r>
              <a:rPr lang="en-JM" dirty="0" smtClean="0"/>
              <a:t>) Conduction </a:t>
            </a:r>
            <a:r>
              <a:rPr lang="en-JM" dirty="0"/>
              <a:t>Educational Research retrieved on November 7, 2015 from </a:t>
            </a:r>
            <a:r>
              <a:rPr lang="en-JM" dirty="0">
                <a:hlinkClick r:id="rId4"/>
              </a:rPr>
              <a:t>http://</a:t>
            </a:r>
            <a:r>
              <a:rPr lang="en-JM" dirty="0" smtClean="0">
                <a:hlinkClick r:id="rId4"/>
              </a:rPr>
              <a:t>www.korbedpsych.com/R19Ch5.html</a:t>
            </a:r>
            <a:endParaRPr lang="en-JM" dirty="0" smtClean="0"/>
          </a:p>
          <a:p>
            <a:r>
              <a:rPr lang="en-JM" dirty="0" smtClean="0"/>
              <a:t>University of Warwick (</a:t>
            </a:r>
            <a:r>
              <a:rPr lang="en-JM" dirty="0" err="1" smtClean="0"/>
              <a:t>n.d.</a:t>
            </a:r>
            <a:r>
              <a:rPr lang="en-JM" dirty="0" smtClean="0"/>
              <a:t>) Action Research Resources: Writing a Research Report retrieved March 19, 2017 from  </a:t>
            </a:r>
            <a:r>
              <a:rPr lang="en-JM" dirty="0">
                <a:hlinkClick r:id="rId5"/>
              </a:rPr>
              <a:t>https://www2.warwick.ac.uk/study/cll/courses/professionaldevelopment/wmcett/researchprojects/action/resources/research_guidance_booklet-vron_3.doc</a:t>
            </a:r>
            <a:r>
              <a:rPr lang="en-JM" dirty="0"/>
              <a:t>.</a:t>
            </a:r>
            <a:endParaRPr lang="en-JM" dirty="0"/>
          </a:p>
          <a:p>
            <a:pPr algn="just"/>
            <a:endParaRPr lang="en-JM" dirty="0"/>
          </a:p>
        </p:txBody>
      </p:sp>
      <p:sp>
        <p:nvSpPr>
          <p:cNvPr id="3" name="Title 2"/>
          <p:cNvSpPr>
            <a:spLocks noGrp="1"/>
          </p:cNvSpPr>
          <p:nvPr>
            <p:ph type="title"/>
          </p:nvPr>
        </p:nvSpPr>
        <p:spPr/>
        <p:txBody>
          <a:bodyPr/>
          <a:lstStyle/>
          <a:p>
            <a:r>
              <a:rPr lang="en-JM" dirty="0" smtClean="0"/>
              <a:t>References</a:t>
            </a:r>
            <a:endParaRPr lang="en-JM" dirty="0"/>
          </a:p>
        </p:txBody>
      </p:sp>
    </p:spTree>
    <p:extLst>
      <p:ext uri="{BB962C8B-B14F-4D97-AF65-F5344CB8AC3E}">
        <p14:creationId xmlns:p14="http://schemas.microsoft.com/office/powerpoint/2010/main" val="61268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3"/>
          </a:xfrm>
        </p:spPr>
        <p:txBody>
          <a:bodyPr>
            <a:normAutofit lnSpcReduction="10000"/>
          </a:bodyPr>
          <a:lstStyle/>
          <a:p>
            <a:pPr algn="just">
              <a:lnSpc>
                <a:spcPct val="150000"/>
              </a:lnSpc>
            </a:pPr>
            <a:r>
              <a:rPr lang="en-JM" dirty="0" smtClean="0"/>
              <a:t>At the end of this session, Learners should be able to</a:t>
            </a:r>
            <a:r>
              <a:rPr lang="en-JM" dirty="0" smtClean="0"/>
              <a:t>:</a:t>
            </a:r>
          </a:p>
          <a:p>
            <a:pPr algn="just">
              <a:lnSpc>
                <a:spcPct val="150000"/>
              </a:lnSpc>
            </a:pPr>
            <a:endParaRPr lang="en-JM" dirty="0" smtClean="0"/>
          </a:p>
          <a:p>
            <a:pPr lvl="1" algn="just">
              <a:lnSpc>
                <a:spcPct val="150000"/>
              </a:lnSpc>
            </a:pPr>
            <a:r>
              <a:rPr lang="en-JM" dirty="0"/>
              <a:t>For AC 3.2: Interpret and </a:t>
            </a:r>
            <a:r>
              <a:rPr lang="en-JM" dirty="0" err="1"/>
              <a:t>analyze</a:t>
            </a:r>
            <a:r>
              <a:rPr lang="en-JM" dirty="0"/>
              <a:t> the results in terms of the original research </a:t>
            </a:r>
            <a:r>
              <a:rPr lang="en-JM" dirty="0" smtClean="0"/>
              <a:t>specification</a:t>
            </a:r>
          </a:p>
          <a:p>
            <a:pPr lvl="1" algn="just">
              <a:lnSpc>
                <a:spcPct val="150000"/>
              </a:lnSpc>
            </a:pPr>
            <a:endParaRPr lang="en-JM" dirty="0" smtClean="0"/>
          </a:p>
          <a:p>
            <a:pPr lvl="2" algn="just"/>
            <a:r>
              <a:rPr lang="en-JM" sz="2200" b="1" dirty="0" smtClean="0"/>
              <a:t>D2</a:t>
            </a:r>
            <a:r>
              <a:rPr lang="en-JM" sz="2200" b="1" dirty="0"/>
              <a:t>: </a:t>
            </a:r>
            <a:r>
              <a:rPr lang="en-JM" sz="2200" dirty="0"/>
              <a:t>Recommend appropriate actions for the </a:t>
            </a:r>
            <a:r>
              <a:rPr lang="en-JM" sz="2200" dirty="0" smtClean="0"/>
              <a:t>aviation/business </a:t>
            </a:r>
            <a:r>
              <a:rPr lang="en-JM" sz="2200" dirty="0"/>
              <a:t>industry based on research findings and conclusions 	</a:t>
            </a:r>
          </a:p>
        </p:txBody>
      </p:sp>
      <p:sp>
        <p:nvSpPr>
          <p:cNvPr id="3" name="Title 2"/>
          <p:cNvSpPr>
            <a:spLocks noGrp="1"/>
          </p:cNvSpPr>
          <p:nvPr>
            <p:ph type="title"/>
          </p:nvPr>
        </p:nvSpPr>
        <p:spPr/>
        <p:txBody>
          <a:bodyPr/>
          <a:lstStyle/>
          <a:p>
            <a:r>
              <a:rPr lang="en-JM" dirty="0" smtClean="0"/>
              <a:t>Learning Objectives</a:t>
            </a:r>
            <a:endParaRPr lang="en-JM" dirty="0"/>
          </a:p>
        </p:txBody>
      </p:sp>
    </p:spTree>
    <p:extLst>
      <p:ext uri="{BB962C8B-B14F-4D97-AF65-F5344CB8AC3E}">
        <p14:creationId xmlns:p14="http://schemas.microsoft.com/office/powerpoint/2010/main" val="395797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150000"/>
              </a:lnSpc>
            </a:pPr>
            <a:r>
              <a:rPr lang="en-JM" sz="1800" dirty="0"/>
              <a:t>The conduct of research is important for the creation of knowledge and for the evidence based decision making.  It is therefore important that this is done using the appropriate methods.  </a:t>
            </a:r>
          </a:p>
          <a:p>
            <a:pPr algn="just">
              <a:lnSpc>
                <a:spcPct val="150000"/>
              </a:lnSpc>
            </a:pPr>
            <a:endParaRPr lang="en-JM" sz="1800" dirty="0"/>
          </a:p>
          <a:p>
            <a:pPr algn="just">
              <a:lnSpc>
                <a:spcPct val="150000"/>
              </a:lnSpc>
            </a:pPr>
            <a:r>
              <a:rPr lang="en-JM" sz="1800" dirty="0"/>
              <a:t>Having conducted your research, it just lead to some conclusions which add value to existing knowledge.  It should also direct and guide the companies in developing appropriate recommendations for moving forward.  A research paper must therefore provide recommendations for solutions based on the analysis of the research finding.</a:t>
            </a:r>
          </a:p>
        </p:txBody>
      </p:sp>
      <p:sp>
        <p:nvSpPr>
          <p:cNvPr id="3" name="Title 2"/>
          <p:cNvSpPr>
            <a:spLocks noGrp="1"/>
          </p:cNvSpPr>
          <p:nvPr>
            <p:ph type="title"/>
          </p:nvPr>
        </p:nvSpPr>
        <p:spPr/>
        <p:txBody>
          <a:bodyPr/>
          <a:lstStyle/>
          <a:p>
            <a:r>
              <a:rPr lang="en-JM" dirty="0" smtClean="0"/>
              <a:t>Introduction</a:t>
            </a:r>
            <a:endParaRPr lang="en-JM" dirty="0"/>
          </a:p>
        </p:txBody>
      </p:sp>
    </p:spTree>
    <p:extLst>
      <p:ext uri="{BB962C8B-B14F-4D97-AF65-F5344CB8AC3E}">
        <p14:creationId xmlns:p14="http://schemas.microsoft.com/office/powerpoint/2010/main" val="291628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lnSpc>
                <a:spcPct val="150000"/>
              </a:lnSpc>
            </a:pPr>
            <a:r>
              <a:rPr lang="en-JM" sz="2000" dirty="0" smtClean="0"/>
              <a:t>Ebabbie.net (</a:t>
            </a:r>
            <a:r>
              <a:rPr lang="en-JM" sz="2000" dirty="0" err="1" smtClean="0"/>
              <a:t>n.d.</a:t>
            </a:r>
            <a:r>
              <a:rPr lang="en-JM" sz="2000" dirty="0" smtClean="0"/>
              <a:t>) identify three purposes of research:</a:t>
            </a:r>
            <a:endParaRPr lang="en-JM" sz="2000" dirty="0"/>
          </a:p>
          <a:p>
            <a:pPr lvl="1" algn="just">
              <a:lnSpc>
                <a:spcPct val="150000"/>
              </a:lnSpc>
              <a:buFont typeface="Wingdings" panose="05000000000000000000" pitchFamily="2" charset="2"/>
              <a:buChar char="§"/>
            </a:pPr>
            <a:r>
              <a:rPr lang="en-JM" sz="1600" dirty="0"/>
              <a:t>Exploration: gaining some familiarity with a topic, discovering some of its main dimensions, and possibly planning further, more structured research. </a:t>
            </a:r>
            <a:endParaRPr lang="en-JM" sz="1600" dirty="0" smtClean="0"/>
          </a:p>
          <a:p>
            <a:pPr lvl="1" algn="just">
              <a:lnSpc>
                <a:spcPct val="150000"/>
              </a:lnSpc>
              <a:buFont typeface="Wingdings" panose="05000000000000000000" pitchFamily="2" charset="2"/>
              <a:buChar char="§"/>
            </a:pPr>
            <a:r>
              <a:rPr lang="en-JM" sz="1600" dirty="0"/>
              <a:t>Description: as in the Census Bureau's report on how many Americans there are, a political poll predicting who will win an election</a:t>
            </a:r>
            <a:endParaRPr lang="en-JM" sz="1600" dirty="0" smtClean="0"/>
          </a:p>
          <a:p>
            <a:pPr lvl="1" algn="just">
              <a:lnSpc>
                <a:spcPct val="150000"/>
              </a:lnSpc>
              <a:buFont typeface="Wingdings" panose="05000000000000000000" pitchFamily="2" charset="2"/>
              <a:buChar char="§"/>
            </a:pPr>
            <a:r>
              <a:rPr lang="en-JM" sz="1600" dirty="0"/>
              <a:t>Explanation: In addition to knowing which candidates voters </a:t>
            </a:r>
            <a:r>
              <a:rPr lang="en-JM" sz="1600" dirty="0" err="1"/>
              <a:t>favor</a:t>
            </a:r>
            <a:r>
              <a:rPr lang="en-JM" sz="1600" dirty="0"/>
              <a:t>, we may go the next step to ask </a:t>
            </a:r>
            <a:r>
              <a:rPr lang="en-JM" sz="1600" i="1" dirty="0"/>
              <a:t>why</a:t>
            </a:r>
            <a:r>
              <a:rPr lang="en-JM" sz="1600" dirty="0"/>
              <a:t>?  What kinds of voters--men or </a:t>
            </a:r>
            <a:r>
              <a:rPr lang="en-JM" sz="1600" dirty="0" smtClean="0"/>
              <a:t>women</a:t>
            </a:r>
          </a:p>
          <a:p>
            <a:pPr lvl="1" algn="just">
              <a:lnSpc>
                <a:spcPct val="150000"/>
              </a:lnSpc>
              <a:buFont typeface="Wingdings" panose="05000000000000000000" pitchFamily="2" charset="2"/>
              <a:buChar char="§"/>
            </a:pPr>
            <a:endParaRPr lang="en-JM" sz="1600" dirty="0" smtClean="0"/>
          </a:p>
          <a:p>
            <a:pPr algn="just">
              <a:lnSpc>
                <a:spcPct val="150000"/>
              </a:lnSpc>
              <a:buFont typeface="Wingdings" panose="05000000000000000000" pitchFamily="2" charset="2"/>
              <a:buChar char="Ø"/>
            </a:pPr>
            <a:r>
              <a:rPr lang="en-JM" sz="2000" dirty="0" smtClean="0"/>
              <a:t>Having gathered and analyse the data, the researcher must then identify recommendations/solutions for the problems to improve/enhance/eliminate the issues.</a:t>
            </a:r>
            <a:endParaRPr lang="en-JM" sz="2000" dirty="0"/>
          </a:p>
        </p:txBody>
      </p:sp>
      <p:sp>
        <p:nvSpPr>
          <p:cNvPr id="3" name="Title 2"/>
          <p:cNvSpPr>
            <a:spLocks noGrp="1"/>
          </p:cNvSpPr>
          <p:nvPr>
            <p:ph type="title"/>
          </p:nvPr>
        </p:nvSpPr>
        <p:spPr/>
        <p:txBody>
          <a:bodyPr/>
          <a:lstStyle/>
          <a:p>
            <a:r>
              <a:rPr lang="en-JM" dirty="0" smtClean="0"/>
              <a:t>Purposes of Research</a:t>
            </a:r>
            <a:endParaRPr lang="en-JM" dirty="0"/>
          </a:p>
        </p:txBody>
      </p:sp>
    </p:spTree>
    <p:extLst>
      <p:ext uri="{BB962C8B-B14F-4D97-AF65-F5344CB8AC3E}">
        <p14:creationId xmlns:p14="http://schemas.microsoft.com/office/powerpoint/2010/main" val="406818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JM" dirty="0" smtClean="0"/>
              <a:t>Accounting to Burns (2015) conclusions </a:t>
            </a:r>
            <a:r>
              <a:rPr lang="en-JM" dirty="0"/>
              <a:t>and recommendations are positioned at the end of a report, before the appendices. They help clarify the information provided in the main body of a business or academic report. </a:t>
            </a:r>
            <a:endParaRPr lang="en-JM" dirty="0" smtClean="0"/>
          </a:p>
          <a:p>
            <a:pPr algn="just"/>
            <a:endParaRPr lang="en-JM" dirty="0"/>
          </a:p>
          <a:p>
            <a:pPr algn="just"/>
            <a:r>
              <a:rPr lang="en-JM" dirty="0" smtClean="0"/>
              <a:t>One </a:t>
            </a:r>
            <a:r>
              <a:rPr lang="en-JM" dirty="0"/>
              <a:t>tip for writing conclusions and recommendations is to ensure that they give a standalone overview of the nature of your research, its findings, implications and effective ways to implement ideas. </a:t>
            </a:r>
            <a:endParaRPr lang="en-JM" dirty="0" smtClean="0"/>
          </a:p>
          <a:p>
            <a:pPr algn="just"/>
            <a:endParaRPr lang="en-JM" dirty="0"/>
          </a:p>
          <a:p>
            <a:pPr algn="just"/>
            <a:r>
              <a:rPr lang="en-JM" dirty="0" smtClean="0"/>
              <a:t>This </a:t>
            </a:r>
            <a:r>
              <a:rPr lang="en-JM" dirty="0"/>
              <a:t>helps your reader to understand what your report is about, even if he doesn't have time to read it all.</a:t>
            </a:r>
          </a:p>
        </p:txBody>
      </p:sp>
      <p:sp>
        <p:nvSpPr>
          <p:cNvPr id="3" name="Title 2"/>
          <p:cNvSpPr>
            <a:spLocks noGrp="1"/>
          </p:cNvSpPr>
          <p:nvPr>
            <p:ph type="title"/>
          </p:nvPr>
        </p:nvSpPr>
        <p:spPr/>
        <p:txBody>
          <a:bodyPr>
            <a:normAutofit fontScale="90000"/>
          </a:bodyPr>
          <a:lstStyle/>
          <a:p>
            <a:r>
              <a:rPr lang="en-JM" dirty="0" smtClean="0"/>
              <a:t>Conclusions and recommendations</a:t>
            </a:r>
            <a:endParaRPr lang="en-JM" dirty="0"/>
          </a:p>
        </p:txBody>
      </p:sp>
    </p:spTree>
    <p:extLst>
      <p:ext uri="{BB962C8B-B14F-4D97-AF65-F5344CB8AC3E}">
        <p14:creationId xmlns:p14="http://schemas.microsoft.com/office/powerpoint/2010/main" val="107852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JM" dirty="0" smtClean="0"/>
              <a:t>Dd.dgacm.org (2007) indicate that the inclusion of conclusions </a:t>
            </a:r>
            <a:r>
              <a:rPr lang="en-JM" dirty="0"/>
              <a:t>and </a:t>
            </a:r>
            <a:r>
              <a:rPr lang="en-JM" dirty="0" smtClean="0"/>
              <a:t>recommendations in a report is dependent </a:t>
            </a:r>
            <a:r>
              <a:rPr lang="en-JM" dirty="0"/>
              <a:t>on the type of report. Reports of the </a:t>
            </a:r>
            <a:r>
              <a:rPr lang="en-JM" dirty="0" smtClean="0"/>
              <a:t>United Nations’ Secretary-General </a:t>
            </a:r>
            <a:r>
              <a:rPr lang="en-JM" dirty="0"/>
              <a:t>will almost always include both and must include a section with conclusions drawn from the body of the report. Normally reports prepared for the legislative bodies should include recommendations on action to be taken by the Member States. Reports of the legislative bodies on their meetings should present the conclusions and recommendations reached by the Member States at the session. A report of a mission you have taken should present your conclusions and recommendations in a separate section at the end of the report.</a:t>
            </a:r>
          </a:p>
          <a:p>
            <a:pPr algn="just"/>
            <a:endParaRPr lang="en-JM" dirty="0"/>
          </a:p>
          <a:p>
            <a:pPr algn="just"/>
            <a:r>
              <a:rPr lang="en-JM" dirty="0"/>
              <a:t>Many people find drafting conclusions and recommendations difficult. It helps to keep them separate in your mind. In essence, your conclusions should be a logical extension of the information contained in the report and your recommendations should be a logical extension of the conclusions.</a:t>
            </a:r>
          </a:p>
          <a:p>
            <a:pPr marL="109728" indent="0" algn="just">
              <a:buNone/>
            </a:pPr>
            <a:endParaRPr lang="en-JM" dirty="0"/>
          </a:p>
        </p:txBody>
      </p:sp>
      <p:sp>
        <p:nvSpPr>
          <p:cNvPr id="3" name="Title 2"/>
          <p:cNvSpPr>
            <a:spLocks noGrp="1"/>
          </p:cNvSpPr>
          <p:nvPr>
            <p:ph type="title"/>
          </p:nvPr>
        </p:nvSpPr>
        <p:spPr/>
        <p:txBody>
          <a:bodyPr/>
          <a:lstStyle/>
          <a:p>
            <a:r>
              <a:rPr lang="en-JM" dirty="0" smtClean="0"/>
              <a:t>Preparing Conclusions</a:t>
            </a:r>
            <a:endParaRPr lang="en-JM" dirty="0"/>
          </a:p>
        </p:txBody>
      </p:sp>
    </p:spTree>
    <p:extLst>
      <p:ext uri="{BB962C8B-B14F-4D97-AF65-F5344CB8AC3E}">
        <p14:creationId xmlns:p14="http://schemas.microsoft.com/office/powerpoint/2010/main" val="246764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JM" dirty="0" smtClean="0"/>
              <a:t>Burns (2015) propose the following:</a:t>
            </a:r>
          </a:p>
          <a:p>
            <a:endParaRPr lang="en-JM" dirty="0"/>
          </a:p>
          <a:p>
            <a:pPr marL="690563" lvl="1" indent="-233363">
              <a:buFont typeface="+mj-lt"/>
              <a:buAutoNum type="arabicPeriod"/>
            </a:pPr>
            <a:r>
              <a:rPr lang="en-JM" dirty="0" smtClean="0"/>
              <a:t>Summarize </a:t>
            </a:r>
            <a:r>
              <a:rPr lang="en-JM" dirty="0"/>
              <a:t>key points and findings. This helps readers to quickly assess what the report is about and what it has achieved. It also serves as a quick reference guide if the report is discussed in a meeting or used as a basis for further research.</a:t>
            </a:r>
          </a:p>
          <a:p>
            <a:pPr marL="690563" lvl="1" indent="-514350">
              <a:buFont typeface="+mj-lt"/>
              <a:buAutoNum type="arabicPeriod"/>
            </a:pPr>
            <a:endParaRPr lang="en-JM" dirty="0"/>
          </a:p>
          <a:p>
            <a:pPr marL="690563" lvl="1" indent="-233363">
              <a:buFont typeface="+mj-lt"/>
              <a:buAutoNum type="arabicPeriod"/>
            </a:pPr>
            <a:r>
              <a:rPr lang="en-JM" dirty="0" smtClean="0"/>
              <a:t>Outline </a:t>
            </a:r>
            <a:r>
              <a:rPr lang="en-JM" dirty="0"/>
              <a:t>the implications of your findings. A report that investigates the effect of staff training programmes on productivity and provides evidence that such schemes are effective will, logically, suggest that there is a case for investing in additional training.</a:t>
            </a:r>
          </a:p>
          <a:p>
            <a:endParaRPr lang="en-JM" dirty="0"/>
          </a:p>
          <a:p>
            <a:endParaRPr lang="en-JM" dirty="0"/>
          </a:p>
        </p:txBody>
      </p:sp>
      <p:sp>
        <p:nvSpPr>
          <p:cNvPr id="3" name="Title 2"/>
          <p:cNvSpPr>
            <a:spLocks noGrp="1"/>
          </p:cNvSpPr>
          <p:nvPr>
            <p:ph type="title"/>
          </p:nvPr>
        </p:nvSpPr>
        <p:spPr/>
        <p:txBody>
          <a:bodyPr>
            <a:normAutofit fontScale="90000"/>
          </a:bodyPr>
          <a:lstStyle/>
          <a:p>
            <a:r>
              <a:rPr lang="en-JM" dirty="0" smtClean="0"/>
              <a:t>Guidance in writing Conclusions</a:t>
            </a:r>
            <a:endParaRPr lang="en-JM" dirty="0"/>
          </a:p>
        </p:txBody>
      </p:sp>
    </p:spTree>
    <p:extLst>
      <p:ext uri="{BB962C8B-B14F-4D97-AF65-F5344CB8AC3E}">
        <p14:creationId xmlns:p14="http://schemas.microsoft.com/office/powerpoint/2010/main" val="168933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50392" lvl="1" indent="-457200" algn="just">
              <a:buFont typeface="+mj-lt"/>
              <a:buAutoNum type="arabicPeriod" startAt="3"/>
            </a:pPr>
            <a:r>
              <a:rPr lang="en-JM" dirty="0" smtClean="0"/>
              <a:t>Write </a:t>
            </a:r>
            <a:r>
              <a:rPr lang="en-JM" dirty="0"/>
              <a:t>conclusions in the same order as the points discussed in the report's main body. If, for example, the first section of a product analysis report focuses on consumer research, the first conclusion should briefly encapsulate how potential customers perceive the product.</a:t>
            </a:r>
          </a:p>
          <a:p>
            <a:pPr marL="850392" lvl="1" indent="-457200" algn="just">
              <a:buFont typeface="+mj-lt"/>
              <a:buAutoNum type="arabicPeriod" startAt="3"/>
            </a:pPr>
            <a:endParaRPr lang="en-JM" dirty="0"/>
          </a:p>
          <a:p>
            <a:pPr marL="850392" lvl="1" indent="-457200" algn="just">
              <a:buFont typeface="+mj-lt"/>
              <a:buAutoNum type="arabicPeriod" startAt="3"/>
            </a:pPr>
            <a:r>
              <a:rPr lang="en-JM" dirty="0" smtClean="0"/>
              <a:t>Strive </a:t>
            </a:r>
            <a:r>
              <a:rPr lang="en-JM" dirty="0"/>
              <a:t>for clarity. Use bullet points or divide conclusions into short, separate paragraphs. Breaking conclusions into bite-sized chunks helps the reader to digest them.</a:t>
            </a:r>
          </a:p>
          <a:p>
            <a:endParaRPr lang="en-JM" dirty="0"/>
          </a:p>
        </p:txBody>
      </p:sp>
      <p:sp>
        <p:nvSpPr>
          <p:cNvPr id="3" name="Title 2"/>
          <p:cNvSpPr>
            <a:spLocks noGrp="1"/>
          </p:cNvSpPr>
          <p:nvPr>
            <p:ph type="title"/>
          </p:nvPr>
        </p:nvSpPr>
        <p:spPr/>
        <p:txBody>
          <a:bodyPr/>
          <a:lstStyle/>
          <a:p>
            <a:r>
              <a:rPr lang="en-JM" dirty="0" smtClean="0"/>
              <a:t>Guidance… </a:t>
            </a:r>
            <a:r>
              <a:rPr lang="en-JM" dirty="0" err="1" smtClean="0"/>
              <a:t>con’t</a:t>
            </a:r>
            <a:endParaRPr lang="en-JM" dirty="0"/>
          </a:p>
        </p:txBody>
      </p:sp>
    </p:spTree>
    <p:extLst>
      <p:ext uri="{BB962C8B-B14F-4D97-AF65-F5344CB8AC3E}">
        <p14:creationId xmlns:p14="http://schemas.microsoft.com/office/powerpoint/2010/main" val="1917431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3761</TotalTime>
  <Words>1886</Words>
  <Application>Microsoft Office PowerPoint</Application>
  <PresentationFormat>On-screen Show (4:3)</PresentationFormat>
  <Paragraphs>141</Paragraphs>
  <Slides>20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Lucida Sans Unicode</vt:lpstr>
      <vt:lpstr>Times New Roman</vt:lpstr>
      <vt:lpstr>Verdana</vt:lpstr>
      <vt:lpstr>Wingdings</vt:lpstr>
      <vt:lpstr>Wingdings 2</vt:lpstr>
      <vt:lpstr>Wingdings 3</vt:lpstr>
      <vt:lpstr>Concourse</vt:lpstr>
      <vt:lpstr>Unit 6: Managing a Successful Business Project  Unit 4: Research Project  Unit 18: Researching Current Issues in Aviation </vt:lpstr>
      <vt:lpstr>Content</vt:lpstr>
      <vt:lpstr>Learning Objectives</vt:lpstr>
      <vt:lpstr>Introduction</vt:lpstr>
      <vt:lpstr>Purposes of Research</vt:lpstr>
      <vt:lpstr>Conclusions and recommendations</vt:lpstr>
      <vt:lpstr>Preparing Conclusions</vt:lpstr>
      <vt:lpstr>Guidance in writing Conclusions</vt:lpstr>
      <vt:lpstr>Guidance… con’t</vt:lpstr>
      <vt:lpstr>Writing Conclusions </vt:lpstr>
      <vt:lpstr>Preparing Recommendations</vt:lpstr>
      <vt:lpstr>Guidelines for writing Recommendations</vt:lpstr>
      <vt:lpstr>Guidelines… con’t</vt:lpstr>
      <vt:lpstr>Guidelines…con’t</vt:lpstr>
      <vt:lpstr>Another Approach </vt:lpstr>
      <vt:lpstr>You may want to consider a Tabular Format</vt:lpstr>
      <vt:lpstr>Suggestion for Further Research</vt:lpstr>
      <vt:lpstr>Suggestion for Further Research</vt:lpstr>
      <vt:lpstr>Conclusions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Research Project</dc:title>
  <dc:creator>Dwayne Cargill</dc:creator>
  <cp:lastModifiedBy>Dwayne Cargill</cp:lastModifiedBy>
  <cp:revision>124</cp:revision>
  <cp:lastPrinted>2015-09-08T22:37:04Z</cp:lastPrinted>
  <dcterms:created xsi:type="dcterms:W3CDTF">2015-09-03T01:21:11Z</dcterms:created>
  <dcterms:modified xsi:type="dcterms:W3CDTF">2017-03-19T20:10:31Z</dcterms:modified>
</cp:coreProperties>
</file>