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83" r:id="rId4"/>
    <p:sldId id="398" r:id="rId5"/>
    <p:sldId id="384" r:id="rId6"/>
    <p:sldId id="385" r:id="rId7"/>
    <p:sldId id="399" r:id="rId8"/>
    <p:sldId id="400" r:id="rId9"/>
    <p:sldId id="386" r:id="rId10"/>
    <p:sldId id="401" r:id="rId11"/>
    <p:sldId id="402" r:id="rId12"/>
    <p:sldId id="403" r:id="rId13"/>
    <p:sldId id="404" r:id="rId14"/>
    <p:sldId id="405" r:id="rId15"/>
    <p:sldId id="406" r:id="rId16"/>
    <p:sldId id="3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32187A3-ED0E-4877-9747-27C639F59024}">
          <p14:sldIdLst>
            <p14:sldId id="256"/>
            <p14:sldId id="257"/>
            <p14:sldId id="383"/>
            <p14:sldId id="398"/>
            <p14:sldId id="384"/>
            <p14:sldId id="385"/>
            <p14:sldId id="399"/>
            <p14:sldId id="400"/>
            <p14:sldId id="386"/>
            <p14:sldId id="401"/>
            <p14:sldId id="402"/>
            <p14:sldId id="403"/>
            <p14:sldId id="404"/>
            <p14:sldId id="405"/>
            <p14:sldId id="406"/>
            <p14:sldId id="3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3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3D00F2B5-A44B-4866-8107-118328990525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6829268-3815-463A-8E90-E3423A92704E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629583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BC8BD-ACB1-4C0B-8153-8F19E4ED6188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DAE5A-A194-4901-A02A-256769C2E07F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03393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DAE5A-A194-4901-A02A-256769C2E07F}" type="slidenum">
              <a:rPr lang="en-JM" smtClean="0"/>
              <a:t>1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9857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JM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410421-482D-4BF1-B9C9-504B2DF581F0}" type="datetimeFigureOut">
              <a:rPr lang="en-JM" smtClean="0"/>
              <a:t>19/03/2017</a:t>
            </a:fld>
            <a:endParaRPr lang="en-JM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JM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3FF223-D659-493B-A6B4-8C6FF6346327}" type="slidenum">
              <a:rPr lang="en-JM" smtClean="0"/>
              <a:t>‹#›</a:t>
            </a:fld>
            <a:endParaRPr lang="en-J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warwick.ac.uk/study/cll/courses/professionaldevelopment/wmcett/researchprojects/action/resources/research_guidance_booklet-vron_3.doc" TargetMode="External"/><Relationship Id="rId2" Type="http://schemas.openxmlformats.org/officeDocument/2006/relationships/hyperlink" Target="http://som.flinders.edu.au/FUSA/SACHRU/PDF/briefs/pracb_1_Evaluating_Your_Projec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2058361"/>
          </a:xfrm>
        </p:spPr>
        <p:txBody>
          <a:bodyPr>
            <a:normAutofit fontScale="90000"/>
          </a:bodyPr>
          <a:lstStyle/>
          <a:p>
            <a:r>
              <a:rPr lang="en-JM" sz="2800" dirty="0" smtClean="0"/>
              <a:t>Unit 6: Managing a Successful Business Project</a:t>
            </a:r>
            <a:br>
              <a:rPr lang="en-JM" sz="2800" dirty="0" smtClean="0"/>
            </a:br>
            <a:r>
              <a:rPr lang="en-JM" sz="2800" dirty="0" smtClean="0"/>
              <a:t/>
            </a:r>
            <a:br>
              <a:rPr lang="en-JM" sz="2800" dirty="0" smtClean="0"/>
            </a:br>
            <a:r>
              <a:rPr lang="en-JM" sz="2800" dirty="0" smtClean="0"/>
              <a:t>Unit </a:t>
            </a:r>
            <a:r>
              <a:rPr lang="en-JM" sz="2800" dirty="0"/>
              <a:t>4</a:t>
            </a:r>
            <a:r>
              <a:rPr lang="en-JM" sz="2800" dirty="0" smtClean="0"/>
              <a:t>: Research Project</a:t>
            </a:r>
            <a:br>
              <a:rPr lang="en-JM" sz="2800" dirty="0" smtClean="0"/>
            </a:br>
            <a:r>
              <a:rPr lang="en-JM" sz="2800" dirty="0" smtClean="0"/>
              <a:t/>
            </a:r>
            <a:br>
              <a:rPr lang="en-JM" sz="2800" dirty="0" smtClean="0"/>
            </a:br>
            <a:r>
              <a:rPr lang="en-JM" sz="2800" dirty="0" smtClean="0"/>
              <a:t>Unit 18: Researching Current Issues in Aviation </a:t>
            </a:r>
            <a:endParaRPr lang="en-JM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93793"/>
          </a:xfrm>
        </p:spPr>
        <p:txBody>
          <a:bodyPr>
            <a:noAutofit/>
          </a:bodyPr>
          <a:lstStyle/>
          <a:p>
            <a:pPr algn="l"/>
            <a:r>
              <a:rPr lang="en-JM" sz="1600" dirty="0" smtClean="0"/>
              <a:t>Dwayne Cargill</a:t>
            </a:r>
          </a:p>
          <a:p>
            <a:pPr algn="l"/>
            <a:r>
              <a:rPr lang="en-JM" sz="1600" dirty="0" smtClean="0"/>
              <a:t>Lecturer</a:t>
            </a:r>
          </a:p>
          <a:p>
            <a:pPr algn="l"/>
            <a:r>
              <a:rPr lang="en-JM" sz="1600" dirty="0" err="1" smtClean="0"/>
              <a:t>Colbourne</a:t>
            </a:r>
            <a:r>
              <a:rPr lang="en-JM" sz="1600" dirty="0" smtClean="0"/>
              <a:t> College</a:t>
            </a:r>
          </a:p>
          <a:p>
            <a:pPr algn="l"/>
            <a:endParaRPr lang="en-JM" sz="1600" dirty="0"/>
          </a:p>
          <a:p>
            <a:pPr algn="l"/>
            <a:r>
              <a:rPr lang="en-JM" sz="1600" dirty="0" smtClean="0"/>
              <a:t>March </a:t>
            </a:r>
            <a:r>
              <a:rPr lang="en-JM" sz="1600" dirty="0" smtClean="0"/>
              <a:t>27, </a:t>
            </a:r>
            <a:r>
              <a:rPr lang="en-JM" sz="1600" dirty="0" smtClean="0"/>
              <a:t>2017</a:t>
            </a:r>
            <a:endParaRPr lang="en-JM" sz="1600" dirty="0"/>
          </a:p>
        </p:txBody>
      </p:sp>
    </p:spTree>
    <p:extLst>
      <p:ext uri="{BB962C8B-B14F-4D97-AF65-F5344CB8AC3E}">
        <p14:creationId xmlns:p14="http://schemas.microsoft.com/office/powerpoint/2010/main" val="17082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JM" dirty="0" smtClean="0"/>
              <a:t>To achieve a pass for P7, student must therefore prepare a written report that address all the components of the Research Specification.  </a:t>
            </a:r>
          </a:p>
          <a:p>
            <a:pPr algn="just"/>
            <a:endParaRPr lang="en-JM" dirty="0"/>
          </a:p>
          <a:p>
            <a:pPr algn="just"/>
            <a:r>
              <a:rPr lang="en-JM" dirty="0" smtClean="0"/>
              <a:t>A reference to LO1 – LO3 would once completed accurately </a:t>
            </a:r>
            <a:r>
              <a:rPr lang="en-JM" dirty="0"/>
              <a:t>s</a:t>
            </a:r>
            <a:r>
              <a:rPr lang="en-JM" dirty="0" smtClean="0"/>
              <a:t>hould ensure a pass for the reader.</a:t>
            </a:r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Achieving P7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7898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JM" dirty="0"/>
              <a:t>D1: Evaluate own ability to conduct research, analyse findings and present outcomes</a:t>
            </a:r>
            <a:r>
              <a:rPr lang="en-JM" dirty="0" smtClean="0"/>
              <a:t>.</a:t>
            </a:r>
            <a:br>
              <a:rPr lang="en-JM" dirty="0" smtClean="0"/>
            </a:br>
            <a:r>
              <a:rPr lang="en-JM" b="0" dirty="0" smtClean="0"/>
              <a:t> </a:t>
            </a:r>
            <a:r>
              <a:rPr lang="en-JM" b="0" dirty="0"/>
              <a:t/>
            </a:r>
            <a:br>
              <a:rPr lang="en-JM" b="0" dirty="0"/>
            </a:br>
            <a:r>
              <a:rPr lang="en-JM" b="0" dirty="0"/>
              <a:t>{Submit this as addendum in the appendix of the assignment.} 	</a:t>
            </a:r>
            <a:br>
              <a:rPr lang="en-JM" b="0" dirty="0"/>
            </a:b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6728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JM" sz="2400" dirty="0"/>
              <a:t>Evaluation involves reflecting on the data and its meaning, and gaining broader perspectives on the effect and potential impact the project is having</a:t>
            </a:r>
            <a:r>
              <a:rPr lang="en-JM" sz="2400" dirty="0"/>
              <a:t> (Hussein, 2007</a:t>
            </a:r>
            <a:r>
              <a:rPr lang="en-JM" sz="2400" dirty="0"/>
              <a:t>). </a:t>
            </a:r>
            <a:endParaRPr lang="en-JM" sz="2400" dirty="0" smtClean="0"/>
          </a:p>
          <a:p>
            <a:pPr algn="just">
              <a:lnSpc>
                <a:spcPct val="150000"/>
              </a:lnSpc>
            </a:pPr>
            <a:endParaRPr lang="en-JM" sz="2400" dirty="0"/>
          </a:p>
          <a:p>
            <a:pPr algn="just">
              <a:lnSpc>
                <a:spcPct val="150000"/>
              </a:lnSpc>
            </a:pPr>
            <a:r>
              <a:rPr lang="en-JM" dirty="0" smtClean="0"/>
              <a:t>som.flinders.edu.au </a:t>
            </a:r>
            <a:r>
              <a:rPr lang="en-JM" dirty="0"/>
              <a:t>(2016) identifies six steps in the evaluation process:</a:t>
            </a:r>
          </a:p>
          <a:p>
            <a:pPr marL="88011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JM" dirty="0"/>
              <a:t>Understand what your project is trying to achieve</a:t>
            </a:r>
          </a:p>
          <a:p>
            <a:pPr marL="88011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JM" dirty="0"/>
              <a:t>Develop an evaluation plan</a:t>
            </a:r>
          </a:p>
          <a:p>
            <a:pPr marL="88011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JM" dirty="0"/>
              <a:t>Select the potential participants</a:t>
            </a:r>
          </a:p>
          <a:p>
            <a:pPr marL="88011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JM" dirty="0"/>
              <a:t>Collect data/information</a:t>
            </a:r>
          </a:p>
          <a:p>
            <a:pPr marL="88011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JM" dirty="0"/>
              <a:t>Analyse and interpret the data/information</a:t>
            </a:r>
          </a:p>
          <a:p>
            <a:pPr marL="88011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JM" dirty="0"/>
              <a:t>Report on and use your findings</a:t>
            </a:r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M" dirty="0" smtClean="0"/>
              <a:t/>
            </a:r>
            <a:br>
              <a:rPr lang="en-JM" dirty="0" smtClean="0"/>
            </a:br>
            <a:r>
              <a:rPr lang="en-JM" sz="4000" dirty="0" smtClean="0"/>
              <a:t>Evaluation</a:t>
            </a:r>
            <a:endParaRPr lang="en-JM" sz="4000" dirty="0"/>
          </a:p>
        </p:txBody>
      </p:sp>
    </p:spTree>
    <p:extLst>
      <p:ext uri="{BB962C8B-B14F-4D97-AF65-F5344CB8AC3E}">
        <p14:creationId xmlns:p14="http://schemas.microsoft.com/office/powerpoint/2010/main" val="6153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JM" dirty="0" smtClean="0"/>
              <a:t>In analysing the conduct of your research, you must look at your research plan and answer the following questions:</a:t>
            </a:r>
          </a:p>
          <a:p>
            <a:pPr lvl="1" algn="just">
              <a:lnSpc>
                <a:spcPct val="150000"/>
              </a:lnSpc>
            </a:pPr>
            <a:r>
              <a:rPr lang="en-JM" dirty="0" smtClean="0"/>
              <a:t>Did I undertook the research as plan (# of questionnaires issued and collected/interviewees conducted; </a:t>
            </a:r>
          </a:p>
          <a:p>
            <a:pPr lvl="1" algn="just">
              <a:lnSpc>
                <a:spcPct val="150000"/>
              </a:lnSpc>
            </a:pPr>
            <a:r>
              <a:rPr lang="en-JM" dirty="0" smtClean="0"/>
              <a:t>Was the research done on time </a:t>
            </a:r>
          </a:p>
          <a:p>
            <a:pPr lvl="1" algn="just">
              <a:lnSpc>
                <a:spcPct val="150000"/>
              </a:lnSpc>
            </a:pPr>
            <a:r>
              <a:rPr lang="en-JM" dirty="0" smtClean="0"/>
              <a:t>Was sufficient consideration given to the validity and reliability of the methods and data?  </a:t>
            </a:r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M" dirty="0" smtClean="0"/>
              <a:t>How was the Research Conducted?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903585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JM" dirty="0" smtClean="0"/>
              <a:t>In evaluating your analysis of the findings and presentation of outcomes, you must speak to the following:</a:t>
            </a:r>
          </a:p>
          <a:p>
            <a:pPr lvl="1" algn="just">
              <a:lnSpc>
                <a:spcPct val="150000"/>
              </a:lnSpc>
            </a:pPr>
            <a:r>
              <a:rPr lang="en-JM" dirty="0" smtClean="0"/>
              <a:t>Were the aims and objectives of the research met?</a:t>
            </a:r>
          </a:p>
          <a:p>
            <a:pPr lvl="1" algn="just">
              <a:lnSpc>
                <a:spcPct val="150000"/>
              </a:lnSpc>
            </a:pPr>
            <a:r>
              <a:rPr lang="en-JM" dirty="0" smtClean="0"/>
              <a:t>Did you answer the research questions?</a:t>
            </a:r>
          </a:p>
          <a:p>
            <a:pPr lvl="1" algn="just">
              <a:lnSpc>
                <a:spcPct val="150000"/>
              </a:lnSpc>
            </a:pPr>
            <a:r>
              <a:rPr lang="en-JM" dirty="0" smtClean="0"/>
              <a:t>Did you make logical conclusions and recommendations?</a:t>
            </a:r>
          </a:p>
          <a:p>
            <a:pPr lvl="1" algn="just">
              <a:lnSpc>
                <a:spcPct val="150000"/>
              </a:lnSpc>
            </a:pPr>
            <a:r>
              <a:rPr lang="en-JM" dirty="0" smtClean="0"/>
              <a:t>Did you follow the principles of research (quantitative or qualitative or mixed)?</a:t>
            </a:r>
          </a:p>
          <a:p>
            <a:pPr lvl="1"/>
            <a:endParaRPr lang="en-JM" dirty="0" smtClean="0"/>
          </a:p>
          <a:p>
            <a:pPr lvl="1"/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JM" sz="3200" dirty="0" smtClean="0"/>
              <a:t>Presentation of Findings and Outcomes</a:t>
            </a:r>
            <a:endParaRPr lang="en-JM" sz="3200" dirty="0"/>
          </a:p>
        </p:txBody>
      </p:sp>
    </p:spTree>
    <p:extLst>
      <p:ext uri="{BB962C8B-B14F-4D97-AF65-F5344CB8AC3E}">
        <p14:creationId xmlns:p14="http://schemas.microsoft.com/office/powerpoint/2010/main" val="221522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JM" dirty="0" smtClean="0"/>
              <a:t>Having respond to the questions, you should then be able to conclude about your  readiness, skills, capacity and capability to carry out a research project effectively.   </a:t>
            </a:r>
          </a:p>
          <a:p>
            <a:pPr algn="just"/>
            <a:endParaRPr lang="en-JM" dirty="0"/>
          </a:p>
          <a:p>
            <a:pPr algn="just"/>
            <a:r>
              <a:rPr lang="en-JM" dirty="0" smtClean="0"/>
              <a:t>If the reader was to conduct the same research using your methodology, would he/she get the same results?</a:t>
            </a:r>
          </a:p>
          <a:p>
            <a:pPr algn="just"/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Evaluation of Abilities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798519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JM" dirty="0"/>
              <a:t>Hussein, </a:t>
            </a:r>
            <a:r>
              <a:rPr lang="en-JM" dirty="0" err="1"/>
              <a:t>Noha</a:t>
            </a:r>
            <a:r>
              <a:rPr lang="en-JM" dirty="0"/>
              <a:t> (2007) The Basics of Project Implementation: A Guide to Project Managers, CARE, USA </a:t>
            </a:r>
          </a:p>
          <a:p>
            <a:pPr algn="just"/>
            <a:r>
              <a:rPr lang="en-JM" dirty="0"/>
              <a:t>Som.flinders.edu.au (2016) Using Evidence To Improve Outcomes For Communities retrieved from </a:t>
            </a:r>
            <a:r>
              <a:rPr lang="en-JM" dirty="0">
                <a:hlinkClick r:id="rId2"/>
              </a:rPr>
              <a:t>http://som.flinders.edu.au/FUSA/SACHRU/PDF/briefs/pracb_1_Evaluating_Your_Project.pdf</a:t>
            </a:r>
            <a:endParaRPr lang="en-JM" dirty="0"/>
          </a:p>
          <a:p>
            <a:pPr algn="just"/>
            <a:r>
              <a:rPr lang="en-JM" dirty="0"/>
              <a:t>University of Warwick (</a:t>
            </a:r>
            <a:r>
              <a:rPr lang="en-JM" dirty="0" err="1"/>
              <a:t>n.d.</a:t>
            </a:r>
            <a:r>
              <a:rPr lang="en-JM" dirty="0"/>
              <a:t>) Action Research Resources: Writing a Research Report retrieved March 19, 2017 from  </a:t>
            </a:r>
            <a:r>
              <a:rPr lang="en-JM" dirty="0">
                <a:hlinkClick r:id="rId3"/>
              </a:rPr>
              <a:t>https://www2.warwick.ac.uk/study/cll/courses/professionaldevelopment/wmcett/researchprojects/action/resources/research_guidance_booklet-vron_3.doc</a:t>
            </a:r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References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1268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JM" dirty="0" smtClean="0"/>
              <a:t>Learning Outcome 3:</a:t>
            </a:r>
          </a:p>
          <a:p>
            <a:pPr algn="just"/>
            <a:endParaRPr lang="en-JM" dirty="0" smtClean="0"/>
          </a:p>
          <a:p>
            <a:pPr algn="just"/>
            <a:r>
              <a:rPr lang="en-JM" sz="2800" b="1" dirty="0" smtClean="0"/>
              <a:t>LO </a:t>
            </a:r>
            <a:r>
              <a:rPr lang="en-JM" sz="2800" b="1" dirty="0"/>
              <a:t>4. Be Able To Present Research Outcomes </a:t>
            </a:r>
            <a:r>
              <a:rPr lang="en-JM" sz="2800" dirty="0"/>
              <a:t>	</a:t>
            </a:r>
          </a:p>
          <a:p>
            <a:pPr lvl="1" algn="just"/>
            <a:r>
              <a:rPr lang="en-JM" sz="2400" b="1" dirty="0" smtClean="0"/>
              <a:t>AC 4.1</a:t>
            </a:r>
            <a:r>
              <a:rPr lang="en-JM" sz="2400" dirty="0" smtClean="0"/>
              <a:t>: Use </a:t>
            </a:r>
            <a:r>
              <a:rPr lang="en-JM" sz="2400" dirty="0"/>
              <a:t>an agreed format and appropriate media to present the outcomes of the research to an audience.</a:t>
            </a:r>
          </a:p>
          <a:p>
            <a:pPr lvl="1" algn="just"/>
            <a:r>
              <a:rPr lang="en-JM" sz="2400" b="1" dirty="0" smtClean="0"/>
              <a:t>P7</a:t>
            </a:r>
            <a:r>
              <a:rPr lang="en-JM" sz="2400" dirty="0"/>
              <a:t>: Present research using appropriate protocols. Present a comprehensive research project according to the milestone schedule and project schedule for monitoring and completing the aims and objectives of the project (M1). The format is a written report.</a:t>
            </a:r>
            <a:endParaRPr lang="en-JM" sz="2400" dirty="0"/>
          </a:p>
          <a:p>
            <a:pPr lvl="1" algn="just"/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Content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330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A good research report should demonstrate:</a:t>
            </a:r>
            <a:endParaRPr lang="en-JM" sz="2400" dirty="0"/>
          </a:p>
          <a:p>
            <a:pPr lvl="1" algn="just">
              <a:lnSpc>
                <a:spcPct val="150000"/>
              </a:lnSpc>
            </a:pPr>
            <a:r>
              <a:rPr lang="en-GB" sz="1800" dirty="0"/>
              <a:t>an understanding of underpinning themes critically evaluated gained from extensive, relevant reading of relevant literature on previous research.</a:t>
            </a:r>
            <a:endParaRPr lang="en-JM" sz="1800" dirty="0"/>
          </a:p>
          <a:p>
            <a:pPr lvl="1" algn="just">
              <a:lnSpc>
                <a:spcPct val="150000"/>
              </a:lnSpc>
            </a:pPr>
            <a:r>
              <a:rPr lang="en-GB" sz="1800" dirty="0"/>
              <a:t>the ability to collect data and evidence systematically and justify your choices</a:t>
            </a:r>
            <a:endParaRPr lang="en-JM" sz="1800" dirty="0"/>
          </a:p>
          <a:p>
            <a:pPr lvl="1" algn="just">
              <a:lnSpc>
                <a:spcPct val="150000"/>
              </a:lnSpc>
            </a:pPr>
            <a:r>
              <a:rPr lang="en-GB" sz="1800" dirty="0"/>
              <a:t>the ability to interpret, analyse and evaluate data and evidence </a:t>
            </a:r>
            <a:endParaRPr lang="en-JM" sz="1800" dirty="0"/>
          </a:p>
          <a:p>
            <a:pPr lvl="1" algn="just">
              <a:lnSpc>
                <a:spcPct val="150000"/>
              </a:lnSpc>
            </a:pPr>
            <a:r>
              <a:rPr lang="en-GB" sz="1800" dirty="0"/>
              <a:t>an ability to present data and evidence accurately and appropriately </a:t>
            </a:r>
            <a:endParaRPr lang="en-JM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Topic, Choice and Structure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06818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en-GB" sz="2400" dirty="0" smtClean="0"/>
              <a:t>critical </a:t>
            </a:r>
            <a:r>
              <a:rPr lang="en-GB" sz="2400" dirty="0"/>
              <a:t>thinking – raise and discuss issues, not just present findings </a:t>
            </a:r>
            <a:endParaRPr lang="en-JM" sz="2400" dirty="0"/>
          </a:p>
          <a:p>
            <a:pPr lvl="1" algn="just">
              <a:lnSpc>
                <a:spcPct val="150000"/>
              </a:lnSpc>
            </a:pPr>
            <a:r>
              <a:rPr lang="en-GB" sz="2400" dirty="0"/>
              <a:t>an ability to report effectively </a:t>
            </a:r>
            <a:endParaRPr lang="en-JM" sz="2400" dirty="0"/>
          </a:p>
          <a:p>
            <a:pPr lvl="1" algn="just">
              <a:lnSpc>
                <a:spcPct val="150000"/>
              </a:lnSpc>
            </a:pPr>
            <a:r>
              <a:rPr lang="en-GB" sz="2400" dirty="0"/>
              <a:t>an ability to reflect on learning</a:t>
            </a:r>
            <a:endParaRPr lang="en-JM" sz="2400" dirty="0"/>
          </a:p>
          <a:p>
            <a:pPr lvl="1" algn="just">
              <a:lnSpc>
                <a:spcPct val="150000"/>
              </a:lnSpc>
            </a:pPr>
            <a:r>
              <a:rPr lang="en-GB" sz="2400" b="1" dirty="0"/>
              <a:t> </a:t>
            </a:r>
            <a:r>
              <a:rPr lang="en-GB" sz="2400" dirty="0"/>
              <a:t>It is useful to discuss the following with your mentor/tutor at the first meeting on your research report.</a:t>
            </a:r>
            <a:endParaRPr lang="en-JM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Topic, Choice and Structure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88181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GB" dirty="0" smtClean="0"/>
              <a:t>University of Warwick (</a:t>
            </a:r>
            <a:r>
              <a:rPr lang="en-GB" dirty="0" err="1" smtClean="0"/>
              <a:t>n.d.</a:t>
            </a:r>
            <a:r>
              <a:rPr lang="en-GB" dirty="0" smtClean="0"/>
              <a:t>) notes the following practical points in presenting a writing research report:</a:t>
            </a:r>
          </a:p>
          <a:p>
            <a:pPr lvl="1" algn="just"/>
            <a:r>
              <a:rPr lang="en-GB" dirty="0" smtClean="0"/>
              <a:t>Agree </a:t>
            </a:r>
            <a:r>
              <a:rPr lang="en-GB" dirty="0"/>
              <a:t>a target submission date </a:t>
            </a:r>
            <a:r>
              <a:rPr lang="en-GB" dirty="0" smtClean="0"/>
              <a:t>– April 21, 2017</a:t>
            </a:r>
            <a:endParaRPr lang="en-JM" dirty="0"/>
          </a:p>
          <a:p>
            <a:pPr lvl="1" algn="just"/>
            <a:r>
              <a:rPr lang="en-GB" dirty="0"/>
              <a:t>Word </a:t>
            </a:r>
            <a:r>
              <a:rPr lang="en-GB" dirty="0" smtClean="0"/>
              <a:t>limit – 2500 – 3000 words </a:t>
            </a:r>
            <a:endParaRPr lang="en-JM" dirty="0"/>
          </a:p>
          <a:p>
            <a:pPr lvl="1" algn="just"/>
            <a:r>
              <a:rPr lang="en-GB" dirty="0"/>
              <a:t>Intermediate dates  </a:t>
            </a:r>
            <a:endParaRPr lang="en-JM" dirty="0"/>
          </a:p>
          <a:p>
            <a:pPr lvl="1" algn="just"/>
            <a:r>
              <a:rPr lang="en-GB" dirty="0"/>
              <a:t>Presentation format </a:t>
            </a:r>
            <a:r>
              <a:rPr lang="en-GB" dirty="0" smtClean="0"/>
              <a:t>– Written Business Report (academic writing)</a:t>
            </a:r>
            <a:endParaRPr lang="en-JM" dirty="0"/>
          </a:p>
          <a:p>
            <a:pPr lvl="1" algn="just"/>
            <a:r>
              <a:rPr lang="en-GB" dirty="0"/>
              <a:t>Available support </a:t>
            </a:r>
            <a:endParaRPr lang="en-JM" dirty="0"/>
          </a:p>
          <a:p>
            <a:pPr lvl="1" algn="just"/>
            <a:r>
              <a:rPr lang="en-GB" dirty="0"/>
              <a:t>House style </a:t>
            </a:r>
            <a:r>
              <a:rPr lang="en-GB" dirty="0" smtClean="0"/>
              <a:t>– Harvard Referencing Style</a:t>
            </a:r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M" dirty="0" smtClean="0"/>
              <a:t>Practical Points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07852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JM" dirty="0" smtClean="0"/>
              <a:t>Abstract</a:t>
            </a:r>
          </a:p>
          <a:p>
            <a:endParaRPr lang="en-JM" dirty="0"/>
          </a:p>
          <a:p>
            <a:r>
              <a:rPr lang="en-JM" dirty="0"/>
              <a:t>Table Of Content </a:t>
            </a:r>
            <a:endParaRPr lang="en-JM" dirty="0" smtClean="0"/>
          </a:p>
          <a:p>
            <a:endParaRPr lang="en-JM" dirty="0"/>
          </a:p>
          <a:p>
            <a:r>
              <a:rPr lang="en-JM" dirty="0"/>
              <a:t>CHAPTER ONE </a:t>
            </a:r>
          </a:p>
          <a:p>
            <a:pPr lvl="1"/>
            <a:r>
              <a:rPr lang="en-JM" dirty="0"/>
              <a:t>A. Introduction </a:t>
            </a:r>
          </a:p>
          <a:p>
            <a:pPr marL="1145286" lvl="2" indent="-514350">
              <a:buFont typeface="+mj-lt"/>
              <a:buAutoNum type="romanLcPeriod"/>
            </a:pPr>
            <a:r>
              <a:rPr lang="en-JM" dirty="0" smtClean="0"/>
              <a:t>Purpose </a:t>
            </a:r>
            <a:r>
              <a:rPr lang="en-JM" dirty="0"/>
              <a:t>And Background Of The Paper </a:t>
            </a:r>
          </a:p>
          <a:p>
            <a:pPr marL="1145286" lvl="2" indent="-514350">
              <a:buFont typeface="+mj-lt"/>
              <a:buAutoNum type="romanLcPeriod"/>
            </a:pPr>
            <a:r>
              <a:rPr lang="en-JM" dirty="0" smtClean="0"/>
              <a:t>Scope </a:t>
            </a:r>
            <a:r>
              <a:rPr lang="en-JM" dirty="0"/>
              <a:t>Of The Paper </a:t>
            </a:r>
          </a:p>
          <a:p>
            <a:pPr marL="1145286" lvl="2" indent="-514350">
              <a:buFont typeface="+mj-lt"/>
              <a:buAutoNum type="romanLcPeriod"/>
            </a:pPr>
            <a:r>
              <a:rPr lang="en-JM" dirty="0" smtClean="0"/>
              <a:t>Research </a:t>
            </a:r>
            <a:r>
              <a:rPr lang="en-JM" dirty="0"/>
              <a:t>Objectives </a:t>
            </a:r>
          </a:p>
          <a:p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Report Structure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46764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JM" dirty="0" smtClean="0"/>
              <a:t>CHAPTER TWO</a:t>
            </a:r>
          </a:p>
          <a:p>
            <a:pPr lvl="1"/>
            <a:r>
              <a:rPr lang="en-JM" dirty="0" smtClean="0"/>
              <a:t>B</a:t>
            </a:r>
            <a:r>
              <a:rPr lang="en-JM" dirty="0"/>
              <a:t>. Literature Review </a:t>
            </a:r>
            <a:endParaRPr lang="en-JM" dirty="0" smtClean="0"/>
          </a:p>
          <a:p>
            <a:endParaRPr lang="en-JM" dirty="0"/>
          </a:p>
          <a:p>
            <a:r>
              <a:rPr lang="en-JM" dirty="0"/>
              <a:t>CHAPTER THREE </a:t>
            </a:r>
            <a:endParaRPr lang="en-JM" dirty="0" smtClean="0"/>
          </a:p>
          <a:p>
            <a:pPr lvl="1"/>
            <a:r>
              <a:rPr lang="en-JM" dirty="0" smtClean="0"/>
              <a:t>C</a:t>
            </a:r>
            <a:r>
              <a:rPr lang="en-JM" dirty="0"/>
              <a:t>. Methodology </a:t>
            </a:r>
          </a:p>
          <a:p>
            <a:pPr marL="1145286" lvl="2" indent="-514350">
              <a:buFont typeface="+mj-lt"/>
              <a:buAutoNum type="romanLcPeriod"/>
            </a:pPr>
            <a:r>
              <a:rPr lang="en-JM" dirty="0" smtClean="0"/>
              <a:t>Research </a:t>
            </a:r>
            <a:r>
              <a:rPr lang="en-JM" dirty="0"/>
              <a:t>Methods </a:t>
            </a:r>
          </a:p>
          <a:p>
            <a:pPr marL="1145286" lvl="2" indent="-514350">
              <a:buFont typeface="+mj-lt"/>
              <a:buAutoNum type="romanLcPeriod"/>
            </a:pPr>
            <a:r>
              <a:rPr lang="en-JM" dirty="0" smtClean="0"/>
              <a:t>Justification </a:t>
            </a:r>
            <a:r>
              <a:rPr lang="en-JM" dirty="0"/>
              <a:t>Of Methodology Selected </a:t>
            </a:r>
          </a:p>
          <a:p>
            <a:pPr marL="1145286" lvl="2" indent="-514350">
              <a:buFont typeface="+mj-lt"/>
              <a:buAutoNum type="romanLcPeriod"/>
            </a:pPr>
            <a:r>
              <a:rPr lang="en-JM" dirty="0" smtClean="0"/>
              <a:t>Limitations </a:t>
            </a:r>
            <a:r>
              <a:rPr lang="en-JM" dirty="0"/>
              <a:t>Of The Methodology Selected </a:t>
            </a:r>
          </a:p>
          <a:p>
            <a:pPr lvl="1"/>
            <a:endParaRPr lang="en-JM" dirty="0" smtClean="0"/>
          </a:p>
          <a:p>
            <a:pPr lvl="1"/>
            <a:r>
              <a:rPr lang="en-JM" dirty="0" smtClean="0"/>
              <a:t>D</a:t>
            </a:r>
            <a:r>
              <a:rPr lang="en-JM" dirty="0"/>
              <a:t>. DISCUSSION </a:t>
            </a:r>
          </a:p>
          <a:p>
            <a:pPr lvl="1"/>
            <a:endParaRPr lang="en-JM" dirty="0" smtClean="0"/>
          </a:p>
          <a:p>
            <a:pPr lvl="1"/>
            <a:r>
              <a:rPr lang="en-JM" dirty="0" smtClean="0"/>
              <a:t>E</a:t>
            </a:r>
            <a:r>
              <a:rPr lang="en-JM" dirty="0"/>
              <a:t>. RESOURCES, COSTS AND TIMEFRAAME</a:t>
            </a:r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Report Structure </a:t>
            </a:r>
            <a:r>
              <a:rPr lang="en-JM" dirty="0" err="1" smtClean="0"/>
              <a:t>cont</a:t>
            </a:r>
            <a:r>
              <a:rPr lang="en-JM" dirty="0" smtClean="0"/>
              <a:t> 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08432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JM" dirty="0" smtClean="0"/>
              <a:t> CHAPTER </a:t>
            </a:r>
            <a:r>
              <a:rPr lang="en-JM" dirty="0"/>
              <a:t>FOUR </a:t>
            </a:r>
          </a:p>
          <a:p>
            <a:pPr lvl="1"/>
            <a:r>
              <a:rPr lang="en-JM" dirty="0"/>
              <a:t>G. Discussion </a:t>
            </a:r>
          </a:p>
          <a:p>
            <a:pPr lvl="1"/>
            <a:r>
              <a:rPr lang="en-JM" dirty="0"/>
              <a:t>H. Conclusion </a:t>
            </a:r>
          </a:p>
          <a:p>
            <a:pPr lvl="1"/>
            <a:r>
              <a:rPr lang="en-JM" dirty="0"/>
              <a:t>I. Recommendations </a:t>
            </a:r>
          </a:p>
          <a:p>
            <a:endParaRPr lang="en-JM" dirty="0" smtClean="0"/>
          </a:p>
          <a:p>
            <a:r>
              <a:rPr lang="en-JM" dirty="0" smtClean="0"/>
              <a:t>J</a:t>
            </a:r>
            <a:r>
              <a:rPr lang="en-JM" dirty="0"/>
              <a:t>. References </a:t>
            </a:r>
            <a:endParaRPr lang="en-JM" dirty="0" smtClean="0"/>
          </a:p>
          <a:p>
            <a:endParaRPr lang="en-JM" dirty="0" smtClean="0"/>
          </a:p>
          <a:p>
            <a:r>
              <a:rPr lang="en-JM" dirty="0" smtClean="0"/>
              <a:t>K</a:t>
            </a:r>
            <a:r>
              <a:rPr lang="en-JM" dirty="0"/>
              <a:t>. </a:t>
            </a:r>
            <a:r>
              <a:rPr lang="en-JM" dirty="0" smtClean="0"/>
              <a:t>Appendices</a:t>
            </a:r>
          </a:p>
          <a:p>
            <a:endParaRPr lang="en-JM" dirty="0"/>
          </a:p>
          <a:p>
            <a:pPr algn="ctr"/>
            <a:r>
              <a:rPr lang="en-JM" b="1" dirty="0" smtClean="0">
                <a:solidFill>
                  <a:srgbClr val="FF0000"/>
                </a:solidFill>
              </a:rPr>
              <a:t>INCLUDE ALL Ps, Ms and Ds</a:t>
            </a:r>
            <a:endParaRPr lang="en-JM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Report Structure </a:t>
            </a:r>
            <a:r>
              <a:rPr lang="en-JM" dirty="0" err="1" smtClean="0"/>
              <a:t>cont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981875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JM" dirty="0"/>
          </a:p>
          <a:p>
            <a:endParaRPr lang="en-JM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M" dirty="0" smtClean="0"/>
              <a:t>Monitoring activities against Aims and Objectives</a:t>
            </a:r>
            <a:endParaRPr lang="en-JM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26" y="2535858"/>
            <a:ext cx="8346147" cy="17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38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3826</TotalTime>
  <Words>643</Words>
  <Application>Microsoft Office PowerPoint</Application>
  <PresentationFormat>On-screen Show (4:3)</PresentationFormat>
  <Paragraphs>101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Lucida Sans Unicode</vt:lpstr>
      <vt:lpstr>Verdana</vt:lpstr>
      <vt:lpstr>Wingdings 2</vt:lpstr>
      <vt:lpstr>Wingdings 3</vt:lpstr>
      <vt:lpstr>Concourse</vt:lpstr>
      <vt:lpstr>Unit 6: Managing a Successful Business Project  Unit 4: Research Project  Unit 18: Researching Current Issues in Aviation </vt:lpstr>
      <vt:lpstr>Content</vt:lpstr>
      <vt:lpstr>Topic, Choice and Structure</vt:lpstr>
      <vt:lpstr>Topic, Choice and Structure</vt:lpstr>
      <vt:lpstr>Practical Points</vt:lpstr>
      <vt:lpstr>Report Structure</vt:lpstr>
      <vt:lpstr>Report Structure cont </vt:lpstr>
      <vt:lpstr>Report Structure cont</vt:lpstr>
      <vt:lpstr>Monitoring activities against Aims and Objectives</vt:lpstr>
      <vt:lpstr>Achieving P7</vt:lpstr>
      <vt:lpstr>D1: Evaluate own ability to conduct research, analyse findings and present outcomes.   {Submit this as addendum in the appendix of the assignment.}   </vt:lpstr>
      <vt:lpstr> Evaluation</vt:lpstr>
      <vt:lpstr>How was the Research Conducted?</vt:lpstr>
      <vt:lpstr>Presentation of Findings and Outcomes</vt:lpstr>
      <vt:lpstr>Evaluation of Abilities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8: Research Project</dc:title>
  <dc:creator>Dwayne Cargill</dc:creator>
  <cp:lastModifiedBy>Dwayne Cargill</cp:lastModifiedBy>
  <cp:revision>134</cp:revision>
  <cp:lastPrinted>2015-09-08T22:37:04Z</cp:lastPrinted>
  <dcterms:created xsi:type="dcterms:W3CDTF">2015-09-03T01:21:11Z</dcterms:created>
  <dcterms:modified xsi:type="dcterms:W3CDTF">2017-03-19T21:15:25Z</dcterms:modified>
</cp:coreProperties>
</file>