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8"/>
  </p:handoutMasterIdLst>
  <p:sldIdLst>
    <p:sldId id="256" r:id="rId2"/>
    <p:sldId id="257" r:id="rId3"/>
    <p:sldId id="258" r:id="rId4"/>
    <p:sldId id="327" r:id="rId5"/>
    <p:sldId id="307" r:id="rId6"/>
    <p:sldId id="328" r:id="rId7"/>
    <p:sldId id="308" r:id="rId8"/>
    <p:sldId id="309" r:id="rId9"/>
    <p:sldId id="279" r:id="rId10"/>
    <p:sldId id="314" r:id="rId11"/>
    <p:sldId id="310" r:id="rId12"/>
    <p:sldId id="311" r:id="rId13"/>
    <p:sldId id="323" r:id="rId14"/>
    <p:sldId id="324" r:id="rId15"/>
    <p:sldId id="325" r:id="rId16"/>
    <p:sldId id="326" r:id="rId17"/>
    <p:sldId id="322" r:id="rId18"/>
    <p:sldId id="312" r:id="rId19"/>
    <p:sldId id="321" r:id="rId20"/>
    <p:sldId id="320" r:id="rId21"/>
    <p:sldId id="313" r:id="rId22"/>
    <p:sldId id="316" r:id="rId23"/>
    <p:sldId id="317" r:id="rId24"/>
    <p:sldId id="318" r:id="rId25"/>
    <p:sldId id="290"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pPr/>
              <a:t>16/01/2017</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pPr/>
              <a:t>‹#›</a:t>
            </a:fld>
            <a:endParaRPr lang="en-JM"/>
          </a:p>
        </p:txBody>
      </p:sp>
    </p:spTree>
    <p:extLst>
      <p:ext uri="{BB962C8B-B14F-4D97-AF65-F5344CB8AC3E}">
        <p14:creationId xmlns:p14="http://schemas.microsoft.com/office/powerpoint/2010/main" xmlns="" val="3629583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pPr/>
              <a:t>16/01/2017</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pPr/>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pPr/>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pPr/>
              <a:t>16/01/2017</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pPr/>
              <a:t>16/01/2017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pPr/>
              <a:t>16/01/2017</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pPr/>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pPr/>
              <a:t>16/01/2017</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pPr/>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chrn.org/quantitative_method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tatcan.ca/english/edu/power/ch2/methods/methods.htm" TargetMode="External"/><Relationship Id="rId2" Type="http://schemas.openxmlformats.org/officeDocument/2006/relationships/hyperlink" Target="http://www.stat.ncsu.edu/info/srms/survpamphlet.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tatcan.ca/english/edu/power/ch2/methods/method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tatcan.ca/english/edu/power/ch2/methods/methods.htm" TargetMode="External"/><Relationship Id="rId2" Type="http://schemas.openxmlformats.org/officeDocument/2006/relationships/hyperlink" Target="http://libguides.usc.edu/writingguide/methodolog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kift.com/2014/10/14/3-biggest-challenges-facing-the-global-aviation-industry/" TargetMode="External"/><Relationship Id="rId2" Type="http://schemas.openxmlformats.org/officeDocument/2006/relationships/hyperlink" Target="http://www.academia.edu/5085699/The_four_main_approaches" TargetMode="External"/><Relationship Id="rId1" Type="http://schemas.openxmlformats.org/officeDocument/2006/relationships/slideLayout" Target="../slideLayouts/slideLayout2.xml"/><Relationship Id="rId5" Type="http://schemas.openxmlformats.org/officeDocument/2006/relationships/hyperlink" Target="http://www.socscidiss.bham.ac.uk/methodologies.html" TargetMode="External"/><Relationship Id="rId4" Type="http://schemas.openxmlformats.org/officeDocument/2006/relationships/hyperlink" Target="http://www.businessdictionary.com/definition/research-methodolog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skift.com/2014/10/14/3-biggest-challenges-facing-the-global-aviation-indust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58361"/>
          </a:xfrm>
        </p:spPr>
        <p:txBody>
          <a:bodyPr>
            <a:normAutofit fontScale="90000"/>
          </a:bodyPr>
          <a:lstStyle/>
          <a:p>
            <a:r>
              <a:rPr lang="en-JM" sz="2800" dirty="0" smtClean="0"/>
              <a:t>Unit 6: Managing a Successful Business Project</a:t>
            </a:r>
            <a:br>
              <a:rPr lang="en-JM" sz="2800" dirty="0" smtClean="0"/>
            </a:br>
            <a:r>
              <a:rPr lang="en-JM" sz="2800" dirty="0" smtClean="0"/>
              <a:t/>
            </a:r>
            <a:br>
              <a:rPr lang="en-JM" sz="2800" dirty="0" smtClean="0"/>
            </a:br>
            <a:r>
              <a:rPr lang="en-JM" sz="2800" dirty="0" smtClean="0"/>
              <a:t>Unit 4: Research Project</a:t>
            </a:r>
            <a:br>
              <a:rPr lang="en-JM" sz="2800" dirty="0" smtClean="0"/>
            </a:br>
            <a:r>
              <a:rPr lang="en-JM" sz="2800" dirty="0" smtClean="0"/>
              <a:t/>
            </a:r>
            <a:br>
              <a:rPr lang="en-JM" sz="2800" dirty="0" smtClean="0"/>
            </a:br>
            <a:r>
              <a:rPr lang="en-JM" sz="2800" dirty="0" smtClean="0"/>
              <a:t>Unit 18: Researching Current Issues in Aviation </a:t>
            </a: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smtClean="0"/>
              <a:t>Dwayne Cargill</a:t>
            </a:r>
          </a:p>
          <a:p>
            <a:pPr algn="l"/>
            <a:r>
              <a:rPr lang="en-JM" sz="1600" dirty="0" smtClean="0"/>
              <a:t>Lecturer</a:t>
            </a:r>
          </a:p>
          <a:p>
            <a:pPr algn="l"/>
            <a:r>
              <a:rPr lang="en-JM" sz="1600" dirty="0" err="1" smtClean="0"/>
              <a:t>Colbourne</a:t>
            </a:r>
            <a:r>
              <a:rPr lang="en-JM" sz="1600" dirty="0" smtClean="0"/>
              <a:t> College</a:t>
            </a:r>
          </a:p>
          <a:p>
            <a:pPr algn="l"/>
            <a:endParaRPr lang="en-JM" sz="1600" dirty="0"/>
          </a:p>
          <a:p>
            <a:pPr algn="l"/>
            <a:r>
              <a:rPr lang="en-JM" sz="1600" dirty="0" smtClean="0"/>
              <a:t>January 16, 2017</a:t>
            </a:r>
            <a:endParaRPr lang="en-JM" sz="1600" dirty="0"/>
          </a:p>
        </p:txBody>
      </p:sp>
    </p:spTree>
    <p:extLst>
      <p:ext uri="{BB962C8B-B14F-4D97-AF65-F5344CB8AC3E}">
        <p14:creationId xmlns:p14="http://schemas.microsoft.com/office/powerpoint/2010/main" xmlns="" val="170823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1000" y="1143000"/>
            <a:ext cx="8229600" cy="4525962"/>
          </a:xfrm>
        </p:spPr>
        <p:txBody>
          <a:bodyPr/>
          <a:lstStyle/>
          <a:p>
            <a:r>
              <a:rPr lang="en-JM" b="1" dirty="0"/>
              <a:t>P3 Assess appropriate methodologies for researching the selected complex current aviation issue</a:t>
            </a:r>
            <a:r>
              <a:rPr lang="en-JM" dirty="0"/>
              <a:t>. You should assess different research sources, research methods and data. Provide reasons why several research methods could be effective to your research project. At least TWO METHODS should be selected. You should explain ethical considerations in the methods selected. 	</a:t>
            </a:r>
          </a:p>
          <a:p>
            <a:endParaRPr lang="en-JM" dirty="0"/>
          </a:p>
        </p:txBody>
      </p:sp>
    </p:spTree>
    <p:extLst>
      <p:ext uri="{BB962C8B-B14F-4D97-AF65-F5344CB8AC3E}">
        <p14:creationId xmlns:p14="http://schemas.microsoft.com/office/powerpoint/2010/main" xmlns="" val="1673368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a:t>Your approach, research design, and research question are all connected. 'Approach' means something more than the type of data you use – it refers to your overall orientation to research and the type of claims you will make for your study (Winch</a:t>
            </a:r>
            <a:r>
              <a:rPr lang="en-JM" dirty="0" smtClean="0"/>
              <a:t>, et. </a:t>
            </a:r>
            <a:r>
              <a:rPr lang="en-JM" dirty="0"/>
              <a:t>a</a:t>
            </a:r>
            <a:r>
              <a:rPr lang="en-JM" dirty="0" smtClean="0"/>
              <a:t>l, 2017).</a:t>
            </a:r>
          </a:p>
          <a:p>
            <a:pPr algn="just"/>
            <a:endParaRPr lang="en-JM" dirty="0" smtClean="0"/>
          </a:p>
          <a:p>
            <a:pPr algn="just"/>
            <a:r>
              <a:rPr lang="en-JM" dirty="0" smtClean="0"/>
              <a:t>According to businessdictionary.com (2017) this is the </a:t>
            </a:r>
            <a:r>
              <a:rPr lang="en-JM" dirty="0"/>
              <a:t>process used to collect information and data for the purpose of making business decisions. The methodology may include publication research, interviews, surveys and other research techniques, and could include both present and historical information.</a:t>
            </a:r>
          </a:p>
        </p:txBody>
      </p:sp>
      <p:sp>
        <p:nvSpPr>
          <p:cNvPr id="3" name="Title 2"/>
          <p:cNvSpPr>
            <a:spLocks noGrp="1"/>
          </p:cNvSpPr>
          <p:nvPr>
            <p:ph type="title"/>
          </p:nvPr>
        </p:nvSpPr>
        <p:spPr/>
        <p:txBody>
          <a:bodyPr/>
          <a:lstStyle/>
          <a:p>
            <a:r>
              <a:rPr lang="en-JM" dirty="0" smtClean="0"/>
              <a:t>Methodologies for research</a:t>
            </a:r>
            <a:endParaRPr lang="en-JM" dirty="0"/>
          </a:p>
        </p:txBody>
      </p:sp>
    </p:spTree>
    <p:extLst>
      <p:ext uri="{BB962C8B-B14F-4D97-AF65-F5344CB8AC3E}">
        <p14:creationId xmlns:p14="http://schemas.microsoft.com/office/powerpoint/2010/main" xmlns="" val="1689675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JM" sz="2000" dirty="0"/>
              <a:t>Quantitative data is particularly useful when you wish to discover how common particular forms of behaviour </a:t>
            </a:r>
            <a:r>
              <a:rPr lang="en-JM" sz="2000" dirty="0" smtClean="0"/>
              <a:t>for </a:t>
            </a:r>
            <a:r>
              <a:rPr lang="en-JM" sz="2000" dirty="0"/>
              <a:t>a particular age </a:t>
            </a:r>
            <a:r>
              <a:rPr lang="en-JM" sz="2000" dirty="0" smtClean="0"/>
              <a:t>group (Winch et. </a:t>
            </a:r>
            <a:r>
              <a:rPr lang="en-JM" sz="2000" dirty="0"/>
              <a:t>a</a:t>
            </a:r>
            <a:r>
              <a:rPr lang="en-JM" sz="2000" dirty="0" smtClean="0"/>
              <a:t>l., 2017).</a:t>
            </a:r>
          </a:p>
          <a:p>
            <a:pPr algn="just"/>
            <a:r>
              <a:rPr lang="en-JM" sz="2000" dirty="0"/>
              <a:t>What if I want to find out about social trends, or the measurable effects of particular policies? </a:t>
            </a:r>
            <a:endParaRPr lang="en-JM" sz="2000" dirty="0" smtClean="0"/>
          </a:p>
          <a:p>
            <a:pPr lvl="1" algn="just"/>
            <a:r>
              <a:rPr lang="en-JM" sz="1800" dirty="0" smtClean="0"/>
              <a:t>You </a:t>
            </a:r>
            <a:r>
              <a:rPr lang="en-JM" sz="1800" dirty="0"/>
              <a:t>will probably want to use large datasets and undertake quantitative data analysis, and you will be adopting a realist approach to the topic studied. </a:t>
            </a:r>
            <a:endParaRPr lang="en-JM" sz="1800" dirty="0" smtClean="0"/>
          </a:p>
          <a:p>
            <a:pPr lvl="1" algn="just"/>
            <a:r>
              <a:rPr lang="en-JM" sz="1800" dirty="0" smtClean="0"/>
              <a:t>They </a:t>
            </a:r>
            <a:r>
              <a:rPr lang="en-JM" sz="1800" dirty="0"/>
              <a:t>will also include tables and figures giving your important findings. </a:t>
            </a:r>
            <a:endParaRPr lang="en-JM" sz="1800" dirty="0" smtClean="0"/>
          </a:p>
          <a:p>
            <a:pPr lvl="1" algn="just"/>
            <a:r>
              <a:rPr lang="en-JM" sz="1800" dirty="0" smtClean="0"/>
              <a:t>Remember </a:t>
            </a:r>
            <a:r>
              <a:rPr lang="en-JM" sz="1800" dirty="0"/>
              <a:t>that all tables must be carefully titled and labelled and that sources of your data must be acknowledged</a:t>
            </a:r>
            <a:r>
              <a:rPr lang="en-JM" sz="1800" dirty="0" smtClean="0"/>
              <a:t>.</a:t>
            </a:r>
          </a:p>
          <a:p>
            <a:pPr lvl="1" algn="just"/>
            <a:endParaRPr lang="en-JM" sz="1800" dirty="0" smtClean="0"/>
          </a:p>
          <a:p>
            <a:pPr algn="just"/>
            <a:r>
              <a:rPr lang="en-JM" sz="2200" dirty="0" smtClean="0"/>
              <a:t>You may use Observations, questionnaires, interviews.</a:t>
            </a:r>
          </a:p>
        </p:txBody>
      </p:sp>
      <p:sp>
        <p:nvSpPr>
          <p:cNvPr id="3" name="Title 2"/>
          <p:cNvSpPr>
            <a:spLocks noGrp="1"/>
          </p:cNvSpPr>
          <p:nvPr>
            <p:ph type="title"/>
          </p:nvPr>
        </p:nvSpPr>
        <p:spPr/>
        <p:txBody>
          <a:bodyPr/>
          <a:lstStyle/>
          <a:p>
            <a:r>
              <a:rPr lang="en-JM" dirty="0" smtClean="0"/>
              <a:t>Quantitative </a:t>
            </a:r>
            <a:endParaRPr lang="en-JM" dirty="0"/>
          </a:p>
        </p:txBody>
      </p:sp>
    </p:spTree>
    <p:extLst>
      <p:ext uri="{BB962C8B-B14F-4D97-AF65-F5344CB8AC3E}">
        <p14:creationId xmlns:p14="http://schemas.microsoft.com/office/powerpoint/2010/main" xmlns="" val="436032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buClr>
                <a:srgbClr val="92D050"/>
              </a:buClr>
              <a:buFont typeface="Wingdings" panose="05000000000000000000" pitchFamily="2" charset="2"/>
              <a:buChar char="v"/>
            </a:pPr>
            <a:r>
              <a:rPr lang="en-JM" dirty="0"/>
              <a:t>Typical quantitative data gathering strategies include: </a:t>
            </a:r>
          </a:p>
          <a:p>
            <a:pPr lvl="1" algn="just">
              <a:buClr>
                <a:srgbClr val="00B050"/>
              </a:buClr>
            </a:pPr>
            <a:r>
              <a:rPr lang="en-JM" dirty="0"/>
              <a:t>Experiments/clinical trials. </a:t>
            </a:r>
            <a:endParaRPr lang="en-JM" dirty="0" smtClean="0"/>
          </a:p>
          <a:p>
            <a:pPr lvl="1" algn="just">
              <a:buClr>
                <a:srgbClr val="00B050"/>
              </a:buClr>
            </a:pPr>
            <a:endParaRPr lang="en-JM" dirty="0"/>
          </a:p>
          <a:p>
            <a:pPr lvl="1" algn="just">
              <a:buClr>
                <a:srgbClr val="00B050"/>
              </a:buClr>
            </a:pPr>
            <a:r>
              <a:rPr lang="en-JM" dirty="0"/>
              <a:t>Observing and recording well-defined events (e.g., counting the number of patients waiting in emergency at specified times of the day). </a:t>
            </a:r>
            <a:endParaRPr lang="en-JM" dirty="0" smtClean="0"/>
          </a:p>
          <a:p>
            <a:pPr lvl="1" algn="just">
              <a:buClr>
                <a:srgbClr val="00B050"/>
              </a:buClr>
            </a:pPr>
            <a:endParaRPr lang="en-JM" dirty="0"/>
          </a:p>
          <a:p>
            <a:pPr lvl="1" algn="just">
              <a:buClr>
                <a:srgbClr val="00B050"/>
              </a:buClr>
            </a:pPr>
            <a:r>
              <a:rPr lang="en-JM" dirty="0"/>
              <a:t>Obtaining relevant data from management information systems. </a:t>
            </a:r>
            <a:endParaRPr lang="en-JM" dirty="0" smtClean="0"/>
          </a:p>
          <a:p>
            <a:pPr lvl="1" algn="just">
              <a:buClr>
                <a:srgbClr val="00B050"/>
              </a:buClr>
            </a:pPr>
            <a:endParaRPr lang="en-JM" dirty="0"/>
          </a:p>
          <a:p>
            <a:pPr lvl="1">
              <a:buClr>
                <a:srgbClr val="00B050"/>
              </a:buClr>
            </a:pPr>
            <a:r>
              <a:rPr lang="en-JM" dirty="0"/>
              <a:t>Administering surveys with closed-ended questions (e.g., face-to face and telephone interviews, </a:t>
            </a:r>
            <a:r>
              <a:rPr lang="en-JM" dirty="0" smtClean="0"/>
              <a:t>questionnaires </a:t>
            </a:r>
            <a:r>
              <a:rPr lang="en-JM" dirty="0" err="1" smtClean="0"/>
              <a:t>etc</a:t>
            </a:r>
            <a:r>
              <a:rPr lang="en-JM" dirty="0"/>
              <a:t>). </a:t>
            </a:r>
          </a:p>
          <a:p>
            <a:pPr marL="393192" lvl="1" indent="0">
              <a:buClr>
                <a:srgbClr val="00B050"/>
              </a:buClr>
              <a:buNone/>
            </a:pPr>
            <a:endParaRPr lang="en-JM" dirty="0" smtClean="0"/>
          </a:p>
          <a:p>
            <a:pPr marL="393192" lvl="1" indent="0">
              <a:buClr>
                <a:srgbClr val="00B050"/>
              </a:buClr>
              <a:buNone/>
            </a:pPr>
            <a:r>
              <a:rPr lang="en-JM" dirty="0" smtClean="0"/>
              <a:t>Refer to (</a:t>
            </a:r>
            <a:r>
              <a:rPr lang="en-JM" dirty="0" smtClean="0">
                <a:hlinkClick r:id="rId2"/>
              </a:rPr>
              <a:t>http</a:t>
            </a:r>
            <a:r>
              <a:rPr lang="en-JM" dirty="0">
                <a:hlinkClick r:id="rId2"/>
              </a:rPr>
              <a:t>://www.achrn.org/quantitative_methods.htm</a:t>
            </a:r>
            <a:r>
              <a:rPr lang="en-JM" dirty="0" smtClean="0"/>
              <a:t>)  </a:t>
            </a:r>
            <a:endParaRPr lang="en-JM" dirty="0"/>
          </a:p>
          <a:p>
            <a:endParaRPr lang="en-JM" dirty="0"/>
          </a:p>
        </p:txBody>
      </p:sp>
      <p:sp>
        <p:nvSpPr>
          <p:cNvPr id="3" name="Title 2"/>
          <p:cNvSpPr>
            <a:spLocks noGrp="1"/>
          </p:cNvSpPr>
          <p:nvPr>
            <p:ph type="title"/>
          </p:nvPr>
        </p:nvSpPr>
        <p:spPr/>
        <p:txBody>
          <a:bodyPr/>
          <a:lstStyle/>
          <a:p>
            <a:r>
              <a:rPr lang="en-JM" dirty="0" smtClean="0"/>
              <a:t>Quantitative Data</a:t>
            </a:r>
            <a:endParaRPr lang="en-JM" dirty="0"/>
          </a:p>
        </p:txBody>
      </p:sp>
    </p:spTree>
    <p:extLst>
      <p:ext uri="{BB962C8B-B14F-4D97-AF65-F5344CB8AC3E}">
        <p14:creationId xmlns:p14="http://schemas.microsoft.com/office/powerpoint/2010/main" xmlns="" val="408128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05400"/>
          </a:xfrm>
        </p:spPr>
        <p:txBody>
          <a:bodyPr>
            <a:noAutofit/>
          </a:bodyPr>
          <a:lstStyle/>
          <a:p>
            <a:pPr algn="just"/>
            <a:r>
              <a:rPr lang="en-JM" sz="1600" b="1" dirty="0" smtClean="0"/>
              <a:t>Interviews: i</a:t>
            </a:r>
            <a:r>
              <a:rPr lang="en-JM" sz="1600" dirty="0" smtClean="0"/>
              <a:t>n </a:t>
            </a:r>
            <a:r>
              <a:rPr lang="en-JM" sz="1600" dirty="0"/>
              <a:t>Quantitative research(survey research),interviews are more structured than in Qualitative research. In a structured </a:t>
            </a:r>
            <a:r>
              <a:rPr lang="en-JM" sz="1600" dirty="0" err="1"/>
              <a:t>interview,the</a:t>
            </a:r>
            <a:r>
              <a:rPr lang="en-JM" sz="1600" dirty="0"/>
              <a:t> researcher asks a standard set of questions and nothing more.(</a:t>
            </a:r>
            <a:r>
              <a:rPr lang="en-JM" sz="1600" dirty="0" err="1"/>
              <a:t>Leedy</a:t>
            </a:r>
            <a:r>
              <a:rPr lang="en-JM" sz="1600" dirty="0"/>
              <a:t> and </a:t>
            </a:r>
            <a:r>
              <a:rPr lang="en-JM" sz="1600" dirty="0" err="1"/>
              <a:t>Ormrod</a:t>
            </a:r>
            <a:r>
              <a:rPr lang="en-JM" sz="1600" dirty="0"/>
              <a:t>, 2001</a:t>
            </a:r>
            <a:r>
              <a:rPr lang="en-JM" sz="1600" dirty="0" smtClean="0"/>
              <a:t>) Refer to: (</a:t>
            </a:r>
            <a:r>
              <a:rPr lang="en-JM" sz="1600" dirty="0" smtClean="0">
                <a:hlinkClick r:id="rId2"/>
              </a:rPr>
              <a:t>http</a:t>
            </a:r>
            <a:r>
              <a:rPr lang="en-JM" sz="1600" dirty="0">
                <a:hlinkClick r:id="rId2"/>
              </a:rPr>
              <a:t>://</a:t>
            </a:r>
            <a:r>
              <a:rPr lang="en-JM" sz="1600" dirty="0" smtClean="0">
                <a:hlinkClick r:id="rId2"/>
              </a:rPr>
              <a:t>www.stat.ncsu.edu/info/srms/survpamphlet.html</a:t>
            </a:r>
            <a:r>
              <a:rPr lang="en-JM" sz="1600" dirty="0" smtClean="0"/>
              <a:t>). </a:t>
            </a:r>
          </a:p>
          <a:p>
            <a:pPr algn="just"/>
            <a:endParaRPr lang="en-JM" sz="1600" dirty="0" smtClean="0"/>
          </a:p>
          <a:p>
            <a:pPr algn="just"/>
            <a:r>
              <a:rPr lang="en-JM" sz="1600" dirty="0" smtClean="0"/>
              <a:t>Questionnaires - There are several types:</a:t>
            </a:r>
            <a:endParaRPr lang="en-JM" sz="1600" dirty="0"/>
          </a:p>
          <a:p>
            <a:pPr lvl="1" algn="just"/>
            <a:r>
              <a:rPr lang="en-JM" sz="1600" dirty="0"/>
              <a:t>Paper-pencil-questionnaires: can be sent to a large number of people and saves the researcher time and money.  People are more truthful while responding to the questionnaires regarding controversial issues in particular due to the fact that their responses are anonymous. But they also have </a:t>
            </a:r>
            <a:r>
              <a:rPr lang="en-JM" sz="1600" dirty="0" smtClean="0"/>
              <a:t>drawbacks</a:t>
            </a:r>
            <a:r>
              <a:rPr lang="en-JM" sz="1600" dirty="0"/>
              <a:t> </a:t>
            </a:r>
            <a:r>
              <a:rPr lang="en-JM" sz="1600" dirty="0" smtClean="0"/>
              <a:t>(</a:t>
            </a:r>
            <a:r>
              <a:rPr lang="en-JM" sz="1600" dirty="0" err="1" smtClean="0"/>
              <a:t>Leedy</a:t>
            </a:r>
            <a:r>
              <a:rPr lang="en-JM" sz="1600" dirty="0" smtClean="0"/>
              <a:t> </a:t>
            </a:r>
            <a:r>
              <a:rPr lang="en-JM" sz="1600" dirty="0"/>
              <a:t>and </a:t>
            </a:r>
            <a:r>
              <a:rPr lang="en-JM" sz="1600" dirty="0" err="1"/>
              <a:t>Ormrod</a:t>
            </a:r>
            <a:r>
              <a:rPr lang="en-JM" sz="1600" dirty="0"/>
              <a:t>, 2001).</a:t>
            </a:r>
          </a:p>
          <a:p>
            <a:pPr lvl="1" algn="just"/>
            <a:endParaRPr lang="en-JM" sz="1600" dirty="0"/>
          </a:p>
          <a:p>
            <a:pPr lvl="1" algn="just"/>
            <a:r>
              <a:rPr lang="en-JM" sz="1600" dirty="0"/>
              <a:t>Web based questionnaires: A new and inevitably growing methodology is the use of Internet based research. This would mean receiving an e-mail on which you would click on an address that would take you to a secure web-site to fill in a questionnaire. </a:t>
            </a:r>
            <a:r>
              <a:rPr lang="en-JM" sz="1600" dirty="0" smtClean="0"/>
              <a:t>Refer </a:t>
            </a:r>
            <a:r>
              <a:rPr lang="en-JM" sz="1600" dirty="0"/>
              <a:t>to (</a:t>
            </a:r>
            <a:r>
              <a:rPr lang="en-JM" sz="1600" dirty="0">
                <a:hlinkClick r:id="rId3"/>
              </a:rPr>
              <a:t>http://www.statcan.ca/english/edu/power/ch2/methods/methods.htm</a:t>
            </a:r>
            <a:r>
              <a:rPr lang="en-JM" sz="1600" dirty="0"/>
              <a:t>). </a:t>
            </a:r>
          </a:p>
          <a:p>
            <a:endParaRPr lang="en-JM" dirty="0"/>
          </a:p>
          <a:p>
            <a:pPr algn="just"/>
            <a:endParaRPr lang="en-JM" sz="1600" dirty="0" smtClean="0"/>
          </a:p>
          <a:p>
            <a:pPr algn="just"/>
            <a:endParaRPr lang="en-JM" sz="1400" dirty="0"/>
          </a:p>
        </p:txBody>
      </p:sp>
      <p:sp>
        <p:nvSpPr>
          <p:cNvPr id="3" name="Title 2"/>
          <p:cNvSpPr>
            <a:spLocks noGrp="1"/>
          </p:cNvSpPr>
          <p:nvPr>
            <p:ph type="title"/>
          </p:nvPr>
        </p:nvSpPr>
        <p:spPr>
          <a:xfrm>
            <a:off x="457200" y="152400"/>
            <a:ext cx="8229600" cy="792162"/>
          </a:xfrm>
        </p:spPr>
        <p:txBody>
          <a:bodyPr/>
          <a:lstStyle/>
          <a:p>
            <a:r>
              <a:rPr lang="en-JM" dirty="0" smtClean="0"/>
              <a:t>Quantitative Strategies </a:t>
            </a:r>
            <a:endParaRPr lang="en-JM" dirty="0"/>
          </a:p>
        </p:txBody>
      </p:sp>
    </p:spTree>
    <p:extLst>
      <p:ext uri="{BB962C8B-B14F-4D97-AF65-F5344CB8AC3E}">
        <p14:creationId xmlns:p14="http://schemas.microsoft.com/office/powerpoint/2010/main" xmlns="" val="3594789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JM" b="1" dirty="0"/>
              <a:t>Computer Assisted Personal Interviewing (CAPI):</a:t>
            </a:r>
            <a:r>
              <a:rPr lang="en-JM" dirty="0"/>
              <a:t> is a form of personal interviewing, but instead of completing a questionnaire, the interviewer brings along a laptop or hand-held computer to enter the information directly into the database. This method saves time involved in processing the data, as well as saving the interviewer from carrying around hundreds of questionnaires. However, this type of data collection method can be expensive to set up and requires that interviewers have computer and typing skills. </a:t>
            </a:r>
            <a:endParaRPr lang="en-JM" dirty="0" smtClean="0"/>
          </a:p>
          <a:p>
            <a:pPr algn="just"/>
            <a:endParaRPr lang="en-JM" dirty="0"/>
          </a:p>
          <a:p>
            <a:pPr algn="just"/>
            <a:r>
              <a:rPr lang="en-JM" b="1" dirty="0" smtClean="0"/>
              <a:t>Questionnaires: </a:t>
            </a:r>
            <a:endParaRPr lang="en-JM" b="1" dirty="0"/>
          </a:p>
          <a:p>
            <a:pPr lvl="1" algn="just"/>
            <a:r>
              <a:rPr lang="en-JM" b="1" dirty="0" smtClean="0"/>
              <a:t>Paper-pencil-questionnaires: </a:t>
            </a:r>
            <a:r>
              <a:rPr lang="en-JM" dirty="0"/>
              <a:t>can be sent to a large number of people and saves the researcher time and money</a:t>
            </a:r>
            <a:r>
              <a:rPr lang="en-JM" dirty="0" smtClean="0"/>
              <a:t>.  People </a:t>
            </a:r>
            <a:r>
              <a:rPr lang="en-JM" dirty="0"/>
              <a:t>are more truthful while responding to the questionnaires regarding controversial issues in particular due to the fact that their responses are anonymous. But they also have drawbacks</a:t>
            </a:r>
            <a:r>
              <a:rPr lang="en-JM" dirty="0" smtClean="0"/>
              <a:t>. Majority </a:t>
            </a:r>
            <a:r>
              <a:rPr lang="en-JM" dirty="0"/>
              <a:t>of the people who receive questionnaires don't return them and those who do might not be representative of the originally selected </a:t>
            </a:r>
            <a:r>
              <a:rPr lang="en-JM" dirty="0" smtClean="0"/>
              <a:t>sample (</a:t>
            </a:r>
            <a:r>
              <a:rPr lang="en-JM" dirty="0" err="1" smtClean="0"/>
              <a:t>Leedy</a:t>
            </a:r>
            <a:r>
              <a:rPr lang="en-JM" dirty="0" smtClean="0"/>
              <a:t> </a:t>
            </a:r>
            <a:r>
              <a:rPr lang="en-JM" dirty="0"/>
              <a:t>and </a:t>
            </a:r>
            <a:r>
              <a:rPr lang="en-JM" dirty="0" err="1"/>
              <a:t>Ormrod</a:t>
            </a:r>
            <a:r>
              <a:rPr lang="en-JM" dirty="0"/>
              <a:t>, 2001</a:t>
            </a:r>
            <a:r>
              <a:rPr lang="en-JM" dirty="0" smtClean="0"/>
              <a:t>).</a:t>
            </a:r>
          </a:p>
          <a:p>
            <a:pPr lvl="1" algn="just"/>
            <a:endParaRPr lang="en-JM" dirty="0"/>
          </a:p>
          <a:p>
            <a:pPr lvl="1" algn="just"/>
            <a:r>
              <a:rPr lang="en-JM" b="1" dirty="0"/>
              <a:t>Web based </a:t>
            </a:r>
            <a:r>
              <a:rPr lang="en-JM" b="1" dirty="0" smtClean="0"/>
              <a:t>questionnaires</a:t>
            </a:r>
            <a:r>
              <a:rPr lang="en-JM" dirty="0" smtClean="0"/>
              <a:t>: </a:t>
            </a:r>
            <a:r>
              <a:rPr lang="en-JM" dirty="0"/>
              <a:t>A new and inevitably growing methodology is the use of Internet based research. This would mean receiving an e-mail on which you would click on an address that would take you to a secure web-site to fill in a questionnaire. This type of research is often quicker and less detailed</a:t>
            </a:r>
            <a:r>
              <a:rPr lang="en-JM" dirty="0" smtClean="0"/>
              <a:t>. Some </a:t>
            </a:r>
            <a:r>
              <a:rPr lang="en-JM" dirty="0"/>
              <a:t>disadvantages of this method include the exclusion of people who do not have a computer or are unable to access a computer</a:t>
            </a:r>
            <a:r>
              <a:rPr lang="en-JM" dirty="0" smtClean="0"/>
              <a:t>.  Also </a:t>
            </a:r>
            <a:r>
              <a:rPr lang="en-JM" dirty="0"/>
              <a:t>the validity of such surveys are in question as people might be in a hurry to complete it and so might not give accurate responses. </a:t>
            </a:r>
            <a:r>
              <a:rPr lang="en-JM" dirty="0" smtClean="0"/>
              <a:t>Refer to (</a:t>
            </a:r>
            <a:r>
              <a:rPr lang="en-JM" dirty="0" smtClean="0">
                <a:hlinkClick r:id="rId2"/>
              </a:rPr>
              <a:t>http</a:t>
            </a:r>
            <a:r>
              <a:rPr lang="en-JM" dirty="0">
                <a:hlinkClick r:id="rId2"/>
              </a:rPr>
              <a:t>://www.statcan.ca/english/edu/power/ch2/methods/methods.htm</a:t>
            </a:r>
            <a:r>
              <a:rPr lang="en-JM" dirty="0" smtClean="0"/>
              <a:t>). </a:t>
            </a:r>
            <a:endParaRPr lang="en-JM" dirty="0"/>
          </a:p>
          <a:p>
            <a:endParaRPr lang="en-JM" dirty="0"/>
          </a:p>
        </p:txBody>
      </p:sp>
      <p:sp>
        <p:nvSpPr>
          <p:cNvPr id="3" name="Title 2"/>
          <p:cNvSpPr>
            <a:spLocks noGrp="1"/>
          </p:cNvSpPr>
          <p:nvPr>
            <p:ph type="title"/>
          </p:nvPr>
        </p:nvSpPr>
        <p:spPr/>
        <p:txBody>
          <a:bodyPr/>
          <a:lstStyle/>
          <a:p>
            <a:r>
              <a:rPr lang="en-JM" dirty="0" smtClean="0"/>
              <a:t>Quantitative Strategies </a:t>
            </a:r>
            <a:r>
              <a:rPr lang="en-JM" dirty="0" err="1" smtClean="0"/>
              <a:t>cont</a:t>
            </a:r>
            <a:endParaRPr lang="en-JM" dirty="0"/>
          </a:p>
        </p:txBody>
      </p:sp>
    </p:spTree>
    <p:extLst>
      <p:ext uri="{BB962C8B-B14F-4D97-AF65-F5344CB8AC3E}">
        <p14:creationId xmlns:p14="http://schemas.microsoft.com/office/powerpoint/2010/main" xmlns="" val="3243620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a:t>Questionnaires often make use of Checklist and rating scales</a:t>
            </a:r>
            <a:r>
              <a:rPr lang="en-JM" dirty="0" smtClean="0"/>
              <a:t>.  These </a:t>
            </a:r>
            <a:r>
              <a:rPr lang="en-JM" dirty="0"/>
              <a:t>devices help simplify and quantify people's </a:t>
            </a:r>
            <a:r>
              <a:rPr lang="en-JM" dirty="0" smtClean="0"/>
              <a:t>behaviours </a:t>
            </a:r>
            <a:r>
              <a:rPr lang="en-JM" dirty="0"/>
              <a:t>and attitudes</a:t>
            </a:r>
            <a:r>
              <a:rPr lang="en-JM" dirty="0" smtClean="0"/>
              <a:t>.  </a:t>
            </a:r>
          </a:p>
          <a:p>
            <a:pPr lvl="1" algn="just"/>
            <a:r>
              <a:rPr lang="en-JM" dirty="0" smtClean="0"/>
              <a:t>A </a:t>
            </a:r>
            <a:r>
              <a:rPr lang="en-JM" b="1" dirty="0"/>
              <a:t>checklist</a:t>
            </a:r>
            <a:r>
              <a:rPr lang="en-JM" dirty="0"/>
              <a:t> is a list of </a:t>
            </a:r>
            <a:r>
              <a:rPr lang="en-JM" dirty="0" smtClean="0"/>
              <a:t>behaviours, characteristics, or </a:t>
            </a:r>
            <a:r>
              <a:rPr lang="en-JM" dirty="0"/>
              <a:t>other entities that </a:t>
            </a:r>
            <a:r>
              <a:rPr lang="en-JM" dirty="0" smtClean="0"/>
              <a:t>the </a:t>
            </a:r>
            <a:r>
              <a:rPr lang="en-JM" dirty="0"/>
              <a:t>researcher is looking for</a:t>
            </a:r>
            <a:r>
              <a:rPr lang="en-JM" dirty="0" smtClean="0"/>
              <a:t>.  Either </a:t>
            </a:r>
            <a:r>
              <a:rPr lang="en-JM" dirty="0"/>
              <a:t>the researcher or survey participant simply checks whether each item on the list is observed, present or true or vice versa</a:t>
            </a:r>
            <a:r>
              <a:rPr lang="en-JM" dirty="0" smtClean="0"/>
              <a:t>. </a:t>
            </a:r>
          </a:p>
          <a:p>
            <a:pPr lvl="1" algn="just"/>
            <a:r>
              <a:rPr lang="en-JM" dirty="0" smtClean="0"/>
              <a:t>A </a:t>
            </a:r>
            <a:r>
              <a:rPr lang="en-JM" b="1" dirty="0"/>
              <a:t>rating scale </a:t>
            </a:r>
            <a:r>
              <a:rPr lang="en-JM" dirty="0"/>
              <a:t>is more useful when a </a:t>
            </a:r>
            <a:r>
              <a:rPr lang="en-JM" dirty="0" smtClean="0"/>
              <a:t>behaviour </a:t>
            </a:r>
            <a:r>
              <a:rPr lang="en-JM" dirty="0"/>
              <a:t>needs to be evaluated on a continuum</a:t>
            </a:r>
            <a:r>
              <a:rPr lang="en-JM" dirty="0" smtClean="0"/>
              <a:t>. They </a:t>
            </a:r>
            <a:r>
              <a:rPr lang="en-JM" dirty="0"/>
              <a:t>are also known as Likert </a:t>
            </a:r>
            <a:r>
              <a:rPr lang="en-JM" dirty="0" smtClean="0"/>
              <a:t>scales </a:t>
            </a:r>
            <a:r>
              <a:rPr lang="en-JM" dirty="0"/>
              <a:t>(</a:t>
            </a:r>
            <a:r>
              <a:rPr lang="en-JM" dirty="0" err="1"/>
              <a:t>Leedy</a:t>
            </a:r>
            <a:r>
              <a:rPr lang="en-JM" dirty="0"/>
              <a:t> and </a:t>
            </a:r>
            <a:r>
              <a:rPr lang="en-JM" dirty="0" err="1"/>
              <a:t>Ormrod</a:t>
            </a:r>
            <a:r>
              <a:rPr lang="en-JM" dirty="0"/>
              <a:t>, 2001</a:t>
            </a:r>
            <a:r>
              <a:rPr lang="en-JM" dirty="0" smtClean="0"/>
              <a:t>).</a:t>
            </a:r>
            <a:endParaRPr lang="en-JM" dirty="0"/>
          </a:p>
        </p:txBody>
      </p:sp>
      <p:sp>
        <p:nvSpPr>
          <p:cNvPr id="3" name="Title 2"/>
          <p:cNvSpPr>
            <a:spLocks noGrp="1"/>
          </p:cNvSpPr>
          <p:nvPr>
            <p:ph type="title"/>
          </p:nvPr>
        </p:nvSpPr>
        <p:spPr/>
        <p:txBody>
          <a:bodyPr/>
          <a:lstStyle/>
          <a:p>
            <a:r>
              <a:rPr lang="en-JM" dirty="0" smtClean="0"/>
              <a:t>Quantitative Strategies</a:t>
            </a:r>
            <a:endParaRPr lang="en-JM" dirty="0"/>
          </a:p>
        </p:txBody>
      </p:sp>
    </p:spTree>
    <p:extLst>
      <p:ext uri="{BB962C8B-B14F-4D97-AF65-F5344CB8AC3E}">
        <p14:creationId xmlns:p14="http://schemas.microsoft.com/office/powerpoint/2010/main" xmlns="" val="2360128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JM" dirty="0" smtClean="0"/>
              <a:t>This is the non-numerical examination and interpretation of observations, for the purpose of discovering underlying meanings and patterns of relationships (Bobbie, 2004). This is the most typical of field research and historical research and includes (Greener and </a:t>
            </a:r>
            <a:r>
              <a:rPr lang="en-JM" dirty="0" err="1" smtClean="0"/>
              <a:t>Martelli</a:t>
            </a:r>
            <a:r>
              <a:rPr lang="en-JM" dirty="0" smtClean="0"/>
              <a:t> 2015):</a:t>
            </a:r>
          </a:p>
          <a:p>
            <a:endParaRPr lang="en-JM" dirty="0" smtClean="0"/>
          </a:p>
          <a:p>
            <a:pPr lvl="1"/>
            <a:r>
              <a:rPr lang="en-JM" dirty="0" smtClean="0"/>
              <a:t>Field Research</a:t>
            </a:r>
          </a:p>
          <a:p>
            <a:pPr lvl="1"/>
            <a:r>
              <a:rPr lang="en-JM" dirty="0" smtClean="0"/>
              <a:t>Historical/Comparative Research</a:t>
            </a:r>
          </a:p>
          <a:p>
            <a:pPr lvl="1"/>
            <a:r>
              <a:rPr lang="en-JM" dirty="0" smtClean="0"/>
              <a:t>Qualitative evaluation</a:t>
            </a:r>
          </a:p>
          <a:p>
            <a:pPr lvl="1"/>
            <a:r>
              <a:rPr lang="en-JM" dirty="0" smtClean="0"/>
              <a:t>Action Research</a:t>
            </a:r>
          </a:p>
          <a:p>
            <a:pPr lvl="1"/>
            <a:r>
              <a:rPr lang="en-JM" dirty="0" smtClean="0"/>
              <a:t>Focus Groups</a:t>
            </a:r>
          </a:p>
          <a:p>
            <a:pPr lvl="1"/>
            <a:r>
              <a:rPr lang="en-JM" dirty="0" smtClean="0"/>
              <a:t>Structured observation</a:t>
            </a:r>
          </a:p>
          <a:p>
            <a:pPr lvl="1"/>
            <a:r>
              <a:rPr lang="en-JM" dirty="0" smtClean="0"/>
              <a:t>Participants diaries</a:t>
            </a:r>
          </a:p>
          <a:p>
            <a:pPr lvl="1"/>
            <a:r>
              <a:rPr lang="en-JM" dirty="0" smtClean="0"/>
              <a:t>Interviews – structured, semi-structured, unstructured</a:t>
            </a:r>
          </a:p>
          <a:p>
            <a:pPr lvl="1"/>
            <a:r>
              <a:rPr lang="en-JM" dirty="0" smtClean="0"/>
              <a:t>Ethnographic research/Participant observation</a:t>
            </a:r>
          </a:p>
          <a:p>
            <a:pPr lvl="1"/>
            <a:r>
              <a:rPr lang="en-JM" dirty="0" smtClean="0"/>
              <a:t>Case study</a:t>
            </a:r>
            <a:endParaRPr lang="en-JM" dirty="0"/>
          </a:p>
        </p:txBody>
      </p:sp>
      <p:sp>
        <p:nvSpPr>
          <p:cNvPr id="3" name="Title 2"/>
          <p:cNvSpPr>
            <a:spLocks noGrp="1"/>
          </p:cNvSpPr>
          <p:nvPr>
            <p:ph type="title"/>
          </p:nvPr>
        </p:nvSpPr>
        <p:spPr/>
        <p:txBody>
          <a:bodyPr/>
          <a:lstStyle/>
          <a:p>
            <a:r>
              <a:rPr lang="en-JM" dirty="0" smtClean="0"/>
              <a:t>Qualitative Analysis</a:t>
            </a:r>
            <a:endParaRPr lang="en-JM" dirty="0"/>
          </a:p>
        </p:txBody>
      </p:sp>
    </p:spTree>
    <p:extLst>
      <p:ext uri="{BB962C8B-B14F-4D97-AF65-F5344CB8AC3E}">
        <p14:creationId xmlns:p14="http://schemas.microsoft.com/office/powerpoint/2010/main" xmlns="" val="1744567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150000"/>
              </a:lnSpc>
            </a:pPr>
            <a:r>
              <a:rPr lang="en-JM" sz="2000" dirty="0"/>
              <a:t>Qualitative data is particularly useful when you wish to find out </a:t>
            </a:r>
            <a:r>
              <a:rPr lang="en-JM" sz="2000" dirty="0" smtClean="0"/>
              <a:t>why </a:t>
            </a:r>
            <a:r>
              <a:rPr lang="en-JM" sz="2000" dirty="0"/>
              <a:t>people engage in such behaviour</a:t>
            </a:r>
            <a:r>
              <a:rPr lang="en-JM" sz="2000" dirty="0" smtClean="0"/>
              <a:t>.</a:t>
            </a:r>
          </a:p>
          <a:p>
            <a:pPr>
              <a:lnSpc>
                <a:spcPct val="150000"/>
              </a:lnSpc>
            </a:pPr>
            <a:r>
              <a:rPr lang="en-JM" sz="2000" dirty="0"/>
              <a:t>What if I want to record people's views on an issue, and give them a 'voice'?</a:t>
            </a:r>
          </a:p>
          <a:p>
            <a:pPr lvl="1">
              <a:lnSpc>
                <a:spcPct val="150000"/>
              </a:lnSpc>
            </a:pPr>
            <a:r>
              <a:rPr lang="en-JM" sz="1600" dirty="0" smtClean="0"/>
              <a:t>You </a:t>
            </a:r>
            <a:r>
              <a:rPr lang="en-JM" sz="1600" dirty="0"/>
              <a:t>will probably want to use in-depth qualitative data, and you may wish to adopt a realist, a phenomenologist, or a constructionist approach to the topic. </a:t>
            </a:r>
            <a:endParaRPr lang="en-JM" sz="1600" dirty="0" smtClean="0"/>
          </a:p>
          <a:p>
            <a:pPr lvl="1">
              <a:lnSpc>
                <a:spcPct val="150000"/>
              </a:lnSpc>
            </a:pPr>
            <a:r>
              <a:rPr lang="en-JM" sz="1600" dirty="0" smtClean="0"/>
              <a:t>Qualitative </a:t>
            </a:r>
            <a:r>
              <a:rPr lang="en-JM" sz="1600" dirty="0"/>
              <a:t>dissertations will include descriptive material, usually extracts from interviews, conversations, documents or field notes, and are therefore likely to be nearer to the upper limit of your word </a:t>
            </a:r>
            <a:endParaRPr lang="en-JM" sz="1600" dirty="0" smtClean="0"/>
          </a:p>
          <a:p>
            <a:pPr lvl="1">
              <a:lnSpc>
                <a:spcPct val="150000"/>
              </a:lnSpc>
            </a:pPr>
            <a:r>
              <a:rPr lang="en-JM" sz="1600" dirty="0" smtClean="0"/>
              <a:t>The </a:t>
            </a:r>
            <a:r>
              <a:rPr lang="en-JM" sz="1600" dirty="0"/>
              <a:t>types of method suitable for a dissertation could include content analysis, a small scale ethnographic study, small scale in-depth qualitative interviewing.</a:t>
            </a:r>
          </a:p>
          <a:p>
            <a:endParaRPr lang="en-JM" sz="2000" dirty="0"/>
          </a:p>
        </p:txBody>
      </p:sp>
      <p:sp>
        <p:nvSpPr>
          <p:cNvPr id="3" name="Title 2"/>
          <p:cNvSpPr>
            <a:spLocks noGrp="1"/>
          </p:cNvSpPr>
          <p:nvPr>
            <p:ph type="title"/>
          </p:nvPr>
        </p:nvSpPr>
        <p:spPr/>
        <p:txBody>
          <a:bodyPr/>
          <a:lstStyle/>
          <a:p>
            <a:r>
              <a:rPr lang="en-JM" dirty="0" smtClean="0"/>
              <a:t>Qualitative </a:t>
            </a:r>
            <a:endParaRPr lang="en-JM" dirty="0"/>
          </a:p>
        </p:txBody>
      </p:sp>
    </p:spTree>
    <p:extLst>
      <p:ext uri="{BB962C8B-B14F-4D97-AF65-F5344CB8AC3E}">
        <p14:creationId xmlns:p14="http://schemas.microsoft.com/office/powerpoint/2010/main" xmlns="" val="461790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dirty="0"/>
              <a:t>Regardless of the kinds of data involved</a:t>
            </a:r>
            <a:r>
              <a:rPr lang="en-JM" dirty="0" smtClean="0"/>
              <a:t>, data </a:t>
            </a:r>
            <a:r>
              <a:rPr lang="en-JM" dirty="0"/>
              <a:t>collection in a qualitative study takes a great deal of time</a:t>
            </a:r>
            <a:r>
              <a:rPr lang="en-JM" dirty="0" smtClean="0"/>
              <a:t>. The </a:t>
            </a:r>
            <a:r>
              <a:rPr lang="en-JM" dirty="0"/>
              <a:t>researcher needs to record any potentially useful data </a:t>
            </a:r>
            <a:r>
              <a:rPr lang="en-JM" dirty="0" smtClean="0"/>
              <a:t>thoroughly, accurately</a:t>
            </a:r>
            <a:r>
              <a:rPr lang="en-JM" dirty="0"/>
              <a:t>, and systematically</a:t>
            </a:r>
            <a:r>
              <a:rPr lang="en-JM" dirty="0" smtClean="0"/>
              <a:t>, using </a:t>
            </a:r>
            <a:r>
              <a:rPr lang="en-JM" dirty="0"/>
              <a:t>field </a:t>
            </a:r>
            <a:r>
              <a:rPr lang="en-JM" dirty="0" smtClean="0"/>
              <a:t>notes, sketches, audiotapes, photographs </a:t>
            </a:r>
            <a:r>
              <a:rPr lang="en-JM" dirty="0"/>
              <a:t>and other suitable means</a:t>
            </a:r>
            <a:r>
              <a:rPr lang="en-JM" dirty="0" smtClean="0"/>
              <a:t>. </a:t>
            </a:r>
          </a:p>
          <a:p>
            <a:pPr algn="just"/>
            <a:endParaRPr lang="en-JM" dirty="0"/>
          </a:p>
          <a:p>
            <a:pPr algn="just"/>
            <a:r>
              <a:rPr lang="en-JM" dirty="0" smtClean="0"/>
              <a:t>The </a:t>
            </a:r>
            <a:r>
              <a:rPr lang="en-JM" dirty="0"/>
              <a:t>data collection methods must observe the ethical principles of research. </a:t>
            </a:r>
            <a:endParaRPr lang="en-JM" dirty="0" smtClean="0"/>
          </a:p>
          <a:p>
            <a:pPr algn="just"/>
            <a:endParaRPr lang="en-JM" dirty="0"/>
          </a:p>
          <a:p>
            <a:pPr algn="just"/>
            <a:r>
              <a:rPr lang="en-JM" dirty="0"/>
              <a:t>The qualitative methods most commonly used in evaluation can be classified in three broad categories:  </a:t>
            </a:r>
          </a:p>
          <a:p>
            <a:pPr lvl="1" algn="just"/>
            <a:r>
              <a:rPr lang="en-JM" dirty="0" err="1"/>
              <a:t>indepth</a:t>
            </a:r>
            <a:r>
              <a:rPr lang="en-JM" dirty="0"/>
              <a:t> interview </a:t>
            </a:r>
          </a:p>
          <a:p>
            <a:pPr lvl="1" algn="just"/>
            <a:r>
              <a:rPr lang="en-JM" dirty="0"/>
              <a:t>observation methods </a:t>
            </a:r>
          </a:p>
          <a:p>
            <a:pPr lvl="1" algn="just"/>
            <a:r>
              <a:rPr lang="en-JM" dirty="0"/>
              <a:t>document review </a:t>
            </a:r>
          </a:p>
        </p:txBody>
      </p:sp>
      <p:sp>
        <p:nvSpPr>
          <p:cNvPr id="3" name="Title 2"/>
          <p:cNvSpPr>
            <a:spLocks noGrp="1"/>
          </p:cNvSpPr>
          <p:nvPr>
            <p:ph type="title"/>
          </p:nvPr>
        </p:nvSpPr>
        <p:spPr/>
        <p:txBody>
          <a:bodyPr/>
          <a:lstStyle/>
          <a:p>
            <a:r>
              <a:rPr lang="en-JM" dirty="0" smtClean="0"/>
              <a:t>Qualitative Data Collection</a:t>
            </a:r>
            <a:endParaRPr lang="en-JM" dirty="0"/>
          </a:p>
        </p:txBody>
      </p:sp>
    </p:spTree>
    <p:extLst>
      <p:ext uri="{BB962C8B-B14F-4D97-AF65-F5344CB8AC3E}">
        <p14:creationId xmlns:p14="http://schemas.microsoft.com/office/powerpoint/2010/main" xmlns="" val="218574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dirty="0" smtClean="0"/>
              <a:t>Learning Outcome 1:</a:t>
            </a:r>
          </a:p>
          <a:p>
            <a:pPr algn="just"/>
            <a:endParaRPr lang="en-JM" dirty="0" smtClean="0"/>
          </a:p>
          <a:p>
            <a:pPr lvl="1" algn="just"/>
            <a:r>
              <a:rPr lang="en-JM" dirty="0"/>
              <a:t>Establish project aims, objectives and timeframes based on the chosen theme</a:t>
            </a:r>
            <a:r>
              <a:rPr lang="en-JM" dirty="0" smtClean="0"/>
              <a:t>.</a:t>
            </a:r>
          </a:p>
          <a:p>
            <a:pPr lvl="1" algn="just"/>
            <a:endParaRPr lang="en-JM" dirty="0"/>
          </a:p>
          <a:p>
            <a:pPr lvl="1" algn="just"/>
            <a:r>
              <a:rPr lang="en-JM" dirty="0"/>
              <a:t>Examine appropriate research methodologies and approaches as part of the research process</a:t>
            </a:r>
            <a:r>
              <a:rPr lang="en-JM" dirty="0" smtClean="0"/>
              <a:t>.</a:t>
            </a:r>
          </a:p>
          <a:p>
            <a:pPr lvl="1" algn="just"/>
            <a:endParaRPr lang="en-JM" dirty="0"/>
          </a:p>
          <a:p>
            <a:pPr lvl="1" algn="just"/>
            <a:r>
              <a:rPr lang="en-JM" dirty="0"/>
              <a:t>Understand methodology for researching complex current issues affecting the aviation </a:t>
            </a:r>
            <a:r>
              <a:rPr lang="en-JM" dirty="0" smtClean="0"/>
              <a:t>industry</a:t>
            </a:r>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p14="http://schemas.microsoft.com/office/powerpoint/2010/main" xmlns="" val="133010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143000" y="1219200"/>
          <a:ext cx="6858000" cy="4714240"/>
        </p:xfrm>
        <a:graphic>
          <a:graphicData uri="http://schemas.openxmlformats.org/drawingml/2006/table">
            <a:tbl>
              <a:tblPr firstRow="1" bandRow="1">
                <a:tableStyleId>{5C22544A-7EE6-4342-B048-85BDC9FD1C3A}</a:tableStyleId>
              </a:tblPr>
              <a:tblGrid>
                <a:gridCol w="2794000"/>
                <a:gridCol w="4064000"/>
              </a:tblGrid>
              <a:tr h="370840">
                <a:tc>
                  <a:txBody>
                    <a:bodyPr/>
                    <a:lstStyle/>
                    <a:p>
                      <a:r>
                        <a:rPr lang="en-JM" dirty="0" smtClean="0"/>
                        <a:t>Quantitative </a:t>
                      </a:r>
                      <a:endParaRPr lang="en-JM" dirty="0"/>
                    </a:p>
                  </a:txBody>
                  <a:tcPr/>
                </a:tc>
                <a:tc>
                  <a:txBody>
                    <a:bodyPr/>
                    <a:lstStyle/>
                    <a:p>
                      <a:r>
                        <a:rPr lang="en-JM" dirty="0" smtClean="0"/>
                        <a:t>Qualitative</a:t>
                      </a:r>
                      <a:endParaRPr lang="en-JM" dirty="0"/>
                    </a:p>
                  </a:txBody>
                  <a:tcPr/>
                </a:tc>
              </a:tr>
              <a:tr h="370840">
                <a:tc>
                  <a:txBody>
                    <a:bodyPr/>
                    <a:lstStyle/>
                    <a:p>
                      <a:r>
                        <a:rPr lang="en-JM" dirty="0" smtClean="0"/>
                        <a:t>Numbers</a:t>
                      </a:r>
                      <a:endParaRPr lang="en-JM" dirty="0"/>
                    </a:p>
                  </a:txBody>
                  <a:tcPr/>
                </a:tc>
                <a:tc>
                  <a:txBody>
                    <a:bodyPr/>
                    <a:lstStyle/>
                    <a:p>
                      <a:r>
                        <a:rPr lang="en-JM" dirty="0" smtClean="0"/>
                        <a:t>Words</a:t>
                      </a:r>
                      <a:endParaRPr lang="en-JM" dirty="0"/>
                    </a:p>
                  </a:txBody>
                  <a:tcPr/>
                </a:tc>
              </a:tr>
              <a:tr h="370840">
                <a:tc>
                  <a:txBody>
                    <a:bodyPr/>
                    <a:lstStyle/>
                    <a:p>
                      <a:r>
                        <a:rPr lang="en-JM" dirty="0" smtClean="0"/>
                        <a:t>Point of view of research</a:t>
                      </a:r>
                      <a:endParaRPr lang="en-JM" dirty="0"/>
                    </a:p>
                  </a:txBody>
                  <a:tcPr/>
                </a:tc>
                <a:tc>
                  <a:txBody>
                    <a:bodyPr/>
                    <a:lstStyle/>
                    <a:p>
                      <a:r>
                        <a:rPr lang="en-JM" dirty="0" smtClean="0"/>
                        <a:t>Points of view of participants</a:t>
                      </a:r>
                      <a:endParaRPr lang="en-JM" dirty="0"/>
                    </a:p>
                  </a:txBody>
                  <a:tcPr/>
                </a:tc>
              </a:tr>
              <a:tr h="370840">
                <a:tc>
                  <a:txBody>
                    <a:bodyPr/>
                    <a:lstStyle/>
                    <a:p>
                      <a:r>
                        <a:rPr lang="en-JM" dirty="0" smtClean="0"/>
                        <a:t>Researcher distant</a:t>
                      </a:r>
                      <a:endParaRPr lang="en-JM" dirty="0"/>
                    </a:p>
                  </a:txBody>
                  <a:tcPr/>
                </a:tc>
                <a:tc>
                  <a:txBody>
                    <a:bodyPr/>
                    <a:lstStyle/>
                    <a:p>
                      <a:r>
                        <a:rPr lang="en-JM" dirty="0" smtClean="0"/>
                        <a:t>Researcher close</a:t>
                      </a:r>
                      <a:endParaRPr lang="en-JM" dirty="0"/>
                    </a:p>
                  </a:txBody>
                  <a:tcPr/>
                </a:tc>
              </a:tr>
              <a:tr h="370840">
                <a:tc>
                  <a:txBody>
                    <a:bodyPr/>
                    <a:lstStyle/>
                    <a:p>
                      <a:r>
                        <a:rPr lang="en-JM" dirty="0" smtClean="0"/>
                        <a:t>Theory testing</a:t>
                      </a:r>
                      <a:endParaRPr lang="en-JM" dirty="0"/>
                    </a:p>
                  </a:txBody>
                  <a:tcPr/>
                </a:tc>
                <a:tc>
                  <a:txBody>
                    <a:bodyPr/>
                    <a:lstStyle/>
                    <a:p>
                      <a:r>
                        <a:rPr lang="en-JM" dirty="0" smtClean="0"/>
                        <a:t>Theory emergent</a:t>
                      </a:r>
                      <a:endParaRPr lang="en-JM" dirty="0"/>
                    </a:p>
                  </a:txBody>
                  <a:tcPr/>
                </a:tc>
              </a:tr>
              <a:tr h="370840">
                <a:tc>
                  <a:txBody>
                    <a:bodyPr/>
                    <a:lstStyle/>
                    <a:p>
                      <a:r>
                        <a:rPr lang="en-JM" dirty="0" smtClean="0"/>
                        <a:t>Static </a:t>
                      </a:r>
                      <a:endParaRPr lang="en-JM" dirty="0"/>
                    </a:p>
                  </a:txBody>
                  <a:tcPr/>
                </a:tc>
                <a:tc>
                  <a:txBody>
                    <a:bodyPr/>
                    <a:lstStyle/>
                    <a:p>
                      <a:r>
                        <a:rPr lang="en-JM" dirty="0" smtClean="0"/>
                        <a:t>Process</a:t>
                      </a:r>
                      <a:endParaRPr lang="en-JM" dirty="0"/>
                    </a:p>
                  </a:txBody>
                  <a:tcPr/>
                </a:tc>
              </a:tr>
              <a:tr h="370840">
                <a:tc>
                  <a:txBody>
                    <a:bodyPr/>
                    <a:lstStyle/>
                    <a:p>
                      <a:r>
                        <a:rPr lang="en-JM" dirty="0" smtClean="0"/>
                        <a:t>Structured</a:t>
                      </a:r>
                      <a:endParaRPr lang="en-JM" dirty="0"/>
                    </a:p>
                  </a:txBody>
                  <a:tcPr/>
                </a:tc>
                <a:tc>
                  <a:txBody>
                    <a:bodyPr/>
                    <a:lstStyle/>
                    <a:p>
                      <a:r>
                        <a:rPr lang="en-JM" dirty="0" smtClean="0"/>
                        <a:t>Unstructured</a:t>
                      </a:r>
                      <a:endParaRPr lang="en-JM" dirty="0"/>
                    </a:p>
                  </a:txBody>
                  <a:tcPr/>
                </a:tc>
              </a:tr>
              <a:tr h="370840">
                <a:tc>
                  <a:txBody>
                    <a:bodyPr/>
                    <a:lstStyle/>
                    <a:p>
                      <a:r>
                        <a:rPr lang="en-JM" dirty="0" smtClean="0"/>
                        <a:t>Generalization</a:t>
                      </a:r>
                      <a:endParaRPr lang="en-JM" dirty="0"/>
                    </a:p>
                  </a:txBody>
                  <a:tcPr/>
                </a:tc>
                <a:tc>
                  <a:txBody>
                    <a:bodyPr/>
                    <a:lstStyle/>
                    <a:p>
                      <a:r>
                        <a:rPr lang="en-JM" dirty="0" smtClean="0"/>
                        <a:t>Contextual</a:t>
                      </a:r>
                      <a:r>
                        <a:rPr lang="en-JM" baseline="0" dirty="0" smtClean="0"/>
                        <a:t> understanding</a:t>
                      </a:r>
                      <a:endParaRPr lang="en-JM" dirty="0"/>
                    </a:p>
                  </a:txBody>
                  <a:tcPr/>
                </a:tc>
              </a:tr>
              <a:tr h="370840">
                <a:tc>
                  <a:txBody>
                    <a:bodyPr/>
                    <a:lstStyle/>
                    <a:p>
                      <a:r>
                        <a:rPr lang="en-JM" dirty="0" smtClean="0"/>
                        <a:t>Hard reliable data</a:t>
                      </a:r>
                      <a:endParaRPr lang="en-JM" dirty="0"/>
                    </a:p>
                  </a:txBody>
                  <a:tcPr/>
                </a:tc>
                <a:tc>
                  <a:txBody>
                    <a:bodyPr/>
                    <a:lstStyle/>
                    <a:p>
                      <a:r>
                        <a:rPr lang="en-JM" dirty="0" smtClean="0"/>
                        <a:t>Rich deep data</a:t>
                      </a:r>
                      <a:endParaRPr lang="en-JM" dirty="0"/>
                    </a:p>
                  </a:txBody>
                  <a:tcPr/>
                </a:tc>
              </a:tr>
              <a:tr h="370840">
                <a:tc>
                  <a:txBody>
                    <a:bodyPr/>
                    <a:lstStyle/>
                    <a:p>
                      <a:r>
                        <a:rPr lang="en-JM" dirty="0" smtClean="0"/>
                        <a:t>Macro</a:t>
                      </a:r>
                      <a:endParaRPr lang="en-JM" dirty="0"/>
                    </a:p>
                  </a:txBody>
                  <a:tcPr/>
                </a:tc>
                <a:tc>
                  <a:txBody>
                    <a:bodyPr/>
                    <a:lstStyle/>
                    <a:p>
                      <a:r>
                        <a:rPr lang="en-JM" dirty="0" smtClean="0"/>
                        <a:t>Micro </a:t>
                      </a:r>
                      <a:endParaRPr lang="en-JM" dirty="0"/>
                    </a:p>
                  </a:txBody>
                  <a:tcPr/>
                </a:tc>
              </a:tr>
              <a:tr h="370840">
                <a:tc>
                  <a:txBody>
                    <a:bodyPr/>
                    <a:lstStyle/>
                    <a:p>
                      <a:r>
                        <a:rPr lang="en-JM" dirty="0" smtClean="0"/>
                        <a:t>Behaviour</a:t>
                      </a:r>
                      <a:endParaRPr lang="en-JM" dirty="0"/>
                    </a:p>
                  </a:txBody>
                  <a:tcPr/>
                </a:tc>
                <a:tc>
                  <a:txBody>
                    <a:bodyPr/>
                    <a:lstStyle/>
                    <a:p>
                      <a:r>
                        <a:rPr lang="en-JM" dirty="0" smtClean="0"/>
                        <a:t>Meaning</a:t>
                      </a:r>
                      <a:endParaRPr lang="en-JM" dirty="0"/>
                    </a:p>
                  </a:txBody>
                  <a:tcPr/>
                </a:tc>
              </a:tr>
              <a:tr h="137159">
                <a:tc>
                  <a:txBody>
                    <a:bodyPr/>
                    <a:lstStyle/>
                    <a:p>
                      <a:r>
                        <a:rPr lang="en-JM" dirty="0" err="1" smtClean="0"/>
                        <a:t>Artifical</a:t>
                      </a:r>
                      <a:r>
                        <a:rPr lang="en-JM" dirty="0" smtClean="0"/>
                        <a:t> settings</a:t>
                      </a:r>
                      <a:endParaRPr lang="en-JM" dirty="0"/>
                    </a:p>
                  </a:txBody>
                  <a:tcPr/>
                </a:tc>
                <a:tc>
                  <a:txBody>
                    <a:bodyPr/>
                    <a:lstStyle/>
                    <a:p>
                      <a:r>
                        <a:rPr lang="en-JM" dirty="0" smtClean="0"/>
                        <a:t>Natural settings</a:t>
                      </a:r>
                      <a:endParaRPr lang="en-JM" dirty="0"/>
                    </a:p>
                  </a:txBody>
                  <a:tcPr/>
                </a:tc>
              </a:tr>
            </a:tbl>
          </a:graphicData>
        </a:graphic>
      </p:graphicFrame>
      <p:sp>
        <p:nvSpPr>
          <p:cNvPr id="3" name="Title 2"/>
          <p:cNvSpPr>
            <a:spLocks noGrp="1"/>
          </p:cNvSpPr>
          <p:nvPr>
            <p:ph type="title"/>
          </p:nvPr>
        </p:nvSpPr>
        <p:spPr>
          <a:xfrm>
            <a:off x="457200" y="274638"/>
            <a:ext cx="8229600" cy="715962"/>
          </a:xfrm>
        </p:spPr>
        <p:txBody>
          <a:bodyPr>
            <a:normAutofit fontScale="90000"/>
          </a:bodyPr>
          <a:lstStyle/>
          <a:p>
            <a:r>
              <a:rPr lang="en-JM" dirty="0" smtClean="0"/>
              <a:t>Quantitative vs. Qualitative </a:t>
            </a:r>
            <a:endParaRPr lang="en-JM" dirty="0"/>
          </a:p>
        </p:txBody>
      </p:sp>
      <p:sp>
        <p:nvSpPr>
          <p:cNvPr id="5" name="TextBox 4"/>
          <p:cNvSpPr txBox="1"/>
          <p:nvPr/>
        </p:nvSpPr>
        <p:spPr>
          <a:xfrm>
            <a:off x="3352800" y="6248400"/>
            <a:ext cx="4343400" cy="400110"/>
          </a:xfrm>
          <a:prstGeom prst="rect">
            <a:avLst/>
          </a:prstGeom>
          <a:noFill/>
        </p:spPr>
        <p:txBody>
          <a:bodyPr wrap="square" rtlCol="0">
            <a:spAutoFit/>
          </a:bodyPr>
          <a:lstStyle/>
          <a:p>
            <a:r>
              <a:rPr lang="en-JM" sz="2000" dirty="0" smtClean="0"/>
              <a:t>Sources: </a:t>
            </a:r>
            <a:r>
              <a:rPr lang="en-JM" sz="2000" dirty="0" err="1" smtClean="0"/>
              <a:t>Bryman</a:t>
            </a:r>
            <a:r>
              <a:rPr lang="en-JM" sz="2000" dirty="0" smtClean="0"/>
              <a:t> &amp; Bell, 2011</a:t>
            </a:r>
            <a:endParaRPr lang="en-JM" sz="2000" dirty="0"/>
          </a:p>
        </p:txBody>
      </p:sp>
    </p:spTree>
    <p:extLst>
      <p:ext uri="{BB962C8B-B14F-4D97-AF65-F5344CB8AC3E}">
        <p14:creationId xmlns:p14="http://schemas.microsoft.com/office/powerpoint/2010/main" xmlns="" val="1417934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JM" dirty="0"/>
              <a:t>Can I combine qualitative and quantitative methods? </a:t>
            </a:r>
          </a:p>
          <a:p>
            <a:pPr algn="just"/>
            <a:endParaRPr lang="en-JM" dirty="0"/>
          </a:p>
          <a:p>
            <a:pPr algn="just"/>
            <a:r>
              <a:rPr lang="en-JM" dirty="0"/>
              <a:t>There are many ways in which qualitative and quantitative data and analysis can be combined. Here are two </a:t>
            </a:r>
            <a:r>
              <a:rPr lang="en-JM" dirty="0" smtClean="0"/>
              <a:t>examples:</a:t>
            </a:r>
            <a:endParaRPr lang="en-JM" dirty="0"/>
          </a:p>
          <a:p>
            <a:pPr lvl="1" algn="just"/>
            <a:r>
              <a:rPr lang="en-JM" dirty="0" smtClean="0"/>
              <a:t>You </a:t>
            </a:r>
            <a:r>
              <a:rPr lang="en-JM" dirty="0"/>
              <a:t>may be interested in doing an analysis that is primarily quantitative, looking at social trends, or policy implications. However you also want to introduce a 'human touch' by conducting one or several interviews asking what these trends mean to people or how particular individuals experience events. After doing your quantitative analysis, you should include a chapter or section on the qualitative data you have collected. In your discussion of findings you can use the qualitative data to help you understand the patterns in the quantitative analysis. </a:t>
            </a:r>
            <a:endParaRPr lang="en-JM" dirty="0" smtClean="0"/>
          </a:p>
          <a:p>
            <a:pPr lvl="1" algn="just"/>
            <a:endParaRPr lang="en-JM" dirty="0"/>
          </a:p>
          <a:p>
            <a:pPr lvl="1" algn="just"/>
            <a:r>
              <a:rPr lang="en-JM" dirty="0" smtClean="0"/>
              <a:t>You </a:t>
            </a:r>
            <a:r>
              <a:rPr lang="en-JM" dirty="0"/>
              <a:t>may be interested in doing an evaluative case study of a process or policy. You will have a particular focus – a 'case' that you are looking at. You will triangulate methods – i.e. collect data in several different ways, and some of these data may be quantitative. You will analyse each type of data and describe this, and then write a discussion that shows how each piece of analysis contributes to the overall picture of what is going on. </a:t>
            </a:r>
          </a:p>
          <a:p>
            <a:pPr algn="just"/>
            <a:endParaRPr lang="en-JM" dirty="0"/>
          </a:p>
        </p:txBody>
      </p:sp>
      <p:sp>
        <p:nvSpPr>
          <p:cNvPr id="3" name="Title 2"/>
          <p:cNvSpPr>
            <a:spLocks noGrp="1"/>
          </p:cNvSpPr>
          <p:nvPr>
            <p:ph type="title"/>
          </p:nvPr>
        </p:nvSpPr>
        <p:spPr/>
        <p:txBody>
          <a:bodyPr/>
          <a:lstStyle/>
          <a:p>
            <a:r>
              <a:rPr lang="en-JM" dirty="0" smtClean="0"/>
              <a:t>Mixed Methods</a:t>
            </a:r>
            <a:endParaRPr lang="en-JM" dirty="0"/>
          </a:p>
        </p:txBody>
      </p:sp>
    </p:spTree>
    <p:extLst>
      <p:ext uri="{BB962C8B-B14F-4D97-AF65-F5344CB8AC3E}">
        <p14:creationId xmlns:p14="http://schemas.microsoft.com/office/powerpoint/2010/main" xmlns="" val="1870618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JM" dirty="0" smtClean="0"/>
              <a:t>Ethics is typically associated with morality which is concern with matters of right and wrong.  What is right or wrong varies based on religion, political ideologies, or the pragmatic observation of what seems to work and what doesn’t (</a:t>
            </a:r>
            <a:r>
              <a:rPr lang="en-JM" dirty="0"/>
              <a:t>B</a:t>
            </a:r>
            <a:r>
              <a:rPr lang="en-JM" dirty="0" smtClean="0"/>
              <a:t>obbie, 2004).</a:t>
            </a:r>
          </a:p>
          <a:p>
            <a:pPr algn="just"/>
            <a:endParaRPr lang="en-JM" dirty="0" smtClean="0"/>
          </a:p>
          <a:p>
            <a:pPr algn="just"/>
            <a:r>
              <a:rPr lang="en-JM" dirty="0" smtClean="0"/>
              <a:t>Ethical – “conforming to the standards of conduct of a given profession or group.”</a:t>
            </a:r>
          </a:p>
          <a:p>
            <a:pPr algn="just"/>
            <a:endParaRPr lang="en-JM" dirty="0" smtClean="0"/>
          </a:p>
          <a:p>
            <a:pPr algn="just"/>
            <a:r>
              <a:rPr lang="en-JM" dirty="0" smtClean="0"/>
              <a:t>Anyone involved in social science research needs to be aware of the general agreements shared by researchers about what is proper and improper in the conduct of scientific inquiry.</a:t>
            </a:r>
            <a:endParaRPr lang="en-JM" dirty="0"/>
          </a:p>
        </p:txBody>
      </p:sp>
      <p:sp>
        <p:nvSpPr>
          <p:cNvPr id="3" name="Title 2"/>
          <p:cNvSpPr>
            <a:spLocks noGrp="1"/>
          </p:cNvSpPr>
          <p:nvPr>
            <p:ph type="title"/>
          </p:nvPr>
        </p:nvSpPr>
        <p:spPr/>
        <p:txBody>
          <a:bodyPr/>
          <a:lstStyle/>
          <a:p>
            <a:r>
              <a:rPr lang="en-JM" dirty="0" smtClean="0"/>
              <a:t>Ethical Issues in Research</a:t>
            </a:r>
            <a:endParaRPr lang="en-JM" dirty="0"/>
          </a:p>
        </p:txBody>
      </p:sp>
    </p:spTree>
    <p:extLst>
      <p:ext uri="{BB962C8B-B14F-4D97-AF65-F5344CB8AC3E}">
        <p14:creationId xmlns:p14="http://schemas.microsoft.com/office/powerpoint/2010/main" xmlns="" val="1476942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Autofit/>
          </a:bodyPr>
          <a:lstStyle/>
          <a:p>
            <a:pPr algn="just"/>
            <a:r>
              <a:rPr lang="en-JM" sz="2200" b="1" dirty="0" smtClean="0">
                <a:solidFill>
                  <a:schemeClr val="bg2">
                    <a:lumMod val="50000"/>
                  </a:schemeClr>
                </a:solidFill>
              </a:rPr>
              <a:t>Voluntary Participation </a:t>
            </a:r>
            <a:r>
              <a:rPr lang="en-JM" sz="2200" dirty="0" smtClean="0"/>
              <a:t>– Participation in social experiments disrupts the subjects regular activities.  Knocking on participants doors, showing up in malls etc. signals the beginning of an activity that was not requested by the participants.</a:t>
            </a:r>
          </a:p>
          <a:p>
            <a:pPr algn="just"/>
            <a:endParaRPr lang="en-JM" sz="2200" dirty="0" smtClean="0"/>
          </a:p>
          <a:p>
            <a:pPr algn="just"/>
            <a:r>
              <a:rPr lang="en-JM" sz="2200" b="1" dirty="0">
                <a:solidFill>
                  <a:srgbClr val="92D050"/>
                </a:solidFill>
              </a:rPr>
              <a:t>No Harm to Participant</a:t>
            </a:r>
            <a:r>
              <a:rPr lang="en-JM" sz="2200" dirty="0"/>
              <a:t>: Social science should never injury the people being studied whether they volunteer or not.  One of the clearest instance of this norm is the practice concerning the revelation of information that would embarrass the subjects or endanger their lives, friendships, jobs, and so forth</a:t>
            </a:r>
            <a:r>
              <a:rPr lang="en-JM" sz="2200" dirty="0" smtClean="0"/>
              <a:t>.</a:t>
            </a:r>
          </a:p>
          <a:p>
            <a:pPr algn="just"/>
            <a:endParaRPr lang="en-JM" sz="2000" dirty="0"/>
          </a:p>
          <a:p>
            <a:pPr algn="just"/>
            <a:endParaRPr lang="en-JM" sz="2000" dirty="0"/>
          </a:p>
          <a:p>
            <a:pPr algn="just"/>
            <a:endParaRPr lang="en-JM" sz="2000" dirty="0" smtClean="0"/>
          </a:p>
          <a:p>
            <a:pPr algn="just"/>
            <a:endParaRPr lang="en-JM" sz="2000" dirty="0" smtClean="0"/>
          </a:p>
        </p:txBody>
      </p:sp>
      <p:sp>
        <p:nvSpPr>
          <p:cNvPr id="3" name="Title 2"/>
          <p:cNvSpPr>
            <a:spLocks noGrp="1"/>
          </p:cNvSpPr>
          <p:nvPr>
            <p:ph type="title"/>
          </p:nvPr>
        </p:nvSpPr>
        <p:spPr/>
        <p:txBody>
          <a:bodyPr>
            <a:normAutofit fontScale="90000"/>
          </a:bodyPr>
          <a:lstStyle/>
          <a:p>
            <a:r>
              <a:rPr lang="en-JM" dirty="0" smtClean="0"/>
              <a:t>General Agreements &amp; Treatment</a:t>
            </a:r>
            <a:endParaRPr lang="en-JM" dirty="0"/>
          </a:p>
        </p:txBody>
      </p:sp>
    </p:spTree>
    <p:extLst>
      <p:ext uri="{BB962C8B-B14F-4D97-AF65-F5344CB8AC3E}">
        <p14:creationId xmlns:p14="http://schemas.microsoft.com/office/powerpoint/2010/main" xmlns="" val="267030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3"/>
          </a:xfrm>
        </p:spPr>
        <p:txBody>
          <a:bodyPr>
            <a:noAutofit/>
          </a:bodyPr>
          <a:lstStyle/>
          <a:p>
            <a:pPr algn="just"/>
            <a:r>
              <a:rPr lang="en-JM" sz="2400" b="1" dirty="0" smtClean="0">
                <a:solidFill>
                  <a:srgbClr val="7030A0"/>
                </a:solidFill>
              </a:rPr>
              <a:t>Informed </a:t>
            </a:r>
            <a:r>
              <a:rPr lang="en-JM" sz="2400" b="1" dirty="0">
                <a:solidFill>
                  <a:srgbClr val="7030A0"/>
                </a:solidFill>
              </a:rPr>
              <a:t>Consent</a:t>
            </a:r>
            <a:r>
              <a:rPr lang="en-JM" sz="2400" dirty="0"/>
              <a:t>: increasingly, the ethical norm of voluntary participation and no harms to participants have become formalized by this concept.  </a:t>
            </a:r>
            <a:endParaRPr lang="en-JM" sz="2400" dirty="0" smtClean="0"/>
          </a:p>
          <a:p>
            <a:pPr algn="just"/>
            <a:endParaRPr lang="en-JM" sz="2400" dirty="0" smtClean="0"/>
          </a:p>
          <a:p>
            <a:pPr algn="just"/>
            <a:r>
              <a:rPr lang="en-JM" sz="2400" b="1" dirty="0">
                <a:solidFill>
                  <a:schemeClr val="accent3">
                    <a:lumMod val="75000"/>
                  </a:schemeClr>
                </a:solidFill>
              </a:rPr>
              <a:t>Anonymity and Confidentiality</a:t>
            </a:r>
            <a:r>
              <a:rPr lang="en-JM" sz="2400" dirty="0"/>
              <a:t>: the clearest concern in the protection of the subject’s interest is the protection of their identity, especially in survey research.</a:t>
            </a:r>
          </a:p>
          <a:p>
            <a:pPr algn="just"/>
            <a:endParaRPr lang="en-JM" sz="2000" dirty="0"/>
          </a:p>
          <a:p>
            <a:pPr algn="just"/>
            <a:endParaRPr lang="en-JM" sz="2000" dirty="0" smtClean="0"/>
          </a:p>
          <a:p>
            <a:pPr algn="just"/>
            <a:endParaRPr lang="en-JM" sz="2000" dirty="0" smtClean="0"/>
          </a:p>
        </p:txBody>
      </p:sp>
      <p:sp>
        <p:nvSpPr>
          <p:cNvPr id="3" name="Title 2"/>
          <p:cNvSpPr>
            <a:spLocks noGrp="1"/>
          </p:cNvSpPr>
          <p:nvPr>
            <p:ph type="title"/>
          </p:nvPr>
        </p:nvSpPr>
        <p:spPr/>
        <p:txBody>
          <a:bodyPr>
            <a:noAutofit/>
          </a:bodyPr>
          <a:lstStyle/>
          <a:p>
            <a:r>
              <a:rPr lang="en-JM" sz="3200" dirty="0" smtClean="0"/>
              <a:t>General Agreements &amp; Treatment </a:t>
            </a:r>
            <a:r>
              <a:rPr lang="en-JM" sz="3200" dirty="0" err="1" smtClean="0"/>
              <a:t>cont</a:t>
            </a:r>
            <a:endParaRPr lang="en-JM" sz="3200" dirty="0"/>
          </a:p>
        </p:txBody>
      </p:sp>
    </p:spTree>
    <p:extLst>
      <p:ext uri="{BB962C8B-B14F-4D97-AF65-F5344CB8AC3E}">
        <p14:creationId xmlns:p14="http://schemas.microsoft.com/office/powerpoint/2010/main" xmlns="" val="3850178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a:hlinkClick r:id="rId2"/>
              </a:rPr>
              <a:t>http://</a:t>
            </a:r>
            <a:r>
              <a:rPr lang="en-JM" dirty="0" smtClean="0">
                <a:hlinkClick r:id="rId2"/>
              </a:rPr>
              <a:t>libguides.usc.edu/writingguide/methodology</a:t>
            </a:r>
            <a:endParaRPr lang="en-JM" dirty="0" smtClean="0"/>
          </a:p>
          <a:p>
            <a:endParaRPr lang="en-JM" dirty="0" smtClean="0"/>
          </a:p>
          <a:p>
            <a:pPr algn="just"/>
            <a:r>
              <a:rPr lang="en-JM" dirty="0">
                <a:hlinkClick r:id="rId3"/>
              </a:rPr>
              <a:t>http://</a:t>
            </a:r>
            <a:r>
              <a:rPr lang="en-JM" dirty="0" smtClean="0">
                <a:hlinkClick r:id="rId3"/>
              </a:rPr>
              <a:t>www.statcan.ca/english/edu/power/ch2/methods/methods.htm</a:t>
            </a:r>
            <a:endParaRPr lang="en-JM" dirty="0"/>
          </a:p>
        </p:txBody>
      </p:sp>
      <p:sp>
        <p:nvSpPr>
          <p:cNvPr id="3" name="Title 2"/>
          <p:cNvSpPr>
            <a:spLocks noGrp="1"/>
          </p:cNvSpPr>
          <p:nvPr>
            <p:ph type="title"/>
          </p:nvPr>
        </p:nvSpPr>
        <p:spPr/>
        <p:txBody>
          <a:bodyPr/>
          <a:lstStyle/>
          <a:p>
            <a:r>
              <a:rPr lang="en-JM" dirty="0" smtClean="0"/>
              <a:t>Further reading/guidance</a:t>
            </a:r>
            <a:endParaRPr lang="en-JM" dirty="0"/>
          </a:p>
        </p:txBody>
      </p:sp>
    </p:spTree>
    <p:extLst>
      <p:ext uri="{BB962C8B-B14F-4D97-AF65-F5344CB8AC3E}">
        <p14:creationId xmlns:p14="http://schemas.microsoft.com/office/powerpoint/2010/main" xmlns="" val="4111483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01000" cy="4538472"/>
          </a:xfrm>
        </p:spPr>
        <p:txBody>
          <a:bodyPr>
            <a:normAutofit fontScale="62500" lnSpcReduction="20000"/>
          </a:bodyPr>
          <a:lstStyle/>
          <a:p>
            <a:r>
              <a:rPr lang="en-JM" dirty="0"/>
              <a:t>Academia.edu (2015) The Four Main Approaches to Research retrieved from </a:t>
            </a:r>
            <a:r>
              <a:rPr lang="en-JM" dirty="0">
                <a:hlinkClick r:id="rId2"/>
              </a:rPr>
              <a:t>http://</a:t>
            </a:r>
            <a:r>
              <a:rPr lang="en-JM" dirty="0" smtClean="0">
                <a:hlinkClick r:id="rId2"/>
              </a:rPr>
              <a:t>www.academia.edu/5085699/The_four_main_approaches</a:t>
            </a:r>
            <a:endParaRPr lang="en-JM" dirty="0" smtClean="0"/>
          </a:p>
          <a:p>
            <a:r>
              <a:rPr lang="en-JM" dirty="0" err="1" smtClean="0"/>
              <a:t>Babbie</a:t>
            </a:r>
            <a:r>
              <a:rPr lang="en-JM" dirty="0" smtClean="0"/>
              <a:t>, E 2004 The Practice of Social Research, 10</a:t>
            </a:r>
            <a:r>
              <a:rPr lang="en-JM" baseline="30000" dirty="0" smtClean="0"/>
              <a:t>th</a:t>
            </a:r>
            <a:r>
              <a:rPr lang="en-JM" dirty="0" smtClean="0"/>
              <a:t> ed., Thompson </a:t>
            </a:r>
            <a:r>
              <a:rPr lang="en-JM" dirty="0" err="1" smtClean="0"/>
              <a:t>Wadsorth</a:t>
            </a:r>
            <a:r>
              <a:rPr lang="en-JM" dirty="0" smtClean="0"/>
              <a:t>, USA</a:t>
            </a:r>
          </a:p>
          <a:p>
            <a:r>
              <a:rPr lang="en-JM" dirty="0" smtClean="0"/>
              <a:t>Greener S. &amp; </a:t>
            </a:r>
            <a:r>
              <a:rPr lang="en-JM" dirty="0" err="1" smtClean="0"/>
              <a:t>Martelli</a:t>
            </a:r>
            <a:r>
              <a:rPr lang="en-JM" dirty="0" smtClean="0"/>
              <a:t> J 2015 Introduction to Business Research Method, 2</a:t>
            </a:r>
            <a:r>
              <a:rPr lang="en-JM" baseline="30000" dirty="0" smtClean="0"/>
              <a:t>nd</a:t>
            </a:r>
            <a:r>
              <a:rPr lang="en-JM" dirty="0" smtClean="0"/>
              <a:t> ed., Bookboon.com </a:t>
            </a:r>
          </a:p>
          <a:p>
            <a:r>
              <a:rPr lang="en-JM" i="1" dirty="0"/>
              <a:t>Leedy, P.D. &amp; </a:t>
            </a:r>
            <a:r>
              <a:rPr lang="en-JM" i="1" dirty="0" err="1"/>
              <a:t>Ormrod</a:t>
            </a:r>
            <a:r>
              <a:rPr lang="en-JM" i="1" dirty="0"/>
              <a:t>, JE 2001 Practical Research: Planning and Design 7</a:t>
            </a:r>
            <a:r>
              <a:rPr lang="en-JM" i="1" baseline="30000" dirty="0"/>
              <a:t>th</a:t>
            </a:r>
            <a:r>
              <a:rPr lang="en-JM" i="1" dirty="0"/>
              <a:t> </a:t>
            </a:r>
            <a:r>
              <a:rPr lang="en-JM" i="1" dirty="0" err="1"/>
              <a:t>Ed.</a:t>
            </a:r>
            <a:r>
              <a:rPr lang="en-JM" dirty="0" err="1"/>
              <a:t>,Upper</a:t>
            </a:r>
            <a:r>
              <a:rPr lang="en-JM" dirty="0"/>
              <a:t> Saddle River, NJ: Merrill/Prentice Hall </a:t>
            </a:r>
          </a:p>
          <a:p>
            <a:r>
              <a:rPr lang="en-JM" dirty="0" smtClean="0"/>
              <a:t>Shankman, </a:t>
            </a:r>
            <a:r>
              <a:rPr lang="en-JM" dirty="0" err="1" smtClean="0"/>
              <a:t>Samatha</a:t>
            </a:r>
            <a:r>
              <a:rPr lang="en-JM" dirty="0" smtClean="0"/>
              <a:t> (2014) 3 Biggest Challenges Facing the Global Aviation Industry </a:t>
            </a:r>
            <a:r>
              <a:rPr lang="en-JM" dirty="0"/>
              <a:t>retrieved from </a:t>
            </a:r>
            <a:r>
              <a:rPr lang="en-JM" dirty="0">
                <a:hlinkClick r:id="rId3"/>
              </a:rPr>
              <a:t>https://skift.com/2014/10/14/3-biggest-challenges-facing-the-global-aviation-industry</a:t>
            </a:r>
            <a:r>
              <a:rPr lang="en-JM" dirty="0" smtClean="0">
                <a:hlinkClick r:id="rId3"/>
              </a:rPr>
              <a:t>/</a:t>
            </a:r>
            <a:r>
              <a:rPr lang="en-JM" dirty="0" smtClean="0"/>
              <a:t>.</a:t>
            </a:r>
          </a:p>
          <a:p>
            <a:r>
              <a:rPr lang="en-JM" dirty="0"/>
              <a:t> </a:t>
            </a:r>
            <a:r>
              <a:rPr lang="en-JM" dirty="0">
                <a:hlinkClick r:id="rId4"/>
              </a:rPr>
              <a:t>http://</a:t>
            </a:r>
            <a:r>
              <a:rPr lang="en-JM" dirty="0" smtClean="0">
                <a:hlinkClick r:id="rId4"/>
              </a:rPr>
              <a:t>www.businessdictionary.com/definition/research-methodology.html</a:t>
            </a:r>
            <a:endParaRPr lang="en-JM" dirty="0" smtClean="0"/>
          </a:p>
          <a:p>
            <a:r>
              <a:rPr lang="en-JM" dirty="0" smtClean="0"/>
              <a:t>Winch, Chris, Todd, Malcolm,</a:t>
            </a:r>
            <a:r>
              <a:rPr lang="en-JM" dirty="0"/>
              <a:t> </a:t>
            </a:r>
            <a:r>
              <a:rPr lang="en-JM" dirty="0" smtClean="0"/>
              <a:t>Baker, Ian,</a:t>
            </a:r>
            <a:r>
              <a:rPr lang="en-JM" dirty="0"/>
              <a:t> </a:t>
            </a:r>
            <a:r>
              <a:rPr lang="en-JM" dirty="0" smtClean="0"/>
              <a:t>Blain, Jenny and Smith, Karen (2017) Guide to Undergraduate dissertation in the Social Science – </a:t>
            </a:r>
            <a:r>
              <a:rPr lang="en-JM" dirty="0"/>
              <a:t>Methodology retrieved from </a:t>
            </a:r>
            <a:r>
              <a:rPr lang="en-JM" dirty="0">
                <a:hlinkClick r:id="rId5"/>
              </a:rPr>
              <a:t>http://</a:t>
            </a:r>
            <a:r>
              <a:rPr lang="en-JM" dirty="0" smtClean="0">
                <a:hlinkClick r:id="rId5"/>
              </a:rPr>
              <a:t>www.socscidiss.bham.ac.uk/methodologies.html#ref</a:t>
            </a:r>
            <a:r>
              <a:rPr lang="en-JM" dirty="0" smtClean="0"/>
              <a:t> </a:t>
            </a:r>
            <a:endParaRPr lang="en-JM" dirty="0"/>
          </a:p>
          <a:p>
            <a:endParaRPr lang="en-JM" dirty="0" smtClean="0"/>
          </a:p>
          <a:p>
            <a:endParaRPr lang="en-JM" dirty="0"/>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p14="http://schemas.microsoft.com/office/powerpoint/2010/main" xmlns="" val="250308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fontScale="92500" lnSpcReduction="10000"/>
          </a:bodyPr>
          <a:lstStyle/>
          <a:p>
            <a:pPr algn="just">
              <a:lnSpc>
                <a:spcPct val="150000"/>
              </a:lnSpc>
            </a:pPr>
            <a:r>
              <a:rPr lang="en-JM" dirty="0" smtClean="0"/>
              <a:t>At the end of this session, Learners should be able to:</a:t>
            </a:r>
          </a:p>
          <a:p>
            <a:pPr lvl="1" algn="just">
              <a:lnSpc>
                <a:spcPct val="150000"/>
              </a:lnSpc>
            </a:pPr>
            <a:r>
              <a:rPr lang="en-JM" dirty="0"/>
              <a:t>Identify the factors that contribute to the process of research project selection:</a:t>
            </a:r>
            <a:endParaRPr lang="en-JM" dirty="0" smtClean="0"/>
          </a:p>
          <a:p>
            <a:pPr lvl="2" algn="just">
              <a:lnSpc>
                <a:spcPct val="150000"/>
              </a:lnSpc>
            </a:pPr>
            <a:r>
              <a:rPr lang="en-JM" dirty="0"/>
              <a:t>P1 Identify the current issues affecting the aviation industry. </a:t>
            </a:r>
            <a:endParaRPr lang="en-JM" dirty="0" smtClean="0"/>
          </a:p>
          <a:p>
            <a:pPr lvl="2" algn="just">
              <a:lnSpc>
                <a:spcPct val="150000"/>
              </a:lnSpc>
            </a:pPr>
            <a:r>
              <a:rPr lang="en-JM" dirty="0" smtClean="0"/>
              <a:t>P2 </a:t>
            </a:r>
            <a:r>
              <a:rPr lang="en-JM" dirty="0"/>
              <a:t>Justify the selection of a complex issue to research that is currently affecting the aviation industry. </a:t>
            </a:r>
            <a:endParaRPr lang="en-JM" dirty="0" smtClean="0"/>
          </a:p>
          <a:p>
            <a:pPr lvl="2" algn="just">
              <a:lnSpc>
                <a:spcPct val="150000"/>
              </a:lnSpc>
            </a:pPr>
            <a:r>
              <a:rPr lang="en-JM" dirty="0" smtClean="0"/>
              <a:t>P3 </a:t>
            </a:r>
            <a:r>
              <a:rPr lang="en-JM" dirty="0"/>
              <a:t>Assess appropriate methodologies for researching the selected complex current aviation issue. </a:t>
            </a:r>
            <a:endParaRPr lang="en-JM" dirty="0" smtClean="0"/>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p14="http://schemas.microsoft.com/office/powerpoint/2010/main" xmlns="" val="3957973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04800" y="1371600"/>
            <a:ext cx="8229600" cy="4525962"/>
          </a:xfrm>
        </p:spPr>
        <p:txBody>
          <a:bodyPr/>
          <a:lstStyle/>
          <a:p>
            <a:pPr marL="365760" lvl="2" indent="-256032">
              <a:spcBef>
                <a:spcPts val="400"/>
              </a:spcBef>
              <a:buClr>
                <a:schemeClr val="accent1"/>
              </a:buClr>
              <a:buSzPct val="68000"/>
              <a:buFont typeface="Wingdings 3"/>
              <a:buChar char=""/>
            </a:pPr>
            <a:r>
              <a:rPr lang="en-JM" sz="4000" dirty="0" smtClean="0"/>
              <a:t>P1: </a:t>
            </a:r>
            <a:r>
              <a:rPr lang="en-JM" sz="4000" dirty="0"/>
              <a:t>Identify the current issues affecting the aviation industry. </a:t>
            </a:r>
          </a:p>
          <a:p>
            <a:endParaRPr lang="en-JM" dirty="0"/>
          </a:p>
        </p:txBody>
      </p:sp>
    </p:spTree>
    <p:extLst>
      <p:ext uri="{BB962C8B-B14F-4D97-AF65-F5344CB8AC3E}">
        <p14:creationId xmlns:p14="http://schemas.microsoft.com/office/powerpoint/2010/main" xmlns="" val="3948929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smtClean="0"/>
              <a:t>Current Issue Affecting the Aviation Industry: </a:t>
            </a:r>
          </a:p>
          <a:p>
            <a:pPr lvl="1"/>
            <a:r>
              <a:rPr lang="en-JM" dirty="0" smtClean="0"/>
              <a:t>relating </a:t>
            </a:r>
            <a:r>
              <a:rPr lang="en-JM" dirty="0"/>
              <a:t>to changes in demand for products and services</a:t>
            </a:r>
          </a:p>
          <a:p>
            <a:pPr lvl="1"/>
            <a:r>
              <a:rPr lang="en-JM" dirty="0" smtClean="0"/>
              <a:t>relating </a:t>
            </a:r>
            <a:r>
              <a:rPr lang="en-JM" dirty="0"/>
              <a:t>to current affairs</a:t>
            </a:r>
          </a:p>
          <a:p>
            <a:pPr lvl="1"/>
            <a:r>
              <a:rPr lang="en-JM" dirty="0" smtClean="0"/>
              <a:t>environmental</a:t>
            </a:r>
            <a:endParaRPr lang="en-JM" dirty="0"/>
          </a:p>
          <a:p>
            <a:pPr lvl="1"/>
            <a:r>
              <a:rPr lang="en-JM" dirty="0" smtClean="0"/>
              <a:t>health</a:t>
            </a:r>
            <a:endParaRPr lang="en-JM" dirty="0"/>
          </a:p>
          <a:p>
            <a:pPr lvl="1"/>
            <a:r>
              <a:rPr lang="en-JM" dirty="0" smtClean="0"/>
              <a:t>technological </a:t>
            </a:r>
            <a:r>
              <a:rPr lang="en-JM" dirty="0"/>
              <a:t>change</a:t>
            </a:r>
          </a:p>
          <a:p>
            <a:pPr lvl="1"/>
            <a:r>
              <a:rPr lang="en-JM" dirty="0" smtClean="0"/>
              <a:t>economic</a:t>
            </a:r>
            <a:endParaRPr lang="en-JM" dirty="0"/>
          </a:p>
        </p:txBody>
      </p:sp>
      <p:sp>
        <p:nvSpPr>
          <p:cNvPr id="3" name="Title 2"/>
          <p:cNvSpPr>
            <a:spLocks noGrp="1"/>
          </p:cNvSpPr>
          <p:nvPr>
            <p:ph type="title"/>
          </p:nvPr>
        </p:nvSpPr>
        <p:spPr/>
        <p:txBody>
          <a:bodyPr/>
          <a:lstStyle/>
          <a:p>
            <a:r>
              <a:rPr lang="en-JM" dirty="0" smtClean="0"/>
              <a:t>Case of Aviation</a:t>
            </a:r>
            <a:endParaRPr lang="en-JM" dirty="0"/>
          </a:p>
        </p:txBody>
      </p:sp>
    </p:spTree>
    <p:extLst>
      <p:ext uri="{BB962C8B-B14F-4D97-AF65-F5344CB8AC3E}">
        <p14:creationId xmlns:p14="http://schemas.microsoft.com/office/powerpoint/2010/main" xmlns="" val="52028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219200"/>
            <a:ext cx="8229600" cy="4483100"/>
          </a:xfrm>
        </p:spPr>
        <p:txBody>
          <a:bodyPr/>
          <a:lstStyle/>
          <a:p>
            <a:pPr marL="365760" lvl="2" indent="-256032">
              <a:spcBef>
                <a:spcPts val="400"/>
              </a:spcBef>
              <a:buClr>
                <a:schemeClr val="accent1"/>
              </a:buClr>
              <a:buSzPct val="68000"/>
              <a:buFont typeface="Wingdings 3"/>
              <a:buChar char=""/>
            </a:pPr>
            <a:r>
              <a:rPr lang="en-JM" sz="3200" dirty="0"/>
              <a:t>P2 Justify the selection of a complex issue to research that is currently affecting the aviation industry. </a:t>
            </a:r>
          </a:p>
          <a:p>
            <a:endParaRPr lang="en-JM" dirty="0"/>
          </a:p>
        </p:txBody>
      </p:sp>
    </p:spTree>
    <p:extLst>
      <p:ext uri="{BB962C8B-B14F-4D97-AF65-F5344CB8AC3E}">
        <p14:creationId xmlns:p14="http://schemas.microsoft.com/office/powerpoint/2010/main" xmlns="" val="153919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JM" dirty="0" smtClean="0"/>
              <a:t>Tony Tyler, CEO and Director general of the International Air Transport Association (IATA) in his presentation to the World Knowledge Forum in Seoul noted that “three major challenges-safety, convenience, and environmental and financial sustainability  - that are concern the industry as it heads into the future.”</a:t>
            </a:r>
          </a:p>
          <a:p>
            <a:pPr algn="just"/>
            <a:endParaRPr lang="en-JM" dirty="0" smtClean="0"/>
          </a:p>
          <a:p>
            <a:pPr algn="just"/>
            <a:r>
              <a:rPr lang="en-JM" dirty="0"/>
              <a:t>See </a:t>
            </a:r>
            <a:r>
              <a:rPr lang="en-JM" dirty="0">
                <a:hlinkClick r:id="rId2"/>
              </a:rPr>
              <a:t>https://skift.com/2014/10/14/3-biggest-challenges-facing-the-global-aviation-industry</a:t>
            </a:r>
            <a:r>
              <a:rPr lang="en-JM" dirty="0" smtClean="0">
                <a:hlinkClick r:id="rId2"/>
              </a:rPr>
              <a:t>/</a:t>
            </a:r>
            <a:r>
              <a:rPr lang="en-JM" dirty="0" smtClean="0"/>
              <a:t> for more details on the presentation.</a:t>
            </a:r>
            <a:endParaRPr lang="en-JM" dirty="0"/>
          </a:p>
        </p:txBody>
      </p:sp>
      <p:sp>
        <p:nvSpPr>
          <p:cNvPr id="3" name="Title 2"/>
          <p:cNvSpPr>
            <a:spLocks noGrp="1"/>
          </p:cNvSpPr>
          <p:nvPr>
            <p:ph type="title"/>
          </p:nvPr>
        </p:nvSpPr>
        <p:spPr/>
        <p:txBody>
          <a:bodyPr>
            <a:normAutofit fontScale="90000"/>
          </a:bodyPr>
          <a:lstStyle/>
          <a:p>
            <a:r>
              <a:rPr lang="en-JM" dirty="0" smtClean="0"/>
              <a:t>Biggest Challenges facing Aviation</a:t>
            </a:r>
            <a:endParaRPr lang="en-JM" dirty="0"/>
          </a:p>
        </p:txBody>
      </p:sp>
    </p:spTree>
    <p:extLst>
      <p:ext uri="{BB962C8B-B14F-4D97-AF65-F5344CB8AC3E}">
        <p14:creationId xmlns:p14="http://schemas.microsoft.com/office/powerpoint/2010/main" xmlns="" val="331722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624078" indent="-514350" algn="just">
              <a:buFont typeface="+mj-lt"/>
              <a:buAutoNum type="arabicPeriod"/>
            </a:pPr>
            <a:r>
              <a:rPr lang="en-JM" dirty="0" smtClean="0"/>
              <a:t>Safety – flying is extremely safe but it was not always so.  In 2013 there were 36.4 million flights and 16 fatal accidents.  If you were flying on a Jet aircraft, your chances of being involved in a major accident were one in 2.4 million.</a:t>
            </a:r>
          </a:p>
          <a:p>
            <a:pPr marL="624078" indent="-514350" algn="just">
              <a:buFont typeface="+mj-lt"/>
              <a:buAutoNum type="arabicPeriod"/>
            </a:pPr>
            <a:endParaRPr lang="en-JM" dirty="0" smtClean="0"/>
          </a:p>
          <a:p>
            <a:pPr marL="624078" indent="-514350" algn="just">
              <a:buFont typeface="+mj-lt"/>
              <a:buAutoNum type="arabicPeriod"/>
            </a:pPr>
            <a:r>
              <a:rPr lang="en-JM" dirty="0" smtClean="0"/>
              <a:t>Passenger Experience – the experience of travel has improved tremendously over the years.  The quality of airline products provide a range of choice for absolute luxury to a very basic seat.  There are of course moment of frustration with the process that have been put in place around actually flying experience.</a:t>
            </a:r>
          </a:p>
          <a:p>
            <a:pPr marL="624078" indent="-514350" algn="just">
              <a:buFont typeface="+mj-lt"/>
              <a:buAutoNum type="arabicPeriod"/>
            </a:pPr>
            <a:endParaRPr lang="en-JM" dirty="0" smtClean="0"/>
          </a:p>
          <a:p>
            <a:pPr marL="624078" indent="-514350" algn="just">
              <a:buFont typeface="+mj-lt"/>
              <a:buAutoNum type="arabicPeriod"/>
            </a:pPr>
            <a:r>
              <a:rPr lang="en-JM" dirty="0" smtClean="0"/>
              <a:t>Environment – the industry must be sustainable.  It is challenging for airlines that burn fuel to propel the aircraft.  The industry has committed to some gaols to lessen the emissions and their growth carbon-neutral</a:t>
            </a:r>
          </a:p>
          <a:p>
            <a:pPr marL="624078" indent="-514350" algn="just">
              <a:buFont typeface="+mj-lt"/>
              <a:buAutoNum type="arabicPeriod"/>
            </a:pPr>
            <a:endParaRPr lang="en-JM" dirty="0"/>
          </a:p>
        </p:txBody>
      </p:sp>
      <p:sp>
        <p:nvSpPr>
          <p:cNvPr id="3" name="Title 2"/>
          <p:cNvSpPr>
            <a:spLocks noGrp="1"/>
          </p:cNvSpPr>
          <p:nvPr>
            <p:ph type="title"/>
          </p:nvPr>
        </p:nvSpPr>
        <p:spPr/>
        <p:txBody>
          <a:bodyPr>
            <a:normAutofit fontScale="90000"/>
          </a:bodyPr>
          <a:lstStyle/>
          <a:p>
            <a:r>
              <a:rPr lang="en-JM" dirty="0" smtClean="0"/>
              <a:t>Biggest Challenges facing Aviation</a:t>
            </a:r>
            <a:endParaRPr lang="en-JM" dirty="0"/>
          </a:p>
        </p:txBody>
      </p:sp>
    </p:spTree>
    <p:extLst>
      <p:ext uri="{BB962C8B-B14F-4D97-AF65-F5344CB8AC3E}">
        <p14:creationId xmlns:p14="http://schemas.microsoft.com/office/powerpoint/2010/main" xmlns="" val="392882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smtClean="0"/>
              <a:t>Defining the problem clearly is very critical in the process of research.  Failure to do so will result in faulty results and unusable findings.</a:t>
            </a:r>
          </a:p>
          <a:p>
            <a:pPr algn="just"/>
            <a:endParaRPr lang="en-JM" dirty="0" smtClean="0"/>
          </a:p>
          <a:p>
            <a:pPr algn="just"/>
            <a:r>
              <a:rPr lang="en-JM" dirty="0" smtClean="0"/>
              <a:t>The objective of the research problem helps to determine:</a:t>
            </a:r>
          </a:p>
          <a:p>
            <a:pPr lvl="1" algn="just"/>
            <a:r>
              <a:rPr lang="en-JM" dirty="0" smtClean="0"/>
              <a:t>the data which need to be collected</a:t>
            </a:r>
          </a:p>
          <a:p>
            <a:pPr lvl="1" algn="just"/>
            <a:r>
              <a:rPr lang="en-JM" dirty="0" smtClean="0"/>
              <a:t>The characterise the relevant data</a:t>
            </a:r>
          </a:p>
          <a:p>
            <a:pPr lvl="1" algn="just"/>
            <a:r>
              <a:rPr lang="en-JM" dirty="0" smtClean="0"/>
              <a:t>The choice of techniques to be used in the explorations</a:t>
            </a:r>
          </a:p>
          <a:p>
            <a:pPr lvl="1" algn="just"/>
            <a:r>
              <a:rPr lang="en-JM" dirty="0" smtClean="0"/>
              <a:t>The frame for the Final report</a:t>
            </a:r>
          </a:p>
          <a:p>
            <a:pPr lvl="1"/>
            <a:endParaRPr lang="en-JM" dirty="0"/>
          </a:p>
        </p:txBody>
      </p:sp>
      <p:sp>
        <p:nvSpPr>
          <p:cNvPr id="3" name="Title 2"/>
          <p:cNvSpPr>
            <a:spLocks noGrp="1"/>
          </p:cNvSpPr>
          <p:nvPr>
            <p:ph type="title"/>
          </p:nvPr>
        </p:nvSpPr>
        <p:spPr/>
        <p:txBody>
          <a:bodyPr>
            <a:normAutofit fontScale="90000"/>
          </a:bodyPr>
          <a:lstStyle/>
          <a:p>
            <a:r>
              <a:rPr lang="en-JM" dirty="0" smtClean="0"/>
              <a:t>Put the Problem into Specific terms</a:t>
            </a:r>
            <a:endParaRPr lang="en-JM" dirty="0"/>
          </a:p>
        </p:txBody>
      </p:sp>
    </p:spTree>
    <p:extLst>
      <p:ext uri="{BB962C8B-B14F-4D97-AF65-F5344CB8AC3E}">
        <p14:creationId xmlns:p14="http://schemas.microsoft.com/office/powerpoint/2010/main" xmlns="" val="4021531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2501</TotalTime>
  <Words>2298</Words>
  <Application>Microsoft Office PowerPoint</Application>
  <PresentationFormat>On-screen Show (4:3)</PresentationFormat>
  <Paragraphs>181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Unit 6: Managing a Successful Business Project  Unit 4: Research Project  Unit 18: Researching Current Issues in Aviation </vt:lpstr>
      <vt:lpstr>Content</vt:lpstr>
      <vt:lpstr>Learning Objectives</vt:lpstr>
      <vt:lpstr>Slide 4</vt:lpstr>
      <vt:lpstr>Case of Aviation</vt:lpstr>
      <vt:lpstr>Slide 6</vt:lpstr>
      <vt:lpstr>Biggest Challenges facing Aviation</vt:lpstr>
      <vt:lpstr>Biggest Challenges facing Aviation</vt:lpstr>
      <vt:lpstr>Put the Problem into Specific terms</vt:lpstr>
      <vt:lpstr>Slide 10</vt:lpstr>
      <vt:lpstr>Methodologies for research</vt:lpstr>
      <vt:lpstr>Quantitative </vt:lpstr>
      <vt:lpstr>Quantitative Data</vt:lpstr>
      <vt:lpstr>Quantitative Strategies </vt:lpstr>
      <vt:lpstr>Quantitative Strategies cont</vt:lpstr>
      <vt:lpstr>Quantitative Strategies</vt:lpstr>
      <vt:lpstr>Qualitative Analysis</vt:lpstr>
      <vt:lpstr>Qualitative </vt:lpstr>
      <vt:lpstr>Qualitative Data Collection</vt:lpstr>
      <vt:lpstr>Quantitative vs. Qualitative </vt:lpstr>
      <vt:lpstr>Mixed Methods</vt:lpstr>
      <vt:lpstr>Ethical Issues in Research</vt:lpstr>
      <vt:lpstr>General Agreements &amp; Treatment</vt:lpstr>
      <vt:lpstr>General Agreements &amp; Treatment cont</vt:lpstr>
      <vt:lpstr>Further reading/guidance</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Dale</cp:lastModifiedBy>
  <cp:revision>59</cp:revision>
  <cp:lastPrinted>2015-09-08T22:37:04Z</cp:lastPrinted>
  <dcterms:created xsi:type="dcterms:W3CDTF">2015-09-03T01:21:11Z</dcterms:created>
  <dcterms:modified xsi:type="dcterms:W3CDTF">2017-01-16T21:41:15Z</dcterms:modified>
</cp:coreProperties>
</file>