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56" r:id="rId2"/>
    <p:sldId id="257" r:id="rId3"/>
    <p:sldId id="258" r:id="rId4"/>
    <p:sldId id="280" r:id="rId5"/>
    <p:sldId id="316" r:id="rId6"/>
    <p:sldId id="317" r:id="rId7"/>
    <p:sldId id="318" r:id="rId8"/>
    <p:sldId id="322" r:id="rId9"/>
    <p:sldId id="306" r:id="rId10"/>
    <p:sldId id="319" r:id="rId11"/>
    <p:sldId id="321" r:id="rId12"/>
    <p:sldId id="320" r:id="rId13"/>
    <p:sldId id="326" r:id="rId14"/>
    <p:sldId id="307" r:id="rId15"/>
    <p:sldId id="323" r:id="rId16"/>
    <p:sldId id="324" r:id="rId17"/>
    <p:sldId id="325" r:id="rId18"/>
    <p:sldId id="327" r:id="rId19"/>
    <p:sldId id="330" r:id="rId20"/>
    <p:sldId id="331" r:id="rId21"/>
    <p:sldId id="328" r:id="rId22"/>
    <p:sldId id="329"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832187A3-ED0E-4877-9747-27C639F59024}">
          <p14:sldIdLst>
            <p14:sldId id="256"/>
            <p14:sldId id="257"/>
            <p14:sldId id="258"/>
            <p14:sldId id="280"/>
            <p14:sldId id="316"/>
            <p14:sldId id="317"/>
            <p14:sldId id="318"/>
            <p14:sldId id="322"/>
            <p14:sldId id="306"/>
            <p14:sldId id="319"/>
            <p14:sldId id="321"/>
            <p14:sldId id="320"/>
            <p14:sldId id="326"/>
            <p14:sldId id="307"/>
            <p14:sldId id="323"/>
            <p14:sldId id="324"/>
            <p14:sldId id="325"/>
            <p14:sldId id="327"/>
            <p14:sldId id="330"/>
            <p14:sldId id="331"/>
            <p14:sldId id="328"/>
            <p14:sldId id="329"/>
            <p14:sldId id="27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JM"/>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vl1pPr>
          </a:lstStyle>
          <a:p>
            <a:fld id="{3D00F2B5-A44B-4866-8107-118328990525}" type="datetimeFigureOut">
              <a:rPr lang="en-JM" smtClean="0"/>
              <a:pPr/>
              <a:t>11/02/2017</a:t>
            </a:fld>
            <a:endParaRPr lang="en-JM"/>
          </a:p>
        </p:txBody>
      </p:sp>
      <p:sp>
        <p:nvSpPr>
          <p:cNvPr id="4" name="Footer Placeholder 3"/>
          <p:cNvSpPr>
            <a:spLocks noGrp="1"/>
          </p:cNvSpPr>
          <p:nvPr>
            <p:ph type="ftr" sz="quarter" idx="2"/>
          </p:nvPr>
        </p:nvSpPr>
        <p:spPr>
          <a:xfrm>
            <a:off x="0" y="8685213"/>
            <a:ext cx="2971800" cy="457200"/>
          </a:xfrm>
          <a:prstGeom prst="rect">
            <a:avLst/>
          </a:prstGeom>
        </p:spPr>
        <p:txBody>
          <a:bodyPr vert="horz" lIns="91432" tIns="45716" rIns="91432" bIns="45716" rtlCol="0" anchor="b"/>
          <a:lstStyle>
            <a:lvl1pPr algn="l">
              <a:defRPr sz="1200"/>
            </a:lvl1pPr>
          </a:lstStyle>
          <a:p>
            <a:endParaRPr lang="en-JM"/>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2" tIns="45716" rIns="91432" bIns="45716" rtlCol="0" anchor="b"/>
          <a:lstStyle>
            <a:lvl1pPr algn="r">
              <a:defRPr sz="1200"/>
            </a:lvl1pPr>
          </a:lstStyle>
          <a:p>
            <a:fld id="{36829268-3815-463A-8E90-E3423A92704E}" type="slidenum">
              <a:rPr lang="en-JM" smtClean="0"/>
              <a:pPr/>
              <a:t>‹#›</a:t>
            </a:fld>
            <a:endParaRPr lang="en-JM"/>
          </a:p>
        </p:txBody>
      </p:sp>
    </p:spTree>
    <p:extLst>
      <p:ext uri="{BB962C8B-B14F-4D97-AF65-F5344CB8AC3E}">
        <p14:creationId xmlns:p14="http://schemas.microsoft.com/office/powerpoint/2010/main" xmlns="" val="362958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BC8BD-ACB1-4C0B-8153-8F19E4ED6188}" type="datetimeFigureOut">
              <a:rPr lang="en-JM" smtClean="0"/>
              <a:pPr/>
              <a:t>11/02/2017</a:t>
            </a:fld>
            <a:endParaRPr lang="en-JM"/>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FDAE5A-A194-4901-A02A-256769C2E07F}" type="slidenum">
              <a:rPr lang="en-JM" smtClean="0"/>
              <a:pPr/>
              <a:t>‹#›</a:t>
            </a:fld>
            <a:endParaRPr lang="en-JM"/>
          </a:p>
        </p:txBody>
      </p:sp>
    </p:spTree>
    <p:extLst>
      <p:ext uri="{BB962C8B-B14F-4D97-AF65-F5344CB8AC3E}">
        <p14:creationId xmlns:p14="http://schemas.microsoft.com/office/powerpoint/2010/main" xmlns="" val="3033931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EEFDAE5A-A194-4901-A02A-256769C2E07F}" type="slidenum">
              <a:rPr lang="en-JM" smtClean="0"/>
              <a:pPr/>
              <a:t>1</a:t>
            </a:fld>
            <a:endParaRPr lang="en-JM"/>
          </a:p>
        </p:txBody>
      </p:sp>
    </p:spTree>
    <p:extLst>
      <p:ext uri="{BB962C8B-B14F-4D97-AF65-F5344CB8AC3E}">
        <p14:creationId xmlns:p14="http://schemas.microsoft.com/office/powerpoint/2010/main" xmlns="" val="298570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10421-482D-4BF1-B9C9-504B2DF581F0}" type="datetimeFigureOut">
              <a:rPr lang="en-JM" smtClean="0"/>
              <a:pPr/>
              <a:t>11/02/2017</a:t>
            </a:fld>
            <a:endParaRPr lang="en-JM"/>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JM"/>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3FF223-D659-493B-A6B4-8C6FF6346327}" type="slidenum">
              <a:rPr lang="en-JM" smtClean="0"/>
              <a:pPr/>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11/02/2017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11/02/2017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11/02/2017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11/02/2017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10421-482D-4BF1-B9C9-504B2DF581F0}" type="datetimeFigureOut">
              <a:rPr lang="en-JM" smtClean="0"/>
              <a:pPr/>
              <a:t>11/02/2017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410421-482D-4BF1-B9C9-504B2DF581F0}" type="datetimeFigureOut">
              <a:rPr lang="en-JM" smtClean="0"/>
              <a:pPr/>
              <a:t>11/02/2017</a:t>
            </a:fld>
            <a:endParaRPr lang="en-JM"/>
          </a:p>
        </p:txBody>
      </p:sp>
      <p:sp>
        <p:nvSpPr>
          <p:cNvPr id="8" name="Footer Placeholder 7"/>
          <p:cNvSpPr>
            <a:spLocks noGrp="1"/>
          </p:cNvSpPr>
          <p:nvPr>
            <p:ph type="ftr" sz="quarter" idx="11"/>
          </p:nvPr>
        </p:nvSpPr>
        <p:spPr/>
        <p:txBody>
          <a:bodyPr/>
          <a:lstStyle>
            <a:extLst/>
          </a:lstStyle>
          <a:p>
            <a:endParaRPr lang="en-JM"/>
          </a:p>
        </p:txBody>
      </p:sp>
      <p:sp>
        <p:nvSpPr>
          <p:cNvPr id="9" name="Slide Number Placeholder 8"/>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410421-482D-4BF1-B9C9-504B2DF581F0}" type="datetimeFigureOut">
              <a:rPr lang="en-JM" smtClean="0"/>
              <a:pPr/>
              <a:t>11/02/2017</a:t>
            </a:fld>
            <a:endParaRPr lang="en-JM"/>
          </a:p>
        </p:txBody>
      </p:sp>
      <p:sp>
        <p:nvSpPr>
          <p:cNvPr id="4" name="Footer Placeholder 3"/>
          <p:cNvSpPr>
            <a:spLocks noGrp="1"/>
          </p:cNvSpPr>
          <p:nvPr>
            <p:ph type="ftr" sz="quarter" idx="11"/>
          </p:nvPr>
        </p:nvSpPr>
        <p:spPr/>
        <p:txBody>
          <a:bodyPr/>
          <a:lstStyle>
            <a:extLst/>
          </a:lstStyle>
          <a:p>
            <a:endParaRPr lang="en-JM"/>
          </a:p>
        </p:txBody>
      </p:sp>
      <p:sp>
        <p:nvSpPr>
          <p:cNvPr id="5" name="Slide Number Placeholder 4"/>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410421-482D-4BF1-B9C9-504B2DF581F0}" type="datetimeFigureOut">
              <a:rPr lang="en-JM" smtClean="0"/>
              <a:pPr/>
              <a:t>11/02/2017</a:t>
            </a:fld>
            <a:endParaRPr lang="en-JM"/>
          </a:p>
        </p:txBody>
      </p:sp>
      <p:sp>
        <p:nvSpPr>
          <p:cNvPr id="3" name="Footer Placeholder 2"/>
          <p:cNvSpPr>
            <a:spLocks noGrp="1"/>
          </p:cNvSpPr>
          <p:nvPr>
            <p:ph type="ftr" sz="quarter" idx="11"/>
          </p:nvPr>
        </p:nvSpPr>
        <p:spPr/>
        <p:txBody>
          <a:bodyPr/>
          <a:lstStyle>
            <a:extLst/>
          </a:lstStyle>
          <a:p>
            <a:endParaRPr lang="en-JM"/>
          </a:p>
        </p:txBody>
      </p:sp>
      <p:sp>
        <p:nvSpPr>
          <p:cNvPr id="4" name="Slide Number Placeholder 3"/>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410421-482D-4BF1-B9C9-504B2DF581F0}" type="datetimeFigureOut">
              <a:rPr lang="en-JM" smtClean="0"/>
              <a:pPr/>
              <a:t>11/02/2017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10421-482D-4BF1-B9C9-504B2DF581F0}" type="datetimeFigureOut">
              <a:rPr lang="en-JM" smtClean="0"/>
              <a:pPr/>
              <a:t>11/02/2017</a:t>
            </a:fld>
            <a:endParaRPr lang="en-JM"/>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JM"/>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3FF223-D659-493B-A6B4-8C6FF6346327}" type="slidenum">
              <a:rPr lang="en-JM" smtClean="0"/>
              <a:pPr/>
              <a:t>‹#›</a:t>
            </a:fld>
            <a:endParaRPr lang="en-JM"/>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10421-482D-4BF1-B9C9-504B2DF581F0}" type="datetimeFigureOut">
              <a:rPr lang="en-JM" smtClean="0"/>
              <a:pPr/>
              <a:t>11/02/2017</a:t>
            </a:fld>
            <a:endParaRPr lang="en-JM"/>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JM"/>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3FF223-D659-493B-A6B4-8C6FF6346327}" type="slidenum">
              <a:rPr lang="en-JM" smtClean="0"/>
              <a:pPr/>
              <a:t>‹#›</a:t>
            </a:fld>
            <a:endParaRPr lang="en-JM"/>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ulturehive.co.uk.gridhosted.co.uk/wp-content/uploads/2013/04/BD_Developing-a-Research-Plan.pdf" TargetMode="External"/><Relationship Id="rId7" Type="http://schemas.openxmlformats.org/officeDocument/2006/relationships/hyperlink" Target="http://www.write.com/writing-guides/research-writing/research-process/making-a-research-plan-how-to-develop-a-research-strategy/" TargetMode="External"/><Relationship Id="rId2" Type="http://schemas.openxmlformats.org/officeDocument/2006/relationships/hyperlink" Target="https://www.smartsheet.com/blog/support-tip-milestones-in-project-management" TargetMode="External"/><Relationship Id="rId1" Type="http://schemas.openxmlformats.org/officeDocument/2006/relationships/slideLayout" Target="../slideLayouts/slideLayout2.xml"/><Relationship Id="rId6" Type="http://schemas.openxmlformats.org/officeDocument/2006/relationships/hyperlink" Target="http://people.ucalgary.ca/~design/engg251/First%20Year%20Files/wbss.pdf" TargetMode="External"/><Relationship Id="rId5" Type="http://schemas.openxmlformats.org/officeDocument/2006/relationships/hyperlink" Target="https://www.smartsheet.com/blog/how-create-project-timeline-using-microsoft-project" TargetMode="External"/><Relationship Id="rId4" Type="http://schemas.openxmlformats.org/officeDocument/2006/relationships/hyperlink" Target="http://oe.ucdavis.edu/local_resources/docs/pmpkickoff.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058361"/>
          </a:xfrm>
        </p:spPr>
        <p:txBody>
          <a:bodyPr>
            <a:normAutofit fontScale="90000"/>
          </a:bodyPr>
          <a:lstStyle/>
          <a:p>
            <a:r>
              <a:rPr lang="en-JM" sz="2800" dirty="0" smtClean="0"/>
              <a:t>Unit 6: Managing a Successful Business Project</a:t>
            </a:r>
            <a:br>
              <a:rPr lang="en-JM" sz="2800" dirty="0" smtClean="0"/>
            </a:br>
            <a:r>
              <a:rPr lang="en-JM" sz="2800" dirty="0" smtClean="0"/>
              <a:t/>
            </a:r>
            <a:br>
              <a:rPr lang="en-JM" sz="2800" dirty="0" smtClean="0"/>
            </a:br>
            <a:r>
              <a:rPr lang="en-JM" sz="2800" dirty="0" smtClean="0"/>
              <a:t>Unit </a:t>
            </a:r>
            <a:r>
              <a:rPr lang="en-JM" sz="2800" dirty="0"/>
              <a:t>4</a:t>
            </a:r>
            <a:r>
              <a:rPr lang="en-JM" sz="2800" dirty="0" smtClean="0"/>
              <a:t>: Research Project</a:t>
            </a:r>
            <a:br>
              <a:rPr lang="en-JM" sz="2800" dirty="0" smtClean="0"/>
            </a:br>
            <a:r>
              <a:rPr lang="en-JM" sz="2800" dirty="0" smtClean="0"/>
              <a:t/>
            </a:r>
            <a:br>
              <a:rPr lang="en-JM" sz="2800" dirty="0" smtClean="0"/>
            </a:br>
            <a:r>
              <a:rPr lang="en-JM" sz="2800" dirty="0" smtClean="0"/>
              <a:t>Unit 18: Researching Current Issues in Aviation </a:t>
            </a:r>
            <a:endParaRPr lang="en-JM" sz="2800" dirty="0"/>
          </a:p>
        </p:txBody>
      </p:sp>
      <p:sp>
        <p:nvSpPr>
          <p:cNvPr id="3" name="Subtitle 2"/>
          <p:cNvSpPr>
            <a:spLocks noGrp="1"/>
          </p:cNvSpPr>
          <p:nvPr>
            <p:ph type="subTitle" idx="1"/>
          </p:nvPr>
        </p:nvSpPr>
        <p:spPr>
          <a:xfrm>
            <a:off x="685800" y="3611606"/>
            <a:ext cx="7772400" cy="1493793"/>
          </a:xfrm>
        </p:spPr>
        <p:txBody>
          <a:bodyPr>
            <a:noAutofit/>
          </a:bodyPr>
          <a:lstStyle/>
          <a:p>
            <a:pPr algn="l"/>
            <a:r>
              <a:rPr lang="en-JM" sz="1600" dirty="0" smtClean="0"/>
              <a:t>Dwayne Cargill</a:t>
            </a:r>
          </a:p>
          <a:p>
            <a:pPr algn="l"/>
            <a:r>
              <a:rPr lang="en-JM" sz="1600" dirty="0" smtClean="0"/>
              <a:t>Lecturer</a:t>
            </a:r>
          </a:p>
          <a:p>
            <a:pPr algn="l"/>
            <a:r>
              <a:rPr lang="en-JM" sz="1600" dirty="0" err="1" smtClean="0"/>
              <a:t>Colbourne</a:t>
            </a:r>
            <a:r>
              <a:rPr lang="en-JM" sz="1600" dirty="0" smtClean="0"/>
              <a:t> College</a:t>
            </a:r>
          </a:p>
          <a:p>
            <a:pPr algn="l"/>
            <a:endParaRPr lang="en-JM" sz="1600" dirty="0"/>
          </a:p>
          <a:p>
            <a:pPr algn="l"/>
            <a:r>
              <a:rPr lang="en-JM" sz="1600" dirty="0" smtClean="0"/>
              <a:t>January 30, 2017</a:t>
            </a:r>
            <a:endParaRPr lang="en-JM" sz="1600" dirty="0"/>
          </a:p>
        </p:txBody>
      </p:sp>
    </p:spTree>
    <p:extLst>
      <p:ext uri="{BB962C8B-B14F-4D97-AF65-F5344CB8AC3E}">
        <p14:creationId xmlns:p14="http://schemas.microsoft.com/office/powerpoint/2010/main" xmlns="" val="1708231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JM" dirty="0" smtClean="0"/>
              <a:t>Having establish the activities, you need to decide what are the resources, cost, quantity, risk and level of communication that will be required for the research project to be completed on time.  </a:t>
            </a:r>
          </a:p>
          <a:p>
            <a:pPr algn="just"/>
            <a:endParaRPr lang="en-JM" dirty="0" smtClean="0"/>
          </a:p>
          <a:p>
            <a:pPr algn="just"/>
            <a:r>
              <a:rPr lang="en-JM" dirty="0" smtClean="0"/>
              <a:t>Resources</a:t>
            </a:r>
            <a:r>
              <a:rPr lang="en-JM" dirty="0"/>
              <a:t>: a stock or supply of money, materials, staff, and other assets that can be drawn on by a person or organization in order to function effectively</a:t>
            </a:r>
            <a:r>
              <a:rPr lang="en-JM" dirty="0" smtClean="0"/>
              <a:t>. Resources needed to complete a research may include questionnaires, computer and software for analysis and interviewers.</a:t>
            </a:r>
          </a:p>
          <a:p>
            <a:pPr algn="just"/>
            <a:endParaRPr lang="en-JM" dirty="0"/>
          </a:p>
        </p:txBody>
      </p:sp>
      <p:sp>
        <p:nvSpPr>
          <p:cNvPr id="3" name="Title 2"/>
          <p:cNvSpPr>
            <a:spLocks noGrp="1"/>
          </p:cNvSpPr>
          <p:nvPr>
            <p:ph type="title"/>
          </p:nvPr>
        </p:nvSpPr>
        <p:spPr/>
        <p:txBody>
          <a:bodyPr>
            <a:normAutofit fontScale="90000"/>
          </a:bodyPr>
          <a:lstStyle/>
          <a:p>
            <a:r>
              <a:rPr lang="en-JM" dirty="0" smtClean="0"/>
              <a:t>Elements of the Management Plan</a:t>
            </a:r>
            <a:endParaRPr lang="en-JM" dirty="0"/>
          </a:p>
        </p:txBody>
      </p:sp>
    </p:spTree>
    <p:extLst>
      <p:ext uri="{BB962C8B-B14F-4D97-AF65-F5344CB8AC3E}">
        <p14:creationId xmlns:p14="http://schemas.microsoft.com/office/powerpoint/2010/main" xmlns="" val="3014724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lnSpc>
                <a:spcPct val="150000"/>
              </a:lnSpc>
            </a:pPr>
            <a:r>
              <a:rPr lang="en-JM" sz="2000" dirty="0"/>
              <a:t>Developing the </a:t>
            </a:r>
            <a:r>
              <a:rPr lang="en-JM" sz="2000" b="1" dirty="0"/>
              <a:t>project budget</a:t>
            </a:r>
            <a:r>
              <a:rPr lang="en-JM" sz="2000" dirty="0"/>
              <a:t> is a process for allocating administered and departmental funds necessary to build a financial foundation for producing stated </a:t>
            </a:r>
            <a:r>
              <a:rPr lang="en-JM" sz="2000" dirty="0" smtClean="0"/>
              <a:t>project deliverables (</a:t>
            </a:r>
            <a:r>
              <a:rPr lang="en-JM" sz="2000" dirty="0" err="1" smtClean="0"/>
              <a:t>McConnel</a:t>
            </a:r>
            <a:r>
              <a:rPr lang="en-JM" sz="2000" dirty="0" smtClean="0"/>
              <a:t>, 2011).</a:t>
            </a:r>
          </a:p>
          <a:p>
            <a:pPr algn="just">
              <a:lnSpc>
                <a:spcPct val="150000"/>
              </a:lnSpc>
            </a:pPr>
            <a:endParaRPr lang="en-JM" sz="2000" dirty="0" smtClean="0"/>
          </a:p>
          <a:p>
            <a:pPr algn="just">
              <a:lnSpc>
                <a:spcPct val="150000"/>
              </a:lnSpc>
            </a:pPr>
            <a:r>
              <a:rPr lang="en-JM" sz="2000" dirty="0"/>
              <a:t>For successful delivery of the project product, the project manager should effectively estimate costs, track expenditure over time and adequately react to situations when the financial resources are over-spent or under-spent, or there are opportunities for savings in the project budget</a:t>
            </a:r>
            <a:r>
              <a:rPr lang="en-JM" sz="2000" dirty="0" smtClean="0"/>
              <a:t>.</a:t>
            </a:r>
          </a:p>
          <a:p>
            <a:pPr algn="just">
              <a:lnSpc>
                <a:spcPct val="150000"/>
              </a:lnSpc>
            </a:pPr>
            <a:endParaRPr lang="en-JM" sz="2000" dirty="0"/>
          </a:p>
          <a:p>
            <a:pPr algn="just">
              <a:lnSpc>
                <a:spcPct val="150000"/>
              </a:lnSpc>
            </a:pPr>
            <a:r>
              <a:rPr lang="en-JM" sz="2000" dirty="0" smtClean="0"/>
              <a:t>Estimating the cost – this is usually </a:t>
            </a:r>
            <a:r>
              <a:rPr lang="en-JM" sz="2000" dirty="0"/>
              <a:t>applied to project costs, resources, effort, and durations and is usually preceded by a modifier</a:t>
            </a:r>
            <a:endParaRPr lang="en-JM" sz="2000" dirty="0" smtClean="0"/>
          </a:p>
          <a:p>
            <a:pPr algn="just">
              <a:lnSpc>
                <a:spcPct val="150000"/>
              </a:lnSpc>
            </a:pPr>
            <a:endParaRPr lang="en-JM" sz="2000" dirty="0" smtClean="0"/>
          </a:p>
        </p:txBody>
      </p:sp>
      <p:sp>
        <p:nvSpPr>
          <p:cNvPr id="3" name="Title 2"/>
          <p:cNvSpPr>
            <a:spLocks noGrp="1"/>
          </p:cNvSpPr>
          <p:nvPr>
            <p:ph type="title"/>
          </p:nvPr>
        </p:nvSpPr>
        <p:spPr/>
        <p:txBody>
          <a:bodyPr>
            <a:normAutofit/>
          </a:bodyPr>
          <a:lstStyle/>
          <a:p>
            <a:r>
              <a:rPr lang="en-JM" dirty="0" smtClean="0"/>
              <a:t>Project Budget</a:t>
            </a:r>
            <a:endParaRPr lang="en-JM" dirty="0"/>
          </a:p>
        </p:txBody>
      </p:sp>
    </p:spTree>
    <p:extLst>
      <p:ext uri="{BB962C8B-B14F-4D97-AF65-F5344CB8AC3E}">
        <p14:creationId xmlns:p14="http://schemas.microsoft.com/office/powerpoint/2010/main" xmlns="" val="3943147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lnSpc>
                <a:spcPct val="150000"/>
              </a:lnSpc>
            </a:pPr>
            <a:r>
              <a:rPr lang="en-JM" sz="2000" b="1" dirty="0"/>
              <a:t>Communication</a:t>
            </a:r>
            <a:r>
              <a:rPr lang="en-JM" sz="2000" dirty="0"/>
              <a:t> -  </a:t>
            </a:r>
            <a:r>
              <a:rPr lang="en-JM" sz="2000" dirty="0" smtClean="0"/>
              <a:t>You need to establish who will need to know the research findings and how will it be communicated to them.  Ucdavis.edu (</a:t>
            </a:r>
            <a:r>
              <a:rPr lang="en-JM" sz="2000" dirty="0" err="1" smtClean="0"/>
              <a:t>n.d.</a:t>
            </a:r>
            <a:r>
              <a:rPr lang="en-JM" sz="2000" dirty="0" smtClean="0"/>
              <a:t>) state some key information needed for communicating – purpose, audience, date </a:t>
            </a:r>
            <a:r>
              <a:rPr lang="en-JM" sz="2000" dirty="0"/>
              <a:t>and </a:t>
            </a:r>
            <a:r>
              <a:rPr lang="en-JM" sz="2000" dirty="0" smtClean="0"/>
              <a:t>occurrence, method of communication and responsible person.  </a:t>
            </a:r>
          </a:p>
          <a:p>
            <a:pPr algn="just">
              <a:lnSpc>
                <a:spcPct val="150000"/>
              </a:lnSpc>
            </a:pPr>
            <a:endParaRPr lang="en-JM" sz="2000" dirty="0" smtClean="0"/>
          </a:p>
          <a:p>
            <a:pPr algn="just">
              <a:lnSpc>
                <a:spcPct val="150000"/>
              </a:lnSpc>
            </a:pPr>
            <a:r>
              <a:rPr lang="en-JM" sz="2000" b="1" dirty="0" smtClean="0"/>
              <a:t>Risk</a:t>
            </a:r>
            <a:r>
              <a:rPr lang="en-JM" sz="2000" dirty="0" smtClean="0"/>
              <a:t> </a:t>
            </a:r>
            <a:r>
              <a:rPr lang="en-JM" sz="2000" dirty="0"/>
              <a:t>- </a:t>
            </a:r>
            <a:r>
              <a:rPr lang="en-JM" sz="2000" dirty="0" smtClean="0"/>
              <a:t>A </a:t>
            </a:r>
            <a:r>
              <a:rPr lang="en-JM" sz="2000" dirty="0"/>
              <a:t>potential undesirable and unplanned event or circumstance, anticipated in advance, which could prevent the project from meeting one or more of its objectives.</a:t>
            </a:r>
          </a:p>
          <a:p>
            <a:pPr lvl="1" algn="just">
              <a:lnSpc>
                <a:spcPct val="150000"/>
              </a:lnSpc>
            </a:pPr>
            <a:r>
              <a:rPr lang="en-JM" sz="1800" dirty="0" smtClean="0"/>
              <a:t>Issue -An </a:t>
            </a:r>
            <a:r>
              <a:rPr lang="en-JM" sz="1800" dirty="0"/>
              <a:t>event or circumstance that has occurred with project impact that needs to be managed and resolved, with escalation if appropriate.</a:t>
            </a:r>
          </a:p>
        </p:txBody>
      </p:sp>
      <p:sp>
        <p:nvSpPr>
          <p:cNvPr id="3" name="Title 2"/>
          <p:cNvSpPr>
            <a:spLocks noGrp="1"/>
          </p:cNvSpPr>
          <p:nvPr>
            <p:ph type="title"/>
          </p:nvPr>
        </p:nvSpPr>
        <p:spPr/>
        <p:txBody>
          <a:bodyPr>
            <a:normAutofit fontScale="90000"/>
          </a:bodyPr>
          <a:lstStyle/>
          <a:p>
            <a:r>
              <a:rPr lang="en-JM" dirty="0" smtClean="0"/>
              <a:t>Elements of the Management Plan</a:t>
            </a:r>
            <a:endParaRPr lang="en-JM" dirty="0"/>
          </a:p>
        </p:txBody>
      </p:sp>
    </p:spTree>
    <p:extLst>
      <p:ext uri="{BB962C8B-B14F-4D97-AF65-F5344CB8AC3E}">
        <p14:creationId xmlns:p14="http://schemas.microsoft.com/office/powerpoint/2010/main" xmlns="" val="1167862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954861600"/>
              </p:ext>
            </p:extLst>
          </p:nvPr>
        </p:nvGraphicFramePr>
        <p:xfrm>
          <a:off x="381000" y="2971800"/>
          <a:ext cx="8382000" cy="1737360"/>
        </p:xfrm>
        <a:graphic>
          <a:graphicData uri="http://schemas.openxmlformats.org/drawingml/2006/table">
            <a:tbl>
              <a:tblPr firstRow="1" bandRow="1">
                <a:tableStyleId>{5C22544A-7EE6-4342-B048-85BDC9FD1C3A}</a:tableStyleId>
              </a:tblPr>
              <a:tblGrid>
                <a:gridCol w="1397000"/>
                <a:gridCol w="1397000"/>
                <a:gridCol w="1397000"/>
                <a:gridCol w="1397000"/>
                <a:gridCol w="1397000"/>
                <a:gridCol w="1397000"/>
              </a:tblGrid>
              <a:tr h="346130">
                <a:tc>
                  <a:txBody>
                    <a:bodyPr/>
                    <a:lstStyle/>
                    <a:p>
                      <a:r>
                        <a:rPr lang="en-JM" dirty="0" smtClean="0"/>
                        <a:t>Research Objectives</a:t>
                      </a:r>
                      <a:endParaRPr lang="en-JM" dirty="0"/>
                    </a:p>
                  </a:txBody>
                  <a:tcPr/>
                </a:tc>
                <a:tc>
                  <a:txBody>
                    <a:bodyPr/>
                    <a:lstStyle/>
                    <a:p>
                      <a:r>
                        <a:rPr lang="en-JM" dirty="0" smtClean="0"/>
                        <a:t>Related Activities</a:t>
                      </a:r>
                      <a:endParaRPr lang="en-JM" dirty="0"/>
                    </a:p>
                  </a:txBody>
                  <a:tcPr/>
                </a:tc>
                <a:tc>
                  <a:txBody>
                    <a:bodyPr/>
                    <a:lstStyle/>
                    <a:p>
                      <a:r>
                        <a:rPr lang="en-JM" dirty="0" smtClean="0"/>
                        <a:t>Resources</a:t>
                      </a:r>
                      <a:r>
                        <a:rPr lang="en-JM" baseline="0" dirty="0" smtClean="0"/>
                        <a:t> required</a:t>
                      </a:r>
                      <a:endParaRPr lang="en-JM" dirty="0"/>
                    </a:p>
                  </a:txBody>
                  <a:tcPr/>
                </a:tc>
                <a:tc>
                  <a:txBody>
                    <a:bodyPr/>
                    <a:lstStyle/>
                    <a:p>
                      <a:r>
                        <a:rPr lang="en-JM" dirty="0" smtClean="0"/>
                        <a:t>Cost</a:t>
                      </a:r>
                      <a:endParaRPr lang="en-JM" dirty="0"/>
                    </a:p>
                  </a:txBody>
                  <a:tcPr/>
                </a:tc>
                <a:tc>
                  <a:txBody>
                    <a:bodyPr/>
                    <a:lstStyle/>
                    <a:p>
                      <a:r>
                        <a:rPr lang="en-JM" dirty="0" smtClean="0"/>
                        <a:t>Risk</a:t>
                      </a:r>
                      <a:endParaRPr lang="en-JM" dirty="0"/>
                    </a:p>
                  </a:txBody>
                  <a:tcPr/>
                </a:tc>
                <a:tc>
                  <a:txBody>
                    <a:bodyPr/>
                    <a:lstStyle/>
                    <a:p>
                      <a:r>
                        <a:rPr lang="en-JM" dirty="0" smtClean="0"/>
                        <a:t>Communication</a:t>
                      </a:r>
                      <a:endParaRPr lang="en-JM" dirty="0"/>
                    </a:p>
                  </a:txBody>
                  <a:tcPr/>
                </a:tc>
              </a:tr>
              <a:tr h="200536">
                <a:tc>
                  <a:txBody>
                    <a:bodyPr/>
                    <a:lstStyle/>
                    <a:p>
                      <a:endParaRPr lang="en-JM" dirty="0"/>
                    </a:p>
                  </a:txBody>
                  <a:tcPr/>
                </a:tc>
                <a:tc>
                  <a:txBody>
                    <a:bodyPr/>
                    <a:lstStyle/>
                    <a:p>
                      <a:endParaRPr lang="en-JM"/>
                    </a:p>
                  </a:txBody>
                  <a:tcPr/>
                </a:tc>
                <a:tc>
                  <a:txBody>
                    <a:bodyPr/>
                    <a:lstStyle/>
                    <a:p>
                      <a:endParaRPr lang="en-JM"/>
                    </a:p>
                  </a:txBody>
                  <a:tcPr/>
                </a:tc>
                <a:tc>
                  <a:txBody>
                    <a:bodyPr/>
                    <a:lstStyle/>
                    <a:p>
                      <a:endParaRPr lang="en-JM"/>
                    </a:p>
                  </a:txBody>
                  <a:tcPr/>
                </a:tc>
                <a:tc>
                  <a:txBody>
                    <a:bodyPr/>
                    <a:lstStyle/>
                    <a:p>
                      <a:endParaRPr lang="en-JM"/>
                    </a:p>
                  </a:txBody>
                  <a:tcPr/>
                </a:tc>
                <a:tc>
                  <a:txBody>
                    <a:bodyPr/>
                    <a:lstStyle/>
                    <a:p>
                      <a:endParaRPr lang="en-JM"/>
                    </a:p>
                  </a:txBody>
                  <a:tcPr/>
                </a:tc>
              </a:tr>
              <a:tr h="200536">
                <a:tc>
                  <a:txBody>
                    <a:bodyPr/>
                    <a:lstStyle/>
                    <a:p>
                      <a:endParaRPr lang="en-JM"/>
                    </a:p>
                  </a:txBody>
                  <a:tcPr/>
                </a:tc>
                <a:tc>
                  <a:txBody>
                    <a:bodyPr/>
                    <a:lstStyle/>
                    <a:p>
                      <a:endParaRPr lang="en-JM"/>
                    </a:p>
                  </a:txBody>
                  <a:tcPr/>
                </a:tc>
                <a:tc>
                  <a:txBody>
                    <a:bodyPr/>
                    <a:lstStyle/>
                    <a:p>
                      <a:endParaRPr lang="en-JM"/>
                    </a:p>
                  </a:txBody>
                  <a:tcPr/>
                </a:tc>
                <a:tc>
                  <a:txBody>
                    <a:bodyPr/>
                    <a:lstStyle/>
                    <a:p>
                      <a:endParaRPr lang="en-JM"/>
                    </a:p>
                  </a:txBody>
                  <a:tcPr/>
                </a:tc>
                <a:tc>
                  <a:txBody>
                    <a:bodyPr/>
                    <a:lstStyle/>
                    <a:p>
                      <a:endParaRPr lang="en-JM"/>
                    </a:p>
                  </a:txBody>
                  <a:tcPr/>
                </a:tc>
                <a:tc>
                  <a:txBody>
                    <a:bodyPr/>
                    <a:lstStyle/>
                    <a:p>
                      <a:endParaRPr lang="en-JM"/>
                    </a:p>
                  </a:txBody>
                  <a:tcPr/>
                </a:tc>
              </a:tr>
              <a:tr h="200536">
                <a:tc>
                  <a:txBody>
                    <a:bodyPr/>
                    <a:lstStyle/>
                    <a:p>
                      <a:endParaRPr lang="en-JM"/>
                    </a:p>
                  </a:txBody>
                  <a:tcPr/>
                </a:tc>
                <a:tc>
                  <a:txBody>
                    <a:bodyPr/>
                    <a:lstStyle/>
                    <a:p>
                      <a:endParaRPr lang="en-JM"/>
                    </a:p>
                  </a:txBody>
                  <a:tcPr/>
                </a:tc>
                <a:tc>
                  <a:txBody>
                    <a:bodyPr/>
                    <a:lstStyle/>
                    <a:p>
                      <a:endParaRPr lang="en-JM"/>
                    </a:p>
                  </a:txBody>
                  <a:tcPr/>
                </a:tc>
                <a:tc>
                  <a:txBody>
                    <a:bodyPr/>
                    <a:lstStyle/>
                    <a:p>
                      <a:endParaRPr lang="en-JM"/>
                    </a:p>
                  </a:txBody>
                  <a:tcPr/>
                </a:tc>
                <a:tc>
                  <a:txBody>
                    <a:bodyPr/>
                    <a:lstStyle/>
                    <a:p>
                      <a:endParaRPr lang="en-JM"/>
                    </a:p>
                  </a:txBody>
                  <a:tcPr/>
                </a:tc>
                <a:tc>
                  <a:txBody>
                    <a:bodyPr/>
                    <a:lstStyle/>
                    <a:p>
                      <a:endParaRPr lang="en-JM" dirty="0"/>
                    </a:p>
                  </a:txBody>
                  <a:tcPr/>
                </a:tc>
              </a:tr>
            </a:tbl>
          </a:graphicData>
        </a:graphic>
      </p:graphicFrame>
      <p:sp>
        <p:nvSpPr>
          <p:cNvPr id="3" name="Title 2"/>
          <p:cNvSpPr>
            <a:spLocks noGrp="1"/>
          </p:cNvSpPr>
          <p:nvPr>
            <p:ph type="title"/>
          </p:nvPr>
        </p:nvSpPr>
        <p:spPr/>
        <p:txBody>
          <a:bodyPr/>
          <a:lstStyle/>
          <a:p>
            <a:r>
              <a:rPr lang="en-JM" dirty="0" smtClean="0"/>
              <a:t>Sample Research Plan</a:t>
            </a:r>
            <a:endParaRPr lang="en-JM" dirty="0"/>
          </a:p>
        </p:txBody>
      </p:sp>
      <p:sp>
        <p:nvSpPr>
          <p:cNvPr id="5" name="TextBox 4"/>
          <p:cNvSpPr txBox="1"/>
          <p:nvPr/>
        </p:nvSpPr>
        <p:spPr>
          <a:xfrm flipH="1">
            <a:off x="490268" y="1558686"/>
            <a:ext cx="8272732" cy="923330"/>
          </a:xfrm>
          <a:prstGeom prst="rect">
            <a:avLst/>
          </a:prstGeom>
          <a:noFill/>
        </p:spPr>
        <p:txBody>
          <a:bodyPr wrap="square" rtlCol="0">
            <a:spAutoFit/>
          </a:bodyPr>
          <a:lstStyle/>
          <a:p>
            <a:r>
              <a:rPr lang="en-JM" dirty="0" smtClean="0"/>
              <a:t>Research Topic: Customer Service in Small Businesses</a:t>
            </a:r>
          </a:p>
          <a:p>
            <a:r>
              <a:rPr lang="en-JM" dirty="0" smtClean="0"/>
              <a:t>Hypothesis: Poor Customer Service causes small businesses increases operational cost. </a:t>
            </a:r>
            <a:endParaRPr lang="en-JM" dirty="0"/>
          </a:p>
        </p:txBody>
      </p:sp>
    </p:spTree>
    <p:extLst>
      <p:ext uri="{BB962C8B-B14F-4D97-AF65-F5344CB8AC3E}">
        <p14:creationId xmlns:p14="http://schemas.microsoft.com/office/powerpoint/2010/main" xmlns="" val="2904611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897562"/>
          </a:xfrm>
        </p:spPr>
        <p:txBody>
          <a:bodyPr>
            <a:normAutofit fontScale="90000"/>
          </a:bodyPr>
          <a:lstStyle/>
          <a:p>
            <a:pPr algn="just"/>
            <a:r>
              <a:rPr lang="en-JM" dirty="0"/>
              <a:t>AC 2.1: Match resources efficiently to the research question </a:t>
            </a:r>
            <a:r>
              <a:rPr lang="en-JM" dirty="0" smtClean="0"/>
              <a:t>or </a:t>
            </a:r>
            <a:br>
              <a:rPr lang="en-JM" dirty="0" smtClean="0"/>
            </a:br>
            <a:r>
              <a:rPr lang="en-JM" dirty="0" smtClean="0"/>
              <a:t>hypothesis </a:t>
            </a:r>
            <a:r>
              <a:rPr lang="en-JM" dirty="0"/>
              <a:t>	</a:t>
            </a:r>
            <a:br>
              <a:rPr lang="en-JM" dirty="0"/>
            </a:br>
            <a:r>
              <a:rPr lang="en-JM" dirty="0"/>
              <a:t/>
            </a:r>
            <a:br>
              <a:rPr lang="en-JM" dirty="0"/>
            </a:br>
            <a:r>
              <a:rPr lang="en-JM" dirty="0"/>
              <a:t>M1 Produce a comprehensive project management plan, milestone schedule and project schedule for monitoring and completing the aims and objectives of the project.</a:t>
            </a:r>
          </a:p>
        </p:txBody>
      </p:sp>
    </p:spTree>
    <p:extLst>
      <p:ext uri="{BB962C8B-B14F-4D97-AF65-F5344CB8AC3E}">
        <p14:creationId xmlns:p14="http://schemas.microsoft.com/office/powerpoint/2010/main" xmlns="" val="3752730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lnSpc>
                <a:spcPct val="160000"/>
              </a:lnSpc>
            </a:pPr>
            <a:r>
              <a:rPr lang="en-JM" sz="2200" dirty="0" smtClean="0"/>
              <a:t>Before </a:t>
            </a:r>
            <a:r>
              <a:rPr lang="en-JM" sz="2200" dirty="0"/>
              <a:t>you can start </a:t>
            </a:r>
            <a:r>
              <a:rPr lang="en-JM" sz="2200" dirty="0" smtClean="0"/>
              <a:t>analysing </a:t>
            </a:r>
            <a:r>
              <a:rPr lang="en-JM" sz="2200" dirty="0"/>
              <a:t>your data, you first have to collect it. What follows is a guide to creating the observational monitoring system that you will need to collect the data.</a:t>
            </a:r>
          </a:p>
          <a:p>
            <a:pPr algn="just">
              <a:lnSpc>
                <a:spcPct val="160000"/>
              </a:lnSpc>
            </a:pPr>
            <a:endParaRPr lang="en-JM" sz="2200" dirty="0"/>
          </a:p>
          <a:p>
            <a:pPr algn="just">
              <a:lnSpc>
                <a:spcPct val="160000"/>
              </a:lnSpc>
            </a:pPr>
            <a:r>
              <a:rPr lang="en-JM" sz="2200" dirty="0"/>
              <a:t>Collect data by completing event logs and other forms on a regular basis</a:t>
            </a:r>
          </a:p>
          <a:p>
            <a:pPr algn="just">
              <a:lnSpc>
                <a:spcPct val="160000"/>
              </a:lnSpc>
            </a:pPr>
            <a:endParaRPr lang="en-JM" sz="2200" dirty="0"/>
          </a:p>
          <a:p>
            <a:pPr algn="just">
              <a:lnSpc>
                <a:spcPct val="160000"/>
              </a:lnSpc>
            </a:pPr>
            <a:r>
              <a:rPr lang="en-JM" sz="2200" dirty="0"/>
              <a:t>Event logs are written accounts of the major activities of the initiative. They might also be used to record any changes in the community brought about by the initiative, such as new programs, policies, or practices related to the initiative's goals and mission.</a:t>
            </a:r>
          </a:p>
          <a:p>
            <a:endParaRPr lang="en-JM" dirty="0"/>
          </a:p>
          <a:p>
            <a:endParaRPr lang="en-JM" dirty="0"/>
          </a:p>
          <a:p>
            <a:endParaRPr lang="en-JM" dirty="0"/>
          </a:p>
        </p:txBody>
      </p:sp>
      <p:sp>
        <p:nvSpPr>
          <p:cNvPr id="3" name="Title 2"/>
          <p:cNvSpPr>
            <a:spLocks noGrp="1"/>
          </p:cNvSpPr>
          <p:nvPr>
            <p:ph type="title"/>
          </p:nvPr>
        </p:nvSpPr>
        <p:spPr/>
        <p:txBody>
          <a:bodyPr>
            <a:normAutofit fontScale="90000"/>
          </a:bodyPr>
          <a:lstStyle/>
          <a:p>
            <a:r>
              <a:rPr lang="en-JM" dirty="0" smtClean="0"/>
              <a:t/>
            </a:r>
            <a:br>
              <a:rPr lang="en-JM" dirty="0" smtClean="0"/>
            </a:br>
            <a:r>
              <a:rPr lang="en-JM" sz="4000" dirty="0" smtClean="0"/>
              <a:t>How </a:t>
            </a:r>
            <a:r>
              <a:rPr lang="en-JM" sz="4000" dirty="0"/>
              <a:t>do you monitor your </a:t>
            </a:r>
            <a:r>
              <a:rPr lang="en-JM" sz="4000" dirty="0" smtClean="0"/>
              <a:t>Progress</a:t>
            </a:r>
            <a:r>
              <a:rPr lang="en-JM" sz="4000" dirty="0"/>
              <a:t>?</a:t>
            </a:r>
            <a:br>
              <a:rPr lang="en-JM" sz="4000" dirty="0"/>
            </a:br>
            <a:endParaRPr lang="en-JM" sz="4000" dirty="0"/>
          </a:p>
        </p:txBody>
      </p:sp>
    </p:spTree>
    <p:extLst>
      <p:ext uri="{BB962C8B-B14F-4D97-AF65-F5344CB8AC3E}">
        <p14:creationId xmlns:p14="http://schemas.microsoft.com/office/powerpoint/2010/main" xmlns="" val="766789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en-JM" sz="2000" dirty="0" smtClean="0"/>
              <a:t>The </a:t>
            </a:r>
            <a:r>
              <a:rPr lang="en-JM" sz="2000" dirty="0"/>
              <a:t>event log might include important information such as:</a:t>
            </a:r>
          </a:p>
          <a:p>
            <a:pPr lvl="1" algn="just">
              <a:lnSpc>
                <a:spcPct val="150000"/>
              </a:lnSpc>
            </a:pPr>
            <a:r>
              <a:rPr lang="en-JM" sz="1800" dirty="0" smtClean="0"/>
              <a:t>The </a:t>
            </a:r>
            <a:r>
              <a:rPr lang="en-JM" sz="1800" dirty="0"/>
              <a:t>month/day/year of the event</a:t>
            </a:r>
          </a:p>
          <a:p>
            <a:pPr lvl="1" algn="just">
              <a:lnSpc>
                <a:spcPct val="150000"/>
              </a:lnSpc>
            </a:pPr>
            <a:r>
              <a:rPr lang="en-JM" sz="1800" dirty="0" smtClean="0"/>
              <a:t>A </a:t>
            </a:r>
            <a:r>
              <a:rPr lang="en-JM" sz="1800" dirty="0"/>
              <a:t>description of the event itself, including: ◦Why it was important</a:t>
            </a:r>
          </a:p>
          <a:p>
            <a:pPr lvl="1" algn="just">
              <a:lnSpc>
                <a:spcPct val="150000"/>
              </a:lnSpc>
            </a:pPr>
            <a:r>
              <a:rPr lang="en-JM" sz="1800" dirty="0" smtClean="0"/>
              <a:t>What </a:t>
            </a:r>
            <a:r>
              <a:rPr lang="en-JM" sz="1800" dirty="0"/>
              <a:t>happened as a result</a:t>
            </a:r>
          </a:p>
          <a:p>
            <a:pPr lvl="1" algn="just">
              <a:lnSpc>
                <a:spcPct val="150000"/>
              </a:lnSpc>
            </a:pPr>
            <a:r>
              <a:rPr lang="en-JM" sz="1800" dirty="0" smtClean="0"/>
              <a:t>A </a:t>
            </a:r>
            <a:r>
              <a:rPr lang="en-JM" sz="1800" dirty="0"/>
              <a:t>description of the details of the event, including: ◦Who was involved</a:t>
            </a:r>
          </a:p>
          <a:p>
            <a:pPr lvl="1" algn="just">
              <a:lnSpc>
                <a:spcPct val="150000"/>
              </a:lnSpc>
            </a:pPr>
            <a:r>
              <a:rPr lang="en-JM" sz="1800" dirty="0" smtClean="0"/>
              <a:t>What </a:t>
            </a:r>
            <a:r>
              <a:rPr lang="en-JM" sz="1800" dirty="0"/>
              <a:t>organizations contributed people and resources</a:t>
            </a:r>
          </a:p>
          <a:p>
            <a:pPr lvl="1" algn="just">
              <a:lnSpc>
                <a:spcPct val="150000"/>
              </a:lnSpc>
            </a:pPr>
            <a:r>
              <a:rPr lang="en-JM" sz="1800" dirty="0" smtClean="0"/>
              <a:t>What </a:t>
            </a:r>
            <a:r>
              <a:rPr lang="en-JM" sz="1800" dirty="0"/>
              <a:t>community sector or objective this relates to</a:t>
            </a:r>
          </a:p>
          <a:p>
            <a:pPr lvl="1" algn="just">
              <a:lnSpc>
                <a:spcPct val="150000"/>
              </a:lnSpc>
            </a:pPr>
            <a:r>
              <a:rPr lang="en-JM" sz="1800" dirty="0" smtClean="0"/>
              <a:t>If </a:t>
            </a:r>
            <a:r>
              <a:rPr lang="en-JM" sz="1800" dirty="0"/>
              <a:t>this is the first time this event happened</a:t>
            </a:r>
          </a:p>
          <a:p>
            <a:endParaRPr lang="en-JM" dirty="0"/>
          </a:p>
          <a:p>
            <a:endParaRPr lang="en-JM" dirty="0"/>
          </a:p>
        </p:txBody>
      </p:sp>
      <p:sp>
        <p:nvSpPr>
          <p:cNvPr id="3" name="Title 2"/>
          <p:cNvSpPr>
            <a:spLocks noGrp="1"/>
          </p:cNvSpPr>
          <p:nvPr>
            <p:ph type="title"/>
          </p:nvPr>
        </p:nvSpPr>
        <p:spPr/>
        <p:txBody>
          <a:bodyPr>
            <a:normAutofit/>
          </a:bodyPr>
          <a:lstStyle/>
          <a:p>
            <a:r>
              <a:rPr lang="en-JM" sz="4000" dirty="0" smtClean="0"/>
              <a:t>The Event Log</a:t>
            </a:r>
            <a:endParaRPr lang="en-JM" sz="4000" dirty="0"/>
          </a:p>
        </p:txBody>
      </p:sp>
    </p:spTree>
    <p:extLst>
      <p:ext uri="{BB962C8B-B14F-4D97-AF65-F5344CB8AC3E}">
        <p14:creationId xmlns:p14="http://schemas.microsoft.com/office/powerpoint/2010/main" xmlns="" val="352548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Autofit/>
          </a:bodyPr>
          <a:lstStyle/>
          <a:p>
            <a:pPr algn="just">
              <a:lnSpc>
                <a:spcPct val="170000"/>
              </a:lnSpc>
            </a:pPr>
            <a:r>
              <a:rPr lang="en-JM" sz="1800" dirty="0" smtClean="0"/>
              <a:t>Milestones - </a:t>
            </a:r>
            <a:r>
              <a:rPr lang="en-JM" sz="1800" dirty="0"/>
              <a:t>is an important date or event that you can include in your project sheets, reflected as a diamond symbol in your Gantt </a:t>
            </a:r>
            <a:r>
              <a:rPr lang="en-JM" sz="1800" dirty="0" smtClean="0"/>
              <a:t>charts (Anthony, 2014</a:t>
            </a:r>
            <a:r>
              <a:rPr lang="en-JM" sz="1800" dirty="0"/>
              <a:t>). Milestones not only help your team stay on track, they are also useful to you as a project manager to more accurately determine whether or not your </a:t>
            </a:r>
            <a:r>
              <a:rPr lang="en-JM" sz="1800" dirty="0" smtClean="0"/>
              <a:t>project </a:t>
            </a:r>
            <a:r>
              <a:rPr lang="en-JM" sz="1800" dirty="0"/>
              <a:t>is on schedule. </a:t>
            </a:r>
            <a:endParaRPr lang="en-JM" sz="1800" dirty="0" smtClean="0"/>
          </a:p>
          <a:p>
            <a:pPr algn="just">
              <a:lnSpc>
                <a:spcPct val="170000"/>
              </a:lnSpc>
            </a:pPr>
            <a:endParaRPr lang="en-JM" sz="1800" dirty="0" smtClean="0"/>
          </a:p>
          <a:p>
            <a:pPr algn="just">
              <a:lnSpc>
                <a:spcPct val="170000"/>
              </a:lnSpc>
            </a:pPr>
            <a:r>
              <a:rPr lang="en-JM" sz="1800" dirty="0"/>
              <a:t>Incorporating milestones in your project planning helps you and your team keep sight of:</a:t>
            </a:r>
          </a:p>
          <a:p>
            <a:pPr lvl="1" algn="just">
              <a:lnSpc>
                <a:spcPct val="170000"/>
              </a:lnSpc>
            </a:pPr>
            <a:r>
              <a:rPr lang="en-JM" sz="1600" dirty="0" smtClean="0"/>
              <a:t>Key </a:t>
            </a:r>
            <a:r>
              <a:rPr lang="en-JM" sz="1600" dirty="0"/>
              <a:t>Dates </a:t>
            </a:r>
            <a:r>
              <a:rPr lang="en-JM" sz="1600" dirty="0" smtClean="0"/>
              <a:t>-  complete interviews, complete date entry, board </a:t>
            </a:r>
            <a:r>
              <a:rPr lang="en-JM" sz="1600" dirty="0"/>
              <a:t>meetings, product rollouts and other key dates mark significant pieces of your project</a:t>
            </a:r>
            <a:r>
              <a:rPr lang="en-JM" sz="1600" dirty="0" smtClean="0"/>
              <a:t>.</a:t>
            </a:r>
            <a:endParaRPr lang="en-JM" sz="1600" dirty="0"/>
          </a:p>
        </p:txBody>
      </p:sp>
      <p:sp>
        <p:nvSpPr>
          <p:cNvPr id="3" name="Title 2"/>
          <p:cNvSpPr>
            <a:spLocks noGrp="1"/>
          </p:cNvSpPr>
          <p:nvPr>
            <p:ph type="title"/>
          </p:nvPr>
        </p:nvSpPr>
        <p:spPr>
          <a:xfrm>
            <a:off x="457200" y="274638"/>
            <a:ext cx="8229600" cy="792162"/>
          </a:xfrm>
        </p:spPr>
        <p:txBody>
          <a:bodyPr>
            <a:normAutofit/>
          </a:bodyPr>
          <a:lstStyle/>
          <a:p>
            <a:r>
              <a:rPr lang="en-JM" dirty="0" smtClean="0"/>
              <a:t>Research Project Milestones</a:t>
            </a:r>
            <a:endParaRPr lang="en-JM" sz="4000" dirty="0"/>
          </a:p>
        </p:txBody>
      </p:sp>
    </p:spTree>
    <p:extLst>
      <p:ext uri="{BB962C8B-B14F-4D97-AF65-F5344CB8AC3E}">
        <p14:creationId xmlns:p14="http://schemas.microsoft.com/office/powerpoint/2010/main" xmlns="" val="435353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Autofit/>
          </a:bodyPr>
          <a:lstStyle/>
          <a:p>
            <a:pPr lvl="1" algn="just">
              <a:lnSpc>
                <a:spcPct val="170000"/>
              </a:lnSpc>
            </a:pPr>
            <a:r>
              <a:rPr lang="en-JM" sz="1600" dirty="0" smtClean="0"/>
              <a:t>Key </a:t>
            </a:r>
            <a:r>
              <a:rPr lang="en-JM" sz="1600" dirty="0"/>
              <a:t>Deadlines </a:t>
            </a:r>
            <a:r>
              <a:rPr lang="en-JM" sz="1600" dirty="0" smtClean="0"/>
              <a:t>- are </a:t>
            </a:r>
            <a:r>
              <a:rPr lang="en-JM" sz="1600" dirty="0"/>
              <a:t>important to surface on large project plans so your team can easily see what’s coming up and plan accordingly.  For example, the date that website development is completed or when customer conference registrations need to be returned to qualify for early bird pricing. </a:t>
            </a:r>
            <a:endParaRPr lang="en-JM" sz="1600" dirty="0" smtClean="0"/>
          </a:p>
          <a:p>
            <a:pPr lvl="1" algn="just">
              <a:lnSpc>
                <a:spcPct val="170000"/>
              </a:lnSpc>
            </a:pPr>
            <a:endParaRPr lang="en-JM" sz="1600" dirty="0" smtClean="0"/>
          </a:p>
          <a:p>
            <a:pPr lvl="1" algn="just">
              <a:lnSpc>
                <a:spcPct val="170000"/>
              </a:lnSpc>
            </a:pPr>
            <a:r>
              <a:rPr lang="en-JM" sz="1600" dirty="0" smtClean="0"/>
              <a:t>External </a:t>
            </a:r>
            <a:r>
              <a:rPr lang="en-JM" sz="1600" dirty="0"/>
              <a:t>Dates and Deliveries </a:t>
            </a:r>
            <a:r>
              <a:rPr lang="en-JM" sz="1600" dirty="0" smtClean="0"/>
              <a:t>- For </a:t>
            </a:r>
            <a:r>
              <a:rPr lang="en-JM" sz="1600" dirty="0"/>
              <a:t>example, a due date for a deliverable </a:t>
            </a:r>
            <a:r>
              <a:rPr lang="en-JM" sz="1600" dirty="0" smtClean="0"/>
              <a:t>of a Report by an Agency,  </a:t>
            </a:r>
            <a:r>
              <a:rPr lang="en-JM" sz="1600" dirty="0"/>
              <a:t>the date when </a:t>
            </a:r>
            <a:r>
              <a:rPr lang="en-JM" sz="1600" dirty="0" smtClean="0"/>
              <a:t>you expect to receive the questionnaires from the printer.  </a:t>
            </a:r>
            <a:r>
              <a:rPr lang="en-JM" sz="1600" dirty="0"/>
              <a:t>These key events can affect when other tasks in your project are allowed to start.  </a:t>
            </a:r>
          </a:p>
        </p:txBody>
      </p:sp>
      <p:sp>
        <p:nvSpPr>
          <p:cNvPr id="3" name="Title 2"/>
          <p:cNvSpPr>
            <a:spLocks noGrp="1"/>
          </p:cNvSpPr>
          <p:nvPr>
            <p:ph type="title"/>
          </p:nvPr>
        </p:nvSpPr>
        <p:spPr>
          <a:xfrm>
            <a:off x="457200" y="274638"/>
            <a:ext cx="8229600" cy="792162"/>
          </a:xfrm>
        </p:spPr>
        <p:txBody>
          <a:bodyPr>
            <a:normAutofit/>
          </a:bodyPr>
          <a:lstStyle/>
          <a:p>
            <a:r>
              <a:rPr lang="en-JM" dirty="0" smtClean="0"/>
              <a:t>Research Project Milestones</a:t>
            </a:r>
            <a:endParaRPr lang="en-JM" sz="4000" dirty="0"/>
          </a:p>
        </p:txBody>
      </p:sp>
    </p:spTree>
    <p:extLst>
      <p:ext uri="{BB962C8B-B14F-4D97-AF65-F5344CB8AC3E}">
        <p14:creationId xmlns:p14="http://schemas.microsoft.com/office/powerpoint/2010/main" xmlns="" val="2050784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en-JM" sz="2000" dirty="0" smtClean="0"/>
              <a:t>Based on the Project deliverables, you should create WBS. </a:t>
            </a:r>
            <a:r>
              <a:rPr lang="en-JM" sz="2000" dirty="0"/>
              <a:t>Create WBS is the process of </a:t>
            </a:r>
            <a:r>
              <a:rPr lang="en-JM" sz="2000" dirty="0" smtClean="0"/>
              <a:t>subdividing project </a:t>
            </a:r>
            <a:r>
              <a:rPr lang="en-JM" sz="2000" dirty="0"/>
              <a:t>deliverables and project work </a:t>
            </a:r>
            <a:r>
              <a:rPr lang="en-JM" sz="2000" dirty="0" smtClean="0"/>
              <a:t>into smaller</a:t>
            </a:r>
            <a:r>
              <a:rPr lang="en-JM" sz="2000" dirty="0"/>
              <a:t>, more manageable components</a:t>
            </a:r>
            <a:r>
              <a:rPr lang="en-JM" sz="2000" dirty="0" smtClean="0"/>
              <a:t>. (</a:t>
            </a:r>
            <a:r>
              <a:rPr lang="en-JM" sz="2000" i="1" dirty="0" smtClean="0"/>
              <a:t>PMBOK</a:t>
            </a:r>
            <a:r>
              <a:rPr lang="en-JM" sz="2000" i="1" dirty="0"/>
              <a:t>® Guide, Fifth Edition</a:t>
            </a:r>
            <a:r>
              <a:rPr lang="en-JM" sz="2000" dirty="0"/>
              <a:t>, </a:t>
            </a:r>
            <a:r>
              <a:rPr lang="en-JM" sz="2000" dirty="0" smtClean="0"/>
              <a:t>Glossary)</a:t>
            </a:r>
          </a:p>
          <a:p>
            <a:pPr>
              <a:lnSpc>
                <a:spcPct val="150000"/>
              </a:lnSpc>
            </a:pPr>
            <a:endParaRPr lang="en-JM" sz="2000" dirty="0" smtClean="0"/>
          </a:p>
          <a:p>
            <a:pPr>
              <a:lnSpc>
                <a:spcPct val="150000"/>
              </a:lnSpc>
            </a:pPr>
            <a:r>
              <a:rPr lang="en-JM" sz="2000" dirty="0"/>
              <a:t> </a:t>
            </a:r>
            <a:r>
              <a:rPr lang="en-JM" sz="2000" dirty="0" smtClean="0"/>
              <a:t>Each deliverable </a:t>
            </a:r>
            <a:r>
              <a:rPr lang="en-JM" sz="2000" dirty="0"/>
              <a:t>or achievement must equal the sum of </a:t>
            </a:r>
            <a:r>
              <a:rPr lang="en-JM" sz="2000" dirty="0" smtClean="0"/>
              <a:t>its sub-elements</a:t>
            </a:r>
            <a:r>
              <a:rPr lang="en-JM" sz="2000" dirty="0"/>
              <a:t>. The WBS can be represented </a:t>
            </a:r>
            <a:r>
              <a:rPr lang="en-JM" sz="2000" dirty="0" smtClean="0"/>
              <a:t>either as a list </a:t>
            </a:r>
            <a:r>
              <a:rPr lang="en-JM" sz="2000" dirty="0"/>
              <a:t>or graphically </a:t>
            </a:r>
            <a:r>
              <a:rPr lang="en-JM" sz="2000" dirty="0" smtClean="0"/>
              <a:t>(University of Calgary, 2016)</a:t>
            </a:r>
            <a:endParaRPr lang="en-JM" sz="2000" dirty="0"/>
          </a:p>
        </p:txBody>
      </p:sp>
      <p:sp>
        <p:nvSpPr>
          <p:cNvPr id="3" name="Title 2"/>
          <p:cNvSpPr>
            <a:spLocks noGrp="1"/>
          </p:cNvSpPr>
          <p:nvPr>
            <p:ph type="title"/>
          </p:nvPr>
        </p:nvSpPr>
        <p:spPr/>
        <p:txBody>
          <a:bodyPr/>
          <a:lstStyle/>
          <a:p>
            <a:r>
              <a:rPr lang="en-JM" dirty="0" smtClean="0"/>
              <a:t>Work Breakdown Structure</a:t>
            </a:r>
            <a:endParaRPr lang="en-JM" dirty="0"/>
          </a:p>
        </p:txBody>
      </p:sp>
    </p:spTree>
    <p:extLst>
      <p:ext uri="{BB962C8B-B14F-4D97-AF65-F5344CB8AC3E}">
        <p14:creationId xmlns:p14="http://schemas.microsoft.com/office/powerpoint/2010/main" xmlns="" val="170988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JM" dirty="0" smtClean="0"/>
              <a:t>Learning Outcome 1:</a:t>
            </a:r>
          </a:p>
          <a:p>
            <a:pPr algn="just"/>
            <a:endParaRPr lang="en-JM" dirty="0" smtClean="0"/>
          </a:p>
          <a:p>
            <a:pPr lvl="1" algn="just"/>
            <a:r>
              <a:rPr lang="en-JM" dirty="0"/>
              <a:t>Establish project aims, objectives and timeframes based on the chosen theme</a:t>
            </a:r>
            <a:r>
              <a:rPr lang="en-JM" dirty="0" smtClean="0"/>
              <a:t>.</a:t>
            </a:r>
          </a:p>
          <a:p>
            <a:pPr lvl="1" algn="just"/>
            <a:endParaRPr lang="en-JM" dirty="0"/>
          </a:p>
          <a:p>
            <a:pPr lvl="1" algn="just"/>
            <a:r>
              <a:rPr lang="en-JM" dirty="0"/>
              <a:t>Examine appropriate research methodologies and approaches as part of the research process</a:t>
            </a:r>
            <a:r>
              <a:rPr lang="en-JM" dirty="0" smtClean="0"/>
              <a:t>.</a:t>
            </a:r>
          </a:p>
          <a:p>
            <a:pPr lvl="1" algn="just"/>
            <a:endParaRPr lang="en-JM" dirty="0"/>
          </a:p>
          <a:p>
            <a:pPr lvl="1" algn="just"/>
            <a:r>
              <a:rPr lang="en-JM" dirty="0"/>
              <a:t>Understand methodology for researching complex current issues affecting the aviation </a:t>
            </a:r>
            <a:r>
              <a:rPr lang="en-JM" dirty="0" smtClean="0"/>
              <a:t>industry</a:t>
            </a:r>
          </a:p>
        </p:txBody>
      </p:sp>
      <p:sp>
        <p:nvSpPr>
          <p:cNvPr id="3" name="Title 2"/>
          <p:cNvSpPr>
            <a:spLocks noGrp="1"/>
          </p:cNvSpPr>
          <p:nvPr>
            <p:ph type="title"/>
          </p:nvPr>
        </p:nvSpPr>
        <p:spPr/>
        <p:txBody>
          <a:bodyPr/>
          <a:lstStyle/>
          <a:p>
            <a:r>
              <a:rPr lang="en-JM" dirty="0" smtClean="0"/>
              <a:t>Content</a:t>
            </a:r>
            <a:endParaRPr lang="en-JM" dirty="0"/>
          </a:p>
        </p:txBody>
      </p:sp>
    </p:spTree>
    <p:extLst>
      <p:ext uri="{BB962C8B-B14F-4D97-AF65-F5344CB8AC3E}">
        <p14:creationId xmlns:p14="http://schemas.microsoft.com/office/powerpoint/2010/main" xmlns="" val="133010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JM" sz="2000" dirty="0" smtClean="0"/>
              <a:t>WBS for Building a Table: Table form</a:t>
            </a:r>
          </a:p>
          <a:p>
            <a:endParaRPr lang="en-JM" sz="2000" dirty="0"/>
          </a:p>
        </p:txBody>
      </p:sp>
      <p:sp>
        <p:nvSpPr>
          <p:cNvPr id="3" name="Title 2"/>
          <p:cNvSpPr>
            <a:spLocks noGrp="1"/>
          </p:cNvSpPr>
          <p:nvPr>
            <p:ph type="title"/>
          </p:nvPr>
        </p:nvSpPr>
        <p:spPr/>
        <p:txBody>
          <a:bodyPr/>
          <a:lstStyle/>
          <a:p>
            <a:r>
              <a:rPr lang="en-JM" dirty="0" smtClean="0"/>
              <a:t>Work Breakdown Structure</a:t>
            </a:r>
            <a:endParaRPr lang="en-JM" dirty="0"/>
          </a:p>
        </p:txBody>
      </p:sp>
      <p:graphicFrame>
        <p:nvGraphicFramePr>
          <p:cNvPr id="4" name="Table 3"/>
          <p:cNvGraphicFramePr>
            <a:graphicFrameLocks noGrp="1"/>
          </p:cNvGraphicFramePr>
          <p:nvPr>
            <p:extLst/>
          </p:nvPr>
        </p:nvGraphicFramePr>
        <p:xfrm>
          <a:off x="1219200" y="1905000"/>
          <a:ext cx="6096000" cy="4206240"/>
        </p:xfrm>
        <a:graphic>
          <a:graphicData uri="http://schemas.openxmlformats.org/drawingml/2006/table">
            <a:tbl>
              <a:tblPr firstRow="1" bandRow="1">
                <a:tableStyleId>{5940675A-B579-460E-94D1-54222C63F5DA}</a:tableStyleId>
              </a:tblPr>
              <a:tblGrid>
                <a:gridCol w="6096000"/>
              </a:tblGrid>
              <a:tr h="370840">
                <a:tc>
                  <a:txBody>
                    <a:bodyPr/>
                    <a:lstStyle/>
                    <a:p>
                      <a:pPr algn="l"/>
                      <a:r>
                        <a:rPr lang="en-JM" sz="1800" u="none" strike="noStrike" baseline="0" dirty="0" smtClean="0"/>
                        <a:t>1. </a:t>
                      </a:r>
                      <a:r>
                        <a:rPr lang="en-JM" sz="1800" b="1" u="none" strike="noStrike" baseline="0" dirty="0" smtClean="0"/>
                        <a:t>Table Designed</a:t>
                      </a:r>
                    </a:p>
                    <a:p>
                      <a:pPr algn="l"/>
                      <a:r>
                        <a:rPr lang="en-JM" sz="1800" u="none" strike="noStrike" baseline="0" dirty="0" smtClean="0"/>
                        <a:t>  1.1 Dimensions determined</a:t>
                      </a:r>
                    </a:p>
                    <a:p>
                      <a:pPr algn="l"/>
                      <a:r>
                        <a:rPr lang="en-JM" sz="1800" u="none" strike="noStrike" baseline="0" dirty="0" smtClean="0"/>
                        <a:t>  1.2 Drawings completed</a:t>
                      </a:r>
                    </a:p>
                    <a:p>
                      <a:pPr algn="l"/>
                      <a:r>
                        <a:rPr lang="en-JM" sz="1800" u="none" strike="noStrike" baseline="0" dirty="0" smtClean="0"/>
                        <a:t>2. </a:t>
                      </a:r>
                      <a:r>
                        <a:rPr lang="en-JM" sz="1800" b="1" u="none" strike="noStrike" baseline="0" dirty="0" smtClean="0"/>
                        <a:t>Materials Obtained</a:t>
                      </a:r>
                    </a:p>
                    <a:p>
                      <a:pPr algn="l"/>
                      <a:r>
                        <a:rPr lang="en-JM" sz="1800" u="none" strike="noStrike" baseline="0" dirty="0" smtClean="0"/>
                        <a:t>  2.1 Material calculated</a:t>
                      </a:r>
                    </a:p>
                    <a:p>
                      <a:pPr algn="l"/>
                      <a:r>
                        <a:rPr lang="en-JM" sz="1800" u="none" strike="noStrike" baseline="0" dirty="0" smtClean="0"/>
                        <a:t>  2.2 Materials purchased</a:t>
                      </a:r>
                    </a:p>
                    <a:p>
                      <a:pPr algn="l"/>
                      <a:r>
                        <a:rPr lang="en-JM" sz="1800" u="none" strike="noStrike" baseline="0" dirty="0" smtClean="0"/>
                        <a:t>3. </a:t>
                      </a:r>
                      <a:r>
                        <a:rPr lang="en-JM" sz="1800" b="1" u="none" strike="noStrike" baseline="0" dirty="0" smtClean="0"/>
                        <a:t>Table Constructed</a:t>
                      </a:r>
                    </a:p>
                    <a:p>
                      <a:pPr algn="l"/>
                      <a:r>
                        <a:rPr lang="en-JM" sz="1800" u="none" strike="noStrike" baseline="0" dirty="0" smtClean="0"/>
                        <a:t>  3.1 Parts prepared</a:t>
                      </a:r>
                    </a:p>
                    <a:p>
                      <a:pPr algn="l"/>
                      <a:r>
                        <a:rPr lang="en-JM" sz="1800" u="none" strike="noStrike" baseline="0" dirty="0" smtClean="0"/>
                        <a:t>  3.1.1 Top cut to size</a:t>
                      </a:r>
                    </a:p>
                    <a:p>
                      <a:pPr algn="l"/>
                      <a:r>
                        <a:rPr lang="en-JM" sz="1800" u="none" strike="noStrike" baseline="0" dirty="0" smtClean="0"/>
                        <a:t>  3.1.2 Legs turned</a:t>
                      </a:r>
                    </a:p>
                    <a:p>
                      <a:pPr algn="l"/>
                      <a:r>
                        <a:rPr lang="en-JM" sz="1800" u="none" strike="noStrike" baseline="0" dirty="0" smtClean="0"/>
                        <a:t>  3.1.3 Parts assembled</a:t>
                      </a:r>
                    </a:p>
                    <a:p>
                      <a:pPr algn="l"/>
                      <a:r>
                        <a:rPr lang="en-JM" sz="1800" u="none" strike="noStrike" baseline="0" dirty="0" smtClean="0"/>
                        <a:t>4. </a:t>
                      </a:r>
                      <a:r>
                        <a:rPr lang="en-JM" sz="1800" b="1" u="none" strike="noStrike" baseline="0" dirty="0" smtClean="0"/>
                        <a:t>Table Finished</a:t>
                      </a:r>
                    </a:p>
                    <a:p>
                      <a:pPr algn="l"/>
                      <a:r>
                        <a:rPr lang="en-JM" sz="1800" u="none" strike="noStrike" baseline="0" dirty="0" smtClean="0"/>
                        <a:t>  4.1 Table sanded</a:t>
                      </a:r>
                    </a:p>
                    <a:p>
                      <a:pPr algn="l"/>
                      <a:r>
                        <a:rPr lang="en-JM" sz="1800" u="none" strike="noStrike" baseline="0" dirty="0" smtClean="0"/>
                        <a:t>  4.2 Table stained</a:t>
                      </a:r>
                    </a:p>
                    <a:p>
                      <a:pPr algn="l"/>
                      <a:r>
                        <a:rPr lang="en-JM" sz="1800" u="none" strike="noStrike" baseline="0" dirty="0" smtClean="0"/>
                        <a:t>5. </a:t>
                      </a:r>
                      <a:r>
                        <a:rPr lang="en-JM" sz="1800" b="1" u="none" strike="noStrike" baseline="0" dirty="0" smtClean="0"/>
                        <a:t>Table installed</a:t>
                      </a:r>
                      <a:endParaRPr lang="en-JM" b="1" dirty="0"/>
                    </a:p>
                  </a:txBody>
                  <a:tcPr/>
                </a:tc>
              </a:tr>
            </a:tbl>
          </a:graphicData>
        </a:graphic>
      </p:graphicFrame>
    </p:spTree>
    <p:extLst>
      <p:ext uri="{BB962C8B-B14F-4D97-AF65-F5344CB8AC3E}">
        <p14:creationId xmlns:p14="http://schemas.microsoft.com/office/powerpoint/2010/main" xmlns="" val="358220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82787" y="1676400"/>
            <a:ext cx="7322859" cy="2971800"/>
          </a:xfrm>
        </p:spPr>
      </p:pic>
      <p:sp>
        <p:nvSpPr>
          <p:cNvPr id="3" name="Title 2"/>
          <p:cNvSpPr>
            <a:spLocks noGrp="1"/>
          </p:cNvSpPr>
          <p:nvPr>
            <p:ph type="title"/>
          </p:nvPr>
        </p:nvSpPr>
        <p:spPr/>
        <p:txBody>
          <a:bodyPr/>
          <a:lstStyle/>
          <a:p>
            <a:r>
              <a:rPr lang="en-JM" dirty="0" smtClean="0"/>
              <a:t>Gantt Chart </a:t>
            </a:r>
            <a:endParaRPr lang="en-JM" dirty="0"/>
          </a:p>
        </p:txBody>
      </p:sp>
      <p:sp>
        <p:nvSpPr>
          <p:cNvPr id="5" name="TextBox 4"/>
          <p:cNvSpPr txBox="1"/>
          <p:nvPr/>
        </p:nvSpPr>
        <p:spPr>
          <a:xfrm>
            <a:off x="457200" y="4724400"/>
            <a:ext cx="8382000" cy="738664"/>
          </a:xfrm>
          <a:prstGeom prst="rect">
            <a:avLst/>
          </a:prstGeom>
          <a:noFill/>
        </p:spPr>
        <p:txBody>
          <a:bodyPr wrap="square" rtlCol="0">
            <a:spAutoFit/>
          </a:bodyPr>
          <a:lstStyle/>
          <a:p>
            <a:pPr algn="just"/>
            <a:r>
              <a:rPr lang="en-JM" sz="1400" dirty="0" smtClean="0"/>
              <a:t>A </a:t>
            </a:r>
            <a:r>
              <a:rPr lang="en-JM" sz="1400" dirty="0" err="1" smtClean="0"/>
              <a:t>gantt</a:t>
            </a:r>
            <a:r>
              <a:rPr lang="en-JM" sz="1400" dirty="0" smtClean="0"/>
              <a:t> chart is a </a:t>
            </a:r>
            <a:r>
              <a:rPr lang="en-JM" sz="1400" dirty="0"/>
              <a:t>time-tested tool for visually representing the steps, assignments, and duration in any project. So when project owners or managers kick off a new project, they'll look to create a Gantt chart first. It’s a useful way to keep track of all the moving pieces.</a:t>
            </a:r>
          </a:p>
        </p:txBody>
      </p:sp>
    </p:spTree>
    <p:extLst>
      <p:ext uri="{BB962C8B-B14F-4D97-AF65-F5344CB8AC3E}">
        <p14:creationId xmlns:p14="http://schemas.microsoft.com/office/powerpoint/2010/main" xmlns="" val="986188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JM"/>
          </a:p>
        </p:txBody>
      </p:sp>
      <p:sp>
        <p:nvSpPr>
          <p:cNvPr id="3" name="Title 2"/>
          <p:cNvSpPr>
            <a:spLocks noGrp="1"/>
          </p:cNvSpPr>
          <p:nvPr>
            <p:ph type="title"/>
          </p:nvPr>
        </p:nvSpPr>
        <p:spPr/>
        <p:txBody>
          <a:bodyPr/>
          <a:lstStyle/>
          <a:p>
            <a:endParaRPr lang="en-JM"/>
          </a:p>
        </p:txBody>
      </p:sp>
    </p:spTree>
    <p:extLst>
      <p:ext uri="{BB962C8B-B14F-4D97-AF65-F5344CB8AC3E}">
        <p14:creationId xmlns:p14="http://schemas.microsoft.com/office/powerpoint/2010/main" xmlns="" val="1803075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001000" cy="4538472"/>
          </a:xfrm>
        </p:spPr>
        <p:txBody>
          <a:bodyPr>
            <a:normAutofit fontScale="55000" lnSpcReduction="20000"/>
          </a:bodyPr>
          <a:lstStyle/>
          <a:p>
            <a:pPr algn="just"/>
            <a:r>
              <a:rPr lang="en-JM" dirty="0" smtClean="0"/>
              <a:t>Anthony, Kelly (2014) </a:t>
            </a:r>
            <a:r>
              <a:rPr lang="en-JM" dirty="0" err="1" smtClean="0"/>
              <a:t>Gnatt</a:t>
            </a:r>
            <a:r>
              <a:rPr lang="en-JM" dirty="0" smtClean="0"/>
              <a:t> Chart Tips: When to use a Milestone in a Project Plan retrieved </a:t>
            </a:r>
            <a:r>
              <a:rPr lang="en-JM" dirty="0"/>
              <a:t>from </a:t>
            </a:r>
            <a:r>
              <a:rPr lang="en-JM" dirty="0">
                <a:hlinkClick r:id="rId2"/>
              </a:rPr>
              <a:t>https://</a:t>
            </a:r>
            <a:r>
              <a:rPr lang="en-JM" dirty="0" smtClean="0">
                <a:hlinkClick r:id="rId2"/>
              </a:rPr>
              <a:t>www.smartsheet.com/blog/support-tip-milestones-in-project-management</a:t>
            </a:r>
            <a:endParaRPr lang="en-JM" dirty="0" smtClean="0"/>
          </a:p>
          <a:p>
            <a:pPr algn="just"/>
            <a:r>
              <a:rPr lang="en-JM" dirty="0" smtClean="0"/>
              <a:t>The Audience Agency (2012) How to Develop a Research Plan retrieved </a:t>
            </a:r>
            <a:r>
              <a:rPr lang="en-JM" dirty="0"/>
              <a:t>from </a:t>
            </a:r>
            <a:r>
              <a:rPr lang="en-JM" dirty="0">
                <a:hlinkClick r:id="rId3"/>
              </a:rPr>
              <a:t>http://</a:t>
            </a:r>
            <a:r>
              <a:rPr lang="en-JM" dirty="0" smtClean="0">
                <a:hlinkClick r:id="rId3"/>
              </a:rPr>
              <a:t>www.culturehive.co.uk.gridhosted.co.uk/wp-content/uploads/2013/04/BD_Developing-a-Research-Plan.pdf</a:t>
            </a:r>
            <a:endParaRPr lang="en-JM" dirty="0" smtClean="0"/>
          </a:p>
          <a:p>
            <a:pPr algn="just"/>
            <a:r>
              <a:rPr lang="en-JM" dirty="0" smtClean="0"/>
              <a:t>Ccdavis.edu (</a:t>
            </a:r>
            <a:r>
              <a:rPr lang="en-JM" dirty="0" err="1" smtClean="0"/>
              <a:t>n.d.</a:t>
            </a:r>
            <a:r>
              <a:rPr lang="en-JM" dirty="0" smtClean="0"/>
              <a:t>) Organisational Excellence PMP </a:t>
            </a:r>
            <a:r>
              <a:rPr lang="en-JM" dirty="0" err="1" smtClean="0"/>
              <a:t>Kickoff</a:t>
            </a:r>
            <a:r>
              <a:rPr lang="en-JM" dirty="0" smtClean="0"/>
              <a:t> retrieved </a:t>
            </a:r>
            <a:r>
              <a:rPr lang="en-JM" dirty="0" err="1" smtClean="0"/>
              <a:t>fron</a:t>
            </a:r>
            <a:r>
              <a:rPr lang="en-JM" dirty="0"/>
              <a:t> January 27, 2017 </a:t>
            </a:r>
            <a:r>
              <a:rPr lang="en-JM" dirty="0" smtClean="0"/>
              <a:t>from </a:t>
            </a:r>
            <a:r>
              <a:rPr lang="en-JM" dirty="0" smtClean="0">
                <a:hlinkClick r:id="rId4"/>
              </a:rPr>
              <a:t>http</a:t>
            </a:r>
            <a:r>
              <a:rPr lang="en-JM" dirty="0">
                <a:hlinkClick r:id="rId4"/>
              </a:rPr>
              <a:t>://</a:t>
            </a:r>
            <a:r>
              <a:rPr lang="en-JM" dirty="0" smtClean="0">
                <a:hlinkClick r:id="rId4"/>
              </a:rPr>
              <a:t>oe.ucdavis.edu/local_resources/docs/pmpkickoff.pdf</a:t>
            </a:r>
            <a:r>
              <a:rPr lang="en-JM" dirty="0" smtClean="0"/>
              <a:t> </a:t>
            </a:r>
          </a:p>
          <a:p>
            <a:pPr algn="just"/>
            <a:r>
              <a:rPr lang="en-JM" dirty="0" smtClean="0"/>
              <a:t> </a:t>
            </a:r>
            <a:r>
              <a:rPr lang="en-JM" dirty="0" err="1" smtClean="0"/>
              <a:t>Pendolino</a:t>
            </a:r>
            <a:r>
              <a:rPr lang="en-JM" dirty="0" smtClean="0"/>
              <a:t>, Mark (2015) </a:t>
            </a:r>
            <a:r>
              <a:rPr lang="en-JM" dirty="0"/>
              <a:t>How to Create a Project Timeline Using Microsoft Project </a:t>
            </a:r>
            <a:r>
              <a:rPr lang="en-JM" dirty="0" smtClean="0"/>
              <a:t> </a:t>
            </a:r>
            <a:r>
              <a:rPr lang="en-JM" dirty="0"/>
              <a:t>retrieved </a:t>
            </a:r>
            <a:r>
              <a:rPr lang="en-JM" dirty="0" smtClean="0"/>
              <a:t>from </a:t>
            </a:r>
            <a:r>
              <a:rPr lang="en-JM" dirty="0" smtClean="0">
                <a:hlinkClick r:id="rId5"/>
              </a:rPr>
              <a:t>https</a:t>
            </a:r>
            <a:r>
              <a:rPr lang="en-JM" dirty="0">
                <a:hlinkClick r:id="rId5"/>
              </a:rPr>
              <a:t>://</a:t>
            </a:r>
            <a:r>
              <a:rPr lang="en-JM" dirty="0" smtClean="0">
                <a:hlinkClick r:id="rId5"/>
              </a:rPr>
              <a:t>www.smartsheet.com/blog/how-create-project-timeline-using-microsoft-project</a:t>
            </a:r>
            <a:r>
              <a:rPr lang="en-JM" dirty="0" smtClean="0"/>
              <a:t>    </a:t>
            </a:r>
            <a:endParaRPr lang="en-JM" dirty="0"/>
          </a:p>
          <a:p>
            <a:pPr algn="just"/>
            <a:r>
              <a:rPr lang="en-JM" dirty="0" smtClean="0"/>
              <a:t>PMI </a:t>
            </a:r>
            <a:r>
              <a:rPr lang="en-JM" dirty="0"/>
              <a:t>(2008) PMBOK (Project Management Body of Knowledge) Guide, Fourth Edition </a:t>
            </a:r>
          </a:p>
          <a:p>
            <a:pPr algn="just"/>
            <a:r>
              <a:rPr lang="en-JM" dirty="0"/>
              <a:t>University of Calgary (2016) Work Breakdown Structure and Schedules retrieved from </a:t>
            </a:r>
            <a:r>
              <a:rPr lang="en-JM" dirty="0">
                <a:hlinkClick r:id="rId6"/>
              </a:rPr>
              <a:t>http://people.ucalgary.ca/~design/engg251/First%20Year%20Files/wbss.pdf</a:t>
            </a:r>
            <a:r>
              <a:rPr lang="en-JM" dirty="0"/>
              <a:t> </a:t>
            </a:r>
          </a:p>
          <a:p>
            <a:pPr algn="just"/>
            <a:r>
              <a:rPr lang="en-JM" dirty="0" smtClean="0"/>
              <a:t>Write.com (</a:t>
            </a:r>
            <a:r>
              <a:rPr lang="en-JM" dirty="0" err="1" smtClean="0"/>
              <a:t>n.d.</a:t>
            </a:r>
            <a:r>
              <a:rPr lang="en-JM" dirty="0" smtClean="0"/>
              <a:t>) Making a Research Plan: How to Develop a Research Strategy retrieved on January 27, </a:t>
            </a:r>
            <a:r>
              <a:rPr lang="en-JM" dirty="0"/>
              <a:t>2017 from </a:t>
            </a:r>
            <a:r>
              <a:rPr lang="en-JM" dirty="0">
                <a:hlinkClick r:id="rId7"/>
              </a:rPr>
              <a:t>http://www.write.com/writing-guides/research-writing/research-process/making-a-research-plan-how-to-develop-a-research-strategy</a:t>
            </a:r>
            <a:r>
              <a:rPr lang="en-JM" dirty="0" smtClean="0">
                <a:hlinkClick r:id="rId7"/>
              </a:rPr>
              <a:t>/</a:t>
            </a:r>
            <a:r>
              <a:rPr lang="en-JM" dirty="0" smtClean="0"/>
              <a:t> </a:t>
            </a:r>
          </a:p>
        </p:txBody>
      </p:sp>
      <p:sp>
        <p:nvSpPr>
          <p:cNvPr id="3" name="Title 2"/>
          <p:cNvSpPr>
            <a:spLocks noGrp="1"/>
          </p:cNvSpPr>
          <p:nvPr>
            <p:ph type="title"/>
          </p:nvPr>
        </p:nvSpPr>
        <p:spPr/>
        <p:txBody>
          <a:bodyPr/>
          <a:lstStyle/>
          <a:p>
            <a:r>
              <a:rPr lang="en-JM" dirty="0" smtClean="0"/>
              <a:t>References</a:t>
            </a:r>
            <a:endParaRPr lang="en-JM" dirty="0"/>
          </a:p>
        </p:txBody>
      </p:sp>
    </p:spTree>
    <p:extLst>
      <p:ext uri="{BB962C8B-B14F-4D97-AF65-F5344CB8AC3E}">
        <p14:creationId xmlns:p14="http://schemas.microsoft.com/office/powerpoint/2010/main" xmlns="" val="2503086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3"/>
          </a:xfrm>
        </p:spPr>
        <p:txBody>
          <a:bodyPr>
            <a:normAutofit fontScale="85000" lnSpcReduction="20000"/>
          </a:bodyPr>
          <a:lstStyle/>
          <a:p>
            <a:pPr algn="just">
              <a:lnSpc>
                <a:spcPct val="150000"/>
              </a:lnSpc>
            </a:pPr>
            <a:r>
              <a:rPr lang="en-JM" dirty="0" smtClean="0"/>
              <a:t>At the end of this session, Learners should be able to:</a:t>
            </a:r>
          </a:p>
          <a:p>
            <a:pPr lvl="1" algn="just"/>
            <a:r>
              <a:rPr lang="en-JM" sz="2400" dirty="0" smtClean="0"/>
              <a:t>AC </a:t>
            </a:r>
            <a:r>
              <a:rPr lang="en-JM" sz="2400" dirty="0"/>
              <a:t>1.5: Provide an appropriate plan and procedures for the agreed research specification 	</a:t>
            </a:r>
            <a:endParaRPr lang="en-JM" sz="2400" dirty="0" smtClean="0"/>
          </a:p>
          <a:p>
            <a:pPr lvl="1" algn="just"/>
            <a:endParaRPr lang="en-JM" sz="2400" dirty="0"/>
          </a:p>
          <a:p>
            <a:pPr lvl="1" algn="just"/>
            <a:r>
              <a:rPr lang="en-JM" sz="2400" dirty="0"/>
              <a:t>P4 Produce a research project management plan that covers aspects of cost, scope, time, quality, communication, risk and </a:t>
            </a:r>
            <a:r>
              <a:rPr lang="en-JM" sz="2400" dirty="0" smtClean="0"/>
              <a:t>resources</a:t>
            </a:r>
          </a:p>
          <a:p>
            <a:pPr lvl="1" algn="just"/>
            <a:endParaRPr lang="en-JM" sz="2400" dirty="0" smtClean="0"/>
          </a:p>
          <a:p>
            <a:pPr lvl="1" algn="just"/>
            <a:r>
              <a:rPr lang="en-JM" sz="2400" dirty="0" smtClean="0"/>
              <a:t>AC </a:t>
            </a:r>
            <a:r>
              <a:rPr lang="en-JM" sz="2400" dirty="0"/>
              <a:t>2.1: Match resources efficiently to the research question or hypothesis 	</a:t>
            </a:r>
            <a:endParaRPr lang="en-JM" sz="2400" dirty="0" smtClean="0"/>
          </a:p>
          <a:p>
            <a:pPr lvl="1" algn="just"/>
            <a:endParaRPr lang="en-JM" sz="2400" dirty="0" smtClean="0"/>
          </a:p>
          <a:p>
            <a:pPr lvl="1" algn="just"/>
            <a:r>
              <a:rPr lang="en-JM" sz="2400" dirty="0" smtClean="0"/>
              <a:t>M1 </a:t>
            </a:r>
            <a:r>
              <a:rPr lang="en-JM" sz="2400" dirty="0"/>
              <a:t>Produce a comprehensive project management plan, milestone schedule and project schedule for monitoring and completing the aims and objectives of the project. 	</a:t>
            </a:r>
          </a:p>
        </p:txBody>
      </p:sp>
      <p:sp>
        <p:nvSpPr>
          <p:cNvPr id="3" name="Title 2"/>
          <p:cNvSpPr>
            <a:spLocks noGrp="1"/>
          </p:cNvSpPr>
          <p:nvPr>
            <p:ph type="title"/>
          </p:nvPr>
        </p:nvSpPr>
        <p:spPr/>
        <p:txBody>
          <a:bodyPr/>
          <a:lstStyle/>
          <a:p>
            <a:r>
              <a:rPr lang="en-JM" dirty="0" smtClean="0"/>
              <a:t>Learning Objectives</a:t>
            </a:r>
            <a:endParaRPr lang="en-JM" dirty="0"/>
          </a:p>
        </p:txBody>
      </p:sp>
    </p:spTree>
    <p:extLst>
      <p:ext uri="{BB962C8B-B14F-4D97-AF65-F5344CB8AC3E}">
        <p14:creationId xmlns:p14="http://schemas.microsoft.com/office/powerpoint/2010/main" xmlns="" val="395797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592762"/>
          </a:xfrm>
        </p:spPr>
        <p:txBody>
          <a:bodyPr>
            <a:noAutofit/>
          </a:bodyPr>
          <a:lstStyle/>
          <a:p>
            <a:pPr algn="just"/>
            <a:r>
              <a:rPr lang="en-JM" sz="4000" dirty="0" smtClean="0"/>
              <a:t/>
            </a:r>
            <a:br>
              <a:rPr lang="en-JM" sz="4000" dirty="0" smtClean="0"/>
            </a:br>
            <a:r>
              <a:rPr lang="en-JM" sz="4000" dirty="0" smtClean="0"/>
              <a:t>AC </a:t>
            </a:r>
            <a:r>
              <a:rPr lang="en-JM" sz="4000" dirty="0"/>
              <a:t>1.5: Provide an appropriate plan and procedures for the agreed research </a:t>
            </a:r>
            <a:r>
              <a:rPr lang="en-JM" sz="4000" dirty="0" smtClean="0"/>
              <a:t>specification.</a:t>
            </a:r>
            <a:br>
              <a:rPr lang="en-JM" sz="4000" dirty="0" smtClean="0"/>
            </a:br>
            <a:r>
              <a:rPr lang="en-JM" sz="4000" dirty="0" smtClean="0"/>
              <a:t/>
            </a:r>
            <a:br>
              <a:rPr lang="en-JM" sz="4000" dirty="0" smtClean="0"/>
            </a:br>
            <a:r>
              <a:rPr lang="en-JM" sz="4000" dirty="0" smtClean="0"/>
              <a:t>P4: </a:t>
            </a:r>
            <a:r>
              <a:rPr lang="en-JM" sz="4000" dirty="0"/>
              <a:t>Produce a research project management plan that covers aspects of cost, scope, time, quality, communication, risk and resources</a:t>
            </a:r>
            <a:r>
              <a:rPr lang="en-JM" sz="3600" dirty="0"/>
              <a:t/>
            </a:r>
            <a:br>
              <a:rPr lang="en-JM" sz="3600" dirty="0"/>
            </a:br>
            <a:endParaRPr lang="en-JM" sz="3600" dirty="0"/>
          </a:p>
        </p:txBody>
      </p:sp>
    </p:spTree>
    <p:extLst>
      <p:ext uri="{BB962C8B-B14F-4D97-AF65-F5344CB8AC3E}">
        <p14:creationId xmlns:p14="http://schemas.microsoft.com/office/powerpoint/2010/main" xmlns="" val="185180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JM" dirty="0" smtClean="0"/>
              <a:t>According to The Audience Agency (2012) before </a:t>
            </a:r>
            <a:r>
              <a:rPr lang="en-JM" dirty="0"/>
              <a:t>conducting any research, you should develop a research plan. </a:t>
            </a:r>
            <a:endParaRPr lang="en-JM" dirty="0" smtClean="0"/>
          </a:p>
          <a:p>
            <a:endParaRPr lang="en-JM" dirty="0" smtClean="0"/>
          </a:p>
          <a:p>
            <a:r>
              <a:rPr lang="en-JM" dirty="0" smtClean="0"/>
              <a:t>The </a:t>
            </a:r>
            <a:r>
              <a:rPr lang="en-JM" dirty="0"/>
              <a:t>research plan should </a:t>
            </a:r>
            <a:r>
              <a:rPr lang="en-JM" dirty="0" smtClean="0"/>
              <a:t>include:</a:t>
            </a:r>
          </a:p>
          <a:p>
            <a:pPr lvl="1"/>
            <a:r>
              <a:rPr lang="en-JM" dirty="0" smtClean="0"/>
              <a:t>the </a:t>
            </a:r>
            <a:r>
              <a:rPr lang="en-JM" dirty="0"/>
              <a:t>overall purpose of the research and how the outputs will be used and communicated; </a:t>
            </a:r>
            <a:endParaRPr lang="en-JM" dirty="0" smtClean="0"/>
          </a:p>
          <a:p>
            <a:pPr lvl="1"/>
            <a:r>
              <a:rPr lang="en-JM" dirty="0" smtClean="0"/>
              <a:t>the </a:t>
            </a:r>
            <a:r>
              <a:rPr lang="en-JM" dirty="0"/>
              <a:t>types </a:t>
            </a:r>
            <a:r>
              <a:rPr lang="en-JM" dirty="0" smtClean="0"/>
              <a:t>and sources </a:t>
            </a:r>
            <a:r>
              <a:rPr lang="en-JM" dirty="0"/>
              <a:t>of data needed (including any secondary sources and definitions of the subjects of the research</a:t>
            </a:r>
            <a:r>
              <a:rPr lang="en-JM" dirty="0" smtClean="0"/>
              <a:t>);</a:t>
            </a:r>
          </a:p>
          <a:p>
            <a:pPr lvl="1"/>
            <a:r>
              <a:rPr lang="en-JM" dirty="0" smtClean="0"/>
              <a:t>the </a:t>
            </a:r>
            <a:r>
              <a:rPr lang="en-JM" dirty="0"/>
              <a:t>means by which the data will be collected and analysed; </a:t>
            </a:r>
            <a:endParaRPr lang="en-JM" dirty="0" smtClean="0"/>
          </a:p>
          <a:p>
            <a:pPr lvl="1"/>
            <a:r>
              <a:rPr lang="en-JM" dirty="0" smtClean="0"/>
              <a:t>the </a:t>
            </a:r>
            <a:r>
              <a:rPr lang="en-JM" dirty="0"/>
              <a:t>scale of research (i.e. the numbers </a:t>
            </a:r>
            <a:r>
              <a:rPr lang="en-JM" dirty="0" smtClean="0"/>
              <a:t>and spread </a:t>
            </a:r>
            <a:r>
              <a:rPr lang="en-JM" dirty="0"/>
              <a:t>of the research subjects and the populations you want to draw conclusions about); </a:t>
            </a:r>
            <a:endParaRPr lang="en-JM" dirty="0" smtClean="0"/>
          </a:p>
          <a:p>
            <a:pPr lvl="1"/>
            <a:r>
              <a:rPr lang="en-JM" dirty="0" smtClean="0"/>
              <a:t>the resources available </a:t>
            </a:r>
            <a:r>
              <a:rPr lang="en-JM" dirty="0"/>
              <a:t>(including time); </a:t>
            </a:r>
            <a:endParaRPr lang="en-JM" dirty="0" smtClean="0"/>
          </a:p>
          <a:p>
            <a:pPr lvl="1"/>
            <a:r>
              <a:rPr lang="en-JM" dirty="0" smtClean="0"/>
              <a:t>and</a:t>
            </a:r>
            <a:r>
              <a:rPr lang="en-JM" dirty="0"/>
              <a:t>, a clear indication of the stakeholders in the process. </a:t>
            </a:r>
            <a:endParaRPr lang="en-JM" dirty="0" smtClean="0"/>
          </a:p>
          <a:p>
            <a:pPr lvl="1"/>
            <a:endParaRPr lang="en-JM" dirty="0" smtClean="0"/>
          </a:p>
          <a:p>
            <a:r>
              <a:rPr lang="en-JM" dirty="0" smtClean="0"/>
              <a:t>Basically</a:t>
            </a:r>
            <a:r>
              <a:rPr lang="en-JM" dirty="0"/>
              <a:t>, </a:t>
            </a:r>
            <a:r>
              <a:rPr lang="en-JM" dirty="0" smtClean="0"/>
              <a:t>the research </a:t>
            </a:r>
            <a:r>
              <a:rPr lang="en-JM" dirty="0"/>
              <a:t>plan should provide answers to the following questions.</a:t>
            </a:r>
          </a:p>
        </p:txBody>
      </p:sp>
      <p:sp>
        <p:nvSpPr>
          <p:cNvPr id="3" name="Title 2"/>
          <p:cNvSpPr>
            <a:spLocks noGrp="1"/>
          </p:cNvSpPr>
          <p:nvPr>
            <p:ph type="title"/>
          </p:nvPr>
        </p:nvSpPr>
        <p:spPr/>
        <p:txBody>
          <a:bodyPr/>
          <a:lstStyle/>
          <a:p>
            <a:r>
              <a:rPr lang="en-JM" dirty="0" smtClean="0"/>
              <a:t>Developing a Research Plan</a:t>
            </a:r>
            <a:endParaRPr lang="en-JM" dirty="0"/>
          </a:p>
        </p:txBody>
      </p:sp>
    </p:spTree>
    <p:extLst>
      <p:ext uri="{BB962C8B-B14F-4D97-AF65-F5344CB8AC3E}">
        <p14:creationId xmlns:p14="http://schemas.microsoft.com/office/powerpoint/2010/main" xmlns="" val="3965950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smtClean="0"/>
              <a:t>Write.com (</a:t>
            </a:r>
            <a:r>
              <a:rPr lang="en-JM" dirty="0" err="1" smtClean="0"/>
              <a:t>n.d.</a:t>
            </a:r>
            <a:r>
              <a:rPr lang="en-JM" dirty="0" smtClean="0"/>
              <a:t>) notes that you should answer three questions in developing your research strategy.</a:t>
            </a:r>
          </a:p>
          <a:p>
            <a:pPr marL="850392" lvl="1" indent="-457200" algn="just">
              <a:buFont typeface="+mj-lt"/>
              <a:buAutoNum type="arabicPeriod"/>
            </a:pPr>
            <a:r>
              <a:rPr lang="en-JM" dirty="0"/>
              <a:t>What amount of research do you need</a:t>
            </a:r>
            <a:r>
              <a:rPr lang="en-JM" dirty="0" smtClean="0"/>
              <a:t>?</a:t>
            </a:r>
          </a:p>
          <a:p>
            <a:pPr lvl="2" algn="just">
              <a:buFont typeface="Wingdings" panose="05000000000000000000" pitchFamily="2" charset="2"/>
              <a:buChar char="§"/>
            </a:pPr>
            <a:r>
              <a:rPr lang="en-JM" dirty="0" smtClean="0"/>
              <a:t>Know the length of your research and the number of sources required.</a:t>
            </a:r>
          </a:p>
          <a:p>
            <a:pPr marL="850392" lvl="1" indent="-457200" algn="just">
              <a:buFont typeface="+mj-lt"/>
              <a:buAutoNum type="arabicPeriod"/>
            </a:pPr>
            <a:r>
              <a:rPr lang="en-JM" dirty="0"/>
              <a:t>What types of sources are appropriate for your topic</a:t>
            </a:r>
            <a:r>
              <a:rPr lang="en-JM" dirty="0" smtClean="0"/>
              <a:t>?</a:t>
            </a:r>
          </a:p>
          <a:p>
            <a:pPr lvl="2" algn="just"/>
            <a:r>
              <a:rPr lang="en-JM" dirty="0" smtClean="0"/>
              <a:t>Primary research required and current sources.</a:t>
            </a:r>
          </a:p>
          <a:p>
            <a:pPr marL="850392" lvl="1" indent="-457200" algn="just">
              <a:buFont typeface="+mj-lt"/>
              <a:buAutoNum type="arabicPeriod"/>
            </a:pPr>
            <a:r>
              <a:rPr lang="en-JM" dirty="0"/>
              <a:t>What types of materials are you permitted or required to use</a:t>
            </a:r>
            <a:r>
              <a:rPr lang="en-JM" dirty="0" smtClean="0"/>
              <a:t>?</a:t>
            </a:r>
          </a:p>
          <a:p>
            <a:pPr lvl="2" algn="just"/>
            <a:r>
              <a:rPr lang="en-JM" dirty="0" smtClean="0"/>
              <a:t>Academic sources</a:t>
            </a:r>
            <a:endParaRPr lang="en-JM" dirty="0"/>
          </a:p>
        </p:txBody>
      </p:sp>
      <p:sp>
        <p:nvSpPr>
          <p:cNvPr id="3" name="Title 2"/>
          <p:cNvSpPr>
            <a:spLocks noGrp="1"/>
          </p:cNvSpPr>
          <p:nvPr>
            <p:ph type="title"/>
          </p:nvPr>
        </p:nvSpPr>
        <p:spPr/>
        <p:txBody>
          <a:bodyPr/>
          <a:lstStyle/>
          <a:p>
            <a:r>
              <a:rPr lang="en-JM" dirty="0" smtClean="0"/>
              <a:t>Research Strategy </a:t>
            </a:r>
            <a:endParaRPr lang="en-JM" dirty="0"/>
          </a:p>
        </p:txBody>
      </p:sp>
    </p:spTree>
    <p:extLst>
      <p:ext uri="{BB962C8B-B14F-4D97-AF65-F5344CB8AC3E}">
        <p14:creationId xmlns:p14="http://schemas.microsoft.com/office/powerpoint/2010/main" xmlns="" val="4009967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sz="2400" dirty="0"/>
              <a:t>Once you have asked the three research strategy questions, establish a timeline. The biggest consideration is the due date of your research paper. This sets the pace for how quickly you conduct research to continue working through the research writing process. </a:t>
            </a:r>
            <a:r>
              <a:rPr lang="en-JM" sz="2400" dirty="0" smtClean="0"/>
              <a:t>Write.co (</a:t>
            </a:r>
            <a:r>
              <a:rPr lang="en-JM" sz="2400" dirty="0" err="1" smtClean="0"/>
              <a:t>n.d.</a:t>
            </a:r>
            <a:r>
              <a:rPr lang="en-JM" sz="2400" dirty="0" smtClean="0"/>
              <a:t>) purports these guidelines:</a:t>
            </a:r>
          </a:p>
          <a:p>
            <a:pPr algn="just"/>
            <a:endParaRPr lang="en-JM" sz="2400" dirty="0"/>
          </a:p>
          <a:p>
            <a:pPr lvl="1" algn="just"/>
            <a:r>
              <a:rPr lang="en-JM" sz="2000" dirty="0" smtClean="0"/>
              <a:t>Allow </a:t>
            </a:r>
            <a:r>
              <a:rPr lang="en-JM" sz="2000" dirty="0"/>
              <a:t>adequate time to conduct thorough research</a:t>
            </a:r>
          </a:p>
          <a:p>
            <a:pPr lvl="1" algn="just"/>
            <a:r>
              <a:rPr lang="en-JM" sz="2000" dirty="0" smtClean="0"/>
              <a:t>Start </a:t>
            </a:r>
            <a:r>
              <a:rPr lang="en-JM" sz="2000" dirty="0"/>
              <a:t>as soon as possible to eliminate stress that is likely to build at the last minute</a:t>
            </a:r>
          </a:p>
          <a:p>
            <a:pPr lvl="1" algn="just"/>
            <a:r>
              <a:rPr lang="en-JM" sz="2000" dirty="0" smtClean="0"/>
              <a:t>Remember </a:t>
            </a:r>
            <a:r>
              <a:rPr lang="en-JM" sz="2000" dirty="0"/>
              <a:t>that researching well and finding the right sources of information takes time</a:t>
            </a:r>
          </a:p>
          <a:p>
            <a:pPr lvl="1"/>
            <a:endParaRPr lang="en-JM" dirty="0"/>
          </a:p>
        </p:txBody>
      </p:sp>
      <p:sp>
        <p:nvSpPr>
          <p:cNvPr id="3" name="Title 2"/>
          <p:cNvSpPr>
            <a:spLocks noGrp="1"/>
          </p:cNvSpPr>
          <p:nvPr>
            <p:ph type="title"/>
          </p:nvPr>
        </p:nvSpPr>
        <p:spPr/>
        <p:txBody>
          <a:bodyPr/>
          <a:lstStyle/>
          <a:p>
            <a:r>
              <a:rPr lang="en-JM" dirty="0" smtClean="0"/>
              <a:t>Establish a Timetable</a:t>
            </a:r>
            <a:endParaRPr lang="en-JM" dirty="0"/>
          </a:p>
        </p:txBody>
      </p:sp>
    </p:spTree>
    <p:extLst>
      <p:ext uri="{BB962C8B-B14F-4D97-AF65-F5344CB8AC3E}">
        <p14:creationId xmlns:p14="http://schemas.microsoft.com/office/powerpoint/2010/main" xmlns="" val="4144744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lnSpc>
                <a:spcPct val="150000"/>
              </a:lnSpc>
            </a:pPr>
            <a:r>
              <a:rPr lang="en-JM" sz="2800" dirty="0" smtClean="0"/>
              <a:t>Having developed the activities for the project, one must then seek to agree the project timeline.  According the Project Management Body of Knowledge (PMBOK) Guide project managers must:</a:t>
            </a:r>
          </a:p>
          <a:p>
            <a:pPr lvl="1" algn="just">
              <a:lnSpc>
                <a:spcPct val="150000"/>
              </a:lnSpc>
            </a:pPr>
            <a:r>
              <a:rPr lang="en-JM" sz="2000" dirty="0" smtClean="0"/>
              <a:t>Sequence activities</a:t>
            </a:r>
          </a:p>
          <a:p>
            <a:pPr lvl="1" algn="just">
              <a:lnSpc>
                <a:spcPct val="150000"/>
              </a:lnSpc>
            </a:pPr>
            <a:r>
              <a:rPr lang="en-JM" sz="2000" dirty="0" smtClean="0"/>
              <a:t>Determine activity dependencies and construct network representation of the project activities</a:t>
            </a:r>
          </a:p>
          <a:p>
            <a:pPr lvl="1" algn="just">
              <a:lnSpc>
                <a:spcPct val="150000"/>
              </a:lnSpc>
            </a:pPr>
            <a:r>
              <a:rPr lang="en-JM" sz="2000" dirty="0" smtClean="0"/>
              <a:t>Estimate activity duration</a:t>
            </a:r>
          </a:p>
          <a:p>
            <a:pPr lvl="1" algn="just">
              <a:lnSpc>
                <a:spcPct val="120000"/>
              </a:lnSpc>
            </a:pPr>
            <a:endParaRPr lang="en-JM" sz="1600" dirty="0" smtClean="0"/>
          </a:p>
          <a:p>
            <a:pPr lvl="1" algn="just">
              <a:lnSpc>
                <a:spcPct val="120000"/>
              </a:lnSpc>
            </a:pPr>
            <a:endParaRPr lang="en-JM" sz="1600" dirty="0" smtClean="0"/>
          </a:p>
          <a:p>
            <a:pPr algn="just">
              <a:lnSpc>
                <a:spcPct val="120000"/>
              </a:lnSpc>
            </a:pPr>
            <a:endParaRPr lang="en-JM" sz="2000" dirty="0"/>
          </a:p>
        </p:txBody>
      </p:sp>
      <p:sp>
        <p:nvSpPr>
          <p:cNvPr id="3" name="Title 2"/>
          <p:cNvSpPr>
            <a:spLocks noGrp="1"/>
          </p:cNvSpPr>
          <p:nvPr>
            <p:ph type="title"/>
          </p:nvPr>
        </p:nvSpPr>
        <p:spPr/>
        <p:txBody>
          <a:bodyPr>
            <a:normAutofit fontScale="90000"/>
          </a:bodyPr>
          <a:lstStyle/>
          <a:p>
            <a:r>
              <a:rPr lang="en-JM" dirty="0" smtClean="0"/>
              <a:t>Process for agreeing Project Timelines</a:t>
            </a:r>
            <a:endParaRPr lang="en-JM" dirty="0"/>
          </a:p>
        </p:txBody>
      </p:sp>
    </p:spTree>
    <p:extLst>
      <p:ext uri="{BB962C8B-B14F-4D97-AF65-F5344CB8AC3E}">
        <p14:creationId xmlns:p14="http://schemas.microsoft.com/office/powerpoint/2010/main" xmlns="" val="2080539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JM" dirty="0"/>
              <a:t>The Project Management Plan (PMP) is a formal, approved document used to manage project execution. The PMP documents the actions necessary to define, prepare, integrate and coordinate the various planning activities. The PMP defines how the project is executed, monitored and controlled, and </a:t>
            </a:r>
            <a:r>
              <a:rPr lang="en-JM" dirty="0" smtClean="0"/>
              <a:t>closed (ucdavis.edu, </a:t>
            </a:r>
            <a:r>
              <a:rPr lang="en-JM" dirty="0" err="1" smtClean="0"/>
              <a:t>n.d.</a:t>
            </a:r>
            <a:r>
              <a:rPr lang="en-JM" dirty="0" smtClean="0"/>
              <a:t>).</a:t>
            </a:r>
          </a:p>
          <a:p>
            <a:pPr algn="just"/>
            <a:endParaRPr lang="en-JM" dirty="0" smtClean="0"/>
          </a:p>
          <a:p>
            <a:pPr algn="just"/>
            <a:r>
              <a:rPr lang="en-JM" dirty="0" smtClean="0"/>
              <a:t>You need to identify what are the objectives of your research/project and then decide what activities will need to be completed to achieve the research objectives.  For example, to answer your research question, you will need to develop a questionnaire.</a:t>
            </a:r>
          </a:p>
          <a:p>
            <a:pPr algn="just"/>
            <a:endParaRPr lang="en-JM" dirty="0" smtClean="0"/>
          </a:p>
          <a:p>
            <a:pPr algn="just"/>
            <a:endParaRPr lang="en-JM" dirty="0"/>
          </a:p>
        </p:txBody>
      </p:sp>
      <p:sp>
        <p:nvSpPr>
          <p:cNvPr id="3" name="Title 2"/>
          <p:cNvSpPr>
            <a:spLocks noGrp="1"/>
          </p:cNvSpPr>
          <p:nvPr>
            <p:ph type="title"/>
          </p:nvPr>
        </p:nvSpPr>
        <p:spPr/>
        <p:txBody>
          <a:bodyPr>
            <a:normAutofit fontScale="90000"/>
          </a:bodyPr>
          <a:lstStyle/>
          <a:p>
            <a:r>
              <a:rPr lang="en-JM" dirty="0" smtClean="0"/>
              <a:t>Elements of the Management Plan</a:t>
            </a:r>
            <a:endParaRPr lang="en-JM" dirty="0"/>
          </a:p>
        </p:txBody>
      </p:sp>
    </p:spTree>
    <p:extLst>
      <p:ext uri="{BB962C8B-B14F-4D97-AF65-F5344CB8AC3E}">
        <p14:creationId xmlns:p14="http://schemas.microsoft.com/office/powerpoint/2010/main" xmlns="" val="774527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3334</TotalTime>
  <Words>1614</Words>
  <Application>Microsoft Office PowerPoint</Application>
  <PresentationFormat>On-screen Show (4:3)</PresentationFormat>
  <Paragraphs>142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Unit 6: Managing a Successful Business Project  Unit 4: Research Project  Unit 18: Researching Current Issues in Aviation </vt:lpstr>
      <vt:lpstr>Content</vt:lpstr>
      <vt:lpstr>Learning Objectives</vt:lpstr>
      <vt:lpstr> AC 1.5: Provide an appropriate plan and procedures for the agreed research specification.  P4: Produce a research project management plan that covers aspects of cost, scope, time, quality, communication, risk and resources </vt:lpstr>
      <vt:lpstr>Developing a Research Plan</vt:lpstr>
      <vt:lpstr>Research Strategy </vt:lpstr>
      <vt:lpstr>Establish a Timetable</vt:lpstr>
      <vt:lpstr>Process for agreeing Project Timelines</vt:lpstr>
      <vt:lpstr>Elements of the Management Plan</vt:lpstr>
      <vt:lpstr>Elements of the Management Plan</vt:lpstr>
      <vt:lpstr>Project Budget</vt:lpstr>
      <vt:lpstr>Elements of the Management Plan</vt:lpstr>
      <vt:lpstr>Sample Research Plan</vt:lpstr>
      <vt:lpstr>AC 2.1: Match resources efficiently to the research question or  hypothesis    M1 Produce a comprehensive project management plan, milestone schedule and project schedule for monitoring and completing the aims and objectives of the project.</vt:lpstr>
      <vt:lpstr> How do you monitor your Progress? </vt:lpstr>
      <vt:lpstr>The Event Log</vt:lpstr>
      <vt:lpstr>Research Project Milestones</vt:lpstr>
      <vt:lpstr>Research Project Milestones</vt:lpstr>
      <vt:lpstr>Work Breakdown Structure</vt:lpstr>
      <vt:lpstr>Work Breakdown Structure</vt:lpstr>
      <vt:lpstr>Gantt Chart </vt:lpstr>
      <vt:lpstr>Slide 22</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Research Project</dc:title>
  <dc:creator>Dwayne Cargill</dc:creator>
  <cp:lastModifiedBy>Dale</cp:lastModifiedBy>
  <cp:revision>76</cp:revision>
  <cp:lastPrinted>2015-09-08T22:37:04Z</cp:lastPrinted>
  <dcterms:created xsi:type="dcterms:W3CDTF">2015-09-03T01:21:11Z</dcterms:created>
  <dcterms:modified xsi:type="dcterms:W3CDTF">2017-02-11T19:44:45Z</dcterms:modified>
</cp:coreProperties>
</file>