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7" r:id="rId3"/>
    <p:sldId id="258" r:id="rId4"/>
    <p:sldId id="316" r:id="rId5"/>
    <p:sldId id="317" r:id="rId6"/>
    <p:sldId id="333" r:id="rId7"/>
    <p:sldId id="322" r:id="rId8"/>
    <p:sldId id="306" r:id="rId9"/>
    <p:sldId id="335" r:id="rId10"/>
    <p:sldId id="319" r:id="rId11"/>
    <p:sldId id="334" r:id="rId12"/>
    <p:sldId id="336" r:id="rId13"/>
    <p:sldId id="332" r:id="rId14"/>
    <p:sldId id="323" r:id="rId15"/>
    <p:sldId id="324" r:id="rId16"/>
    <p:sldId id="338" r:id="rId17"/>
    <p:sldId id="325" r:id="rId18"/>
    <p:sldId id="337"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2187A3-ED0E-4877-9747-27C639F59024}">
          <p14:sldIdLst>
            <p14:sldId id="256"/>
            <p14:sldId id="257"/>
            <p14:sldId id="258"/>
            <p14:sldId id="316"/>
            <p14:sldId id="317"/>
            <p14:sldId id="333"/>
            <p14:sldId id="322"/>
            <p14:sldId id="306"/>
            <p14:sldId id="335"/>
            <p14:sldId id="319"/>
            <p14:sldId id="334"/>
            <p14:sldId id="336"/>
            <p14:sldId id="332"/>
            <p14:sldId id="323"/>
            <p14:sldId id="324"/>
            <p14:sldId id="338"/>
            <p14:sldId id="325"/>
            <p14:sldId id="337"/>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3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t>19/02/2017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t>‹#›</a:t>
            </a:fld>
            <a:endParaRPr lang="en-JM"/>
          </a:p>
        </p:txBody>
      </p:sp>
    </p:spTree>
    <p:extLst>
      <p:ext uri="{BB962C8B-B14F-4D97-AF65-F5344CB8AC3E}">
        <p14:creationId xmlns:p14="http://schemas.microsoft.com/office/powerpoint/2010/main" val="362958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C8BD-ACB1-4C0B-8153-8F19E4ED6188}" type="datetimeFigureOut">
              <a:rPr lang="en-JM" smtClean="0"/>
              <a:t>19/02/2017</a:t>
            </a:fld>
            <a:endParaRPr lang="en-JM"/>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DAE5A-A194-4901-A02A-256769C2E07F}" type="slidenum">
              <a:rPr lang="en-JM" smtClean="0"/>
              <a:t>‹#›</a:t>
            </a:fld>
            <a:endParaRPr lang="en-JM"/>
          </a:p>
        </p:txBody>
      </p:sp>
    </p:spTree>
    <p:extLst>
      <p:ext uri="{BB962C8B-B14F-4D97-AF65-F5344CB8AC3E}">
        <p14:creationId xmlns:p14="http://schemas.microsoft.com/office/powerpoint/2010/main" val="303393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EEFDAE5A-A194-4901-A02A-256769C2E07F}" type="slidenum">
              <a:rPr lang="en-JM" smtClean="0"/>
              <a:t>1</a:t>
            </a:fld>
            <a:endParaRPr lang="en-JM"/>
          </a:p>
        </p:txBody>
      </p:sp>
    </p:spTree>
    <p:extLst>
      <p:ext uri="{BB962C8B-B14F-4D97-AF65-F5344CB8AC3E}">
        <p14:creationId xmlns:p14="http://schemas.microsoft.com/office/powerpoint/2010/main" val="29857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t>19/02/2017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t>19/02/2017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t>19/02/2017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t>19/02/2017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t>19/02/2017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nsumersinternational.org/news-and-media/resource-zone/how-to-conduct-effective-research/" TargetMode="External"/><Relationship Id="rId2" Type="http://schemas.openxmlformats.org/officeDocument/2006/relationships/hyperlink" Target="http://arrow.dit.ie/scschphyart/45" TargetMode="External"/><Relationship Id="rId1" Type="http://schemas.openxmlformats.org/officeDocument/2006/relationships/slideLayout" Target="../slideLayouts/slideLayout2.xml"/><Relationship Id="rId5" Type="http://schemas.openxmlformats.org/officeDocument/2006/relationships/hyperlink" Target="http://www.who.int/tdr/publications/year/2014/participant-workbook2_030414.pdf" TargetMode="External"/><Relationship Id="rId4" Type="http://schemas.openxmlformats.org/officeDocument/2006/relationships/hyperlink" Target="http://www.ohrc.on.ca/en/count-me-collecting-human-rights-based-data/6-what-involved-collecting-data-%E2%80%93-six-steps-succe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a:t>
            </a:r>
            <a:r>
              <a:rPr lang="en-JM" sz="2800" dirty="0"/>
              <a:t>4</a:t>
            </a:r>
            <a:r>
              <a:rPr lang="en-JM" sz="2800" dirty="0" smtClean="0"/>
              <a:t>: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February  </a:t>
            </a:r>
            <a:r>
              <a:rPr lang="en-JM" sz="1600" dirty="0" smtClean="0"/>
              <a:t>20, </a:t>
            </a:r>
            <a:r>
              <a:rPr lang="en-JM" sz="1600" dirty="0" smtClean="0"/>
              <a:t>2017</a:t>
            </a:r>
            <a:endParaRPr lang="en-JM" sz="1600" dirty="0"/>
          </a:p>
        </p:txBody>
      </p:sp>
    </p:spTree>
    <p:extLst>
      <p:ext uri="{BB962C8B-B14F-4D97-AF65-F5344CB8AC3E}">
        <p14:creationId xmlns:p14="http://schemas.microsoft.com/office/powerpoint/2010/main" val="170823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a:t>By organising your time and planning ahead you can </a:t>
            </a:r>
            <a:r>
              <a:rPr lang="en-JM" dirty="0" smtClean="0"/>
              <a:t>identify important deadlines.  </a:t>
            </a:r>
            <a:r>
              <a:rPr lang="en-JM" dirty="0" err="1" smtClean="0"/>
              <a:t>Paush</a:t>
            </a:r>
            <a:r>
              <a:rPr lang="en-JM" dirty="0" smtClean="0"/>
              <a:t> (2013) recommends:</a:t>
            </a:r>
          </a:p>
          <a:p>
            <a:pPr algn="just"/>
            <a:endParaRPr lang="en-JM" dirty="0" smtClean="0"/>
          </a:p>
          <a:p>
            <a:pPr lvl="1" algn="just"/>
            <a:r>
              <a:rPr lang="en-JM" dirty="0"/>
              <a:t>Plan ahead - Make a schedule of things that need to get done ahead of time</a:t>
            </a:r>
            <a:r>
              <a:rPr lang="en-JM" dirty="0" smtClean="0"/>
              <a:t>.</a:t>
            </a:r>
          </a:p>
          <a:p>
            <a:pPr lvl="1" algn="just"/>
            <a:endParaRPr lang="en-JM" dirty="0"/>
          </a:p>
          <a:p>
            <a:pPr lvl="1" algn="just"/>
            <a:r>
              <a:rPr lang="en-JM" dirty="0" smtClean="0"/>
              <a:t> </a:t>
            </a:r>
            <a:r>
              <a:rPr lang="en-JM" dirty="0"/>
              <a:t>Use planning </a:t>
            </a:r>
            <a:r>
              <a:rPr lang="en-JM" dirty="0" smtClean="0"/>
              <a:t>aids: </a:t>
            </a:r>
          </a:p>
          <a:p>
            <a:pPr lvl="2" algn="just"/>
            <a:r>
              <a:rPr lang="en-JM" dirty="0" smtClean="0"/>
              <a:t>Wall </a:t>
            </a:r>
            <a:r>
              <a:rPr lang="en-JM" dirty="0"/>
              <a:t>chart and diary</a:t>
            </a:r>
          </a:p>
          <a:p>
            <a:pPr lvl="2" algn="just"/>
            <a:r>
              <a:rPr lang="en-JM" dirty="0" smtClean="0"/>
              <a:t>Daily </a:t>
            </a:r>
            <a:r>
              <a:rPr lang="en-JM" dirty="0"/>
              <a:t>planners or organizers can be really useful.</a:t>
            </a:r>
          </a:p>
          <a:p>
            <a:pPr lvl="2" algn="just"/>
            <a:r>
              <a:rPr lang="en-JM" dirty="0" smtClean="0"/>
              <a:t>Calendars </a:t>
            </a:r>
            <a:r>
              <a:rPr lang="en-JM" dirty="0"/>
              <a:t>or Wall Charts</a:t>
            </a:r>
          </a:p>
          <a:p>
            <a:pPr lvl="2" algn="just"/>
            <a:r>
              <a:rPr lang="en-JM" dirty="0" smtClean="0"/>
              <a:t>Jotters</a:t>
            </a:r>
            <a:endParaRPr lang="en-JM" dirty="0"/>
          </a:p>
        </p:txBody>
      </p:sp>
      <p:sp>
        <p:nvSpPr>
          <p:cNvPr id="3" name="Title 2"/>
          <p:cNvSpPr>
            <a:spLocks noGrp="1"/>
          </p:cNvSpPr>
          <p:nvPr>
            <p:ph type="title"/>
          </p:nvPr>
        </p:nvSpPr>
        <p:spPr/>
        <p:txBody>
          <a:bodyPr>
            <a:normAutofit fontScale="90000"/>
          </a:bodyPr>
          <a:lstStyle/>
          <a:p>
            <a:r>
              <a:rPr lang="en-JM" dirty="0" smtClean="0"/>
              <a:t>Thinking about Time Management</a:t>
            </a:r>
            <a:endParaRPr lang="en-JM" dirty="0"/>
          </a:p>
        </p:txBody>
      </p:sp>
    </p:spTree>
    <p:extLst>
      <p:ext uri="{BB962C8B-B14F-4D97-AF65-F5344CB8AC3E}">
        <p14:creationId xmlns:p14="http://schemas.microsoft.com/office/powerpoint/2010/main" val="301472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gn="just"/>
            <a:r>
              <a:rPr lang="en-JM" dirty="0" smtClean="0"/>
              <a:t>To </a:t>
            </a:r>
            <a:r>
              <a:rPr lang="en-JM" dirty="0"/>
              <a:t>Do </a:t>
            </a:r>
            <a:r>
              <a:rPr lang="en-JM" dirty="0" smtClean="0"/>
              <a:t>Lists:</a:t>
            </a:r>
          </a:p>
          <a:p>
            <a:pPr lvl="2" algn="just"/>
            <a:r>
              <a:rPr lang="en-JM" dirty="0" smtClean="0"/>
              <a:t>Allow </a:t>
            </a:r>
            <a:r>
              <a:rPr lang="en-JM" dirty="0"/>
              <a:t>a 10 minutes each morning to examine the list of tasks you have </a:t>
            </a:r>
            <a:r>
              <a:rPr lang="en-JM" dirty="0" smtClean="0"/>
              <a:t>to complete</a:t>
            </a:r>
            <a:r>
              <a:rPr lang="en-JM" dirty="0"/>
              <a:t>. Research has shown that one minute spent planning saves </a:t>
            </a:r>
            <a:r>
              <a:rPr lang="en-JM" dirty="0" smtClean="0"/>
              <a:t>ten minutes </a:t>
            </a:r>
            <a:r>
              <a:rPr lang="en-JM" dirty="0"/>
              <a:t>of your time!</a:t>
            </a:r>
          </a:p>
          <a:p>
            <a:pPr lvl="2" algn="just"/>
            <a:r>
              <a:rPr lang="en-JM" dirty="0" smtClean="0"/>
              <a:t>Are </a:t>
            </a:r>
            <a:r>
              <a:rPr lang="en-JM" dirty="0"/>
              <a:t>your tasks manageable in the day, or do you need to break them down </a:t>
            </a:r>
            <a:r>
              <a:rPr lang="en-JM" dirty="0" smtClean="0"/>
              <a:t>into smaller </a:t>
            </a:r>
            <a:r>
              <a:rPr lang="en-JM" dirty="0"/>
              <a:t>tasks over a longer period</a:t>
            </a:r>
            <a:r>
              <a:rPr lang="en-JM" dirty="0" smtClean="0"/>
              <a:t>?</a:t>
            </a:r>
          </a:p>
          <a:p>
            <a:pPr lvl="3" algn="just"/>
            <a:r>
              <a:rPr lang="en-JM" dirty="0" smtClean="0"/>
              <a:t>Make </a:t>
            </a:r>
            <a:r>
              <a:rPr lang="en-JM" dirty="0"/>
              <a:t>use of committed time</a:t>
            </a:r>
          </a:p>
          <a:p>
            <a:pPr lvl="3" algn="just"/>
            <a:r>
              <a:rPr lang="en-JM" dirty="0" smtClean="0"/>
              <a:t>Use </a:t>
            </a:r>
            <a:r>
              <a:rPr lang="en-JM" dirty="0"/>
              <a:t>blocks of time</a:t>
            </a:r>
          </a:p>
          <a:p>
            <a:pPr lvl="3" algn="just"/>
            <a:r>
              <a:rPr lang="en-JM" dirty="0" smtClean="0"/>
              <a:t>Do </a:t>
            </a:r>
            <a:r>
              <a:rPr lang="en-JM" dirty="0"/>
              <a:t>not fill all available time, leave time for the unexpected or unplanned jobs</a:t>
            </a:r>
          </a:p>
          <a:p>
            <a:pPr lvl="3" algn="just"/>
            <a:r>
              <a:rPr lang="en-JM" dirty="0" smtClean="0"/>
              <a:t>Know </a:t>
            </a:r>
            <a:r>
              <a:rPr lang="en-JM" dirty="0"/>
              <a:t>how much time things are worth</a:t>
            </a:r>
          </a:p>
        </p:txBody>
      </p:sp>
      <p:sp>
        <p:nvSpPr>
          <p:cNvPr id="3" name="Title 2"/>
          <p:cNvSpPr>
            <a:spLocks noGrp="1"/>
          </p:cNvSpPr>
          <p:nvPr>
            <p:ph type="title"/>
          </p:nvPr>
        </p:nvSpPr>
        <p:spPr/>
        <p:txBody>
          <a:bodyPr>
            <a:normAutofit fontScale="90000"/>
          </a:bodyPr>
          <a:lstStyle/>
          <a:p>
            <a:r>
              <a:rPr lang="en-JM" dirty="0" smtClean="0"/>
              <a:t>Thinking about Time Management</a:t>
            </a:r>
            <a:endParaRPr lang="en-JM" dirty="0"/>
          </a:p>
        </p:txBody>
      </p:sp>
    </p:spTree>
    <p:extLst>
      <p:ext uri="{BB962C8B-B14F-4D97-AF65-F5344CB8AC3E}">
        <p14:creationId xmlns:p14="http://schemas.microsoft.com/office/powerpoint/2010/main" val="4114064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It is important to make </a:t>
            </a:r>
            <a:r>
              <a:rPr lang="en-JM" dirty="0"/>
              <a:t>sure to protect the identity of </a:t>
            </a:r>
            <a:r>
              <a:rPr lang="en-JM" dirty="0" smtClean="0"/>
              <a:t>your patients </a:t>
            </a:r>
            <a:r>
              <a:rPr lang="en-JM" dirty="0"/>
              <a:t>through </a:t>
            </a:r>
            <a:r>
              <a:rPr lang="en-JM" dirty="0" err="1" smtClean="0"/>
              <a:t>anonymisation</a:t>
            </a:r>
            <a:r>
              <a:rPr lang="en-JM" dirty="0" smtClean="0"/>
              <a:t> </a:t>
            </a:r>
            <a:r>
              <a:rPr lang="en-JM" dirty="0"/>
              <a:t>and encryption methods and back-up your </a:t>
            </a:r>
            <a:r>
              <a:rPr lang="en-JM" dirty="0" smtClean="0"/>
              <a:t>data regularly (Browne, 2014).</a:t>
            </a:r>
          </a:p>
          <a:p>
            <a:pPr algn="just"/>
            <a:endParaRPr lang="en-JM" dirty="0" smtClean="0"/>
          </a:p>
          <a:p>
            <a:pPr algn="just"/>
            <a:r>
              <a:rPr lang="en-JM" dirty="0" smtClean="0"/>
              <a:t>It is also important not to lose </a:t>
            </a:r>
            <a:r>
              <a:rPr lang="en-JM" dirty="0"/>
              <a:t>the data as </a:t>
            </a:r>
            <a:r>
              <a:rPr lang="en-JM" dirty="0" smtClean="0"/>
              <a:t>a result </a:t>
            </a:r>
            <a:r>
              <a:rPr lang="en-JM" dirty="0"/>
              <a:t>of your computer crashing or the hard drive where you store the data failing. </a:t>
            </a:r>
            <a:r>
              <a:rPr lang="en-JM" dirty="0" smtClean="0"/>
              <a:t>It is </a:t>
            </a:r>
            <a:r>
              <a:rPr lang="en-JM" dirty="0"/>
              <a:t>therefore very important that you backup your data regularly, both raw data </a:t>
            </a:r>
            <a:r>
              <a:rPr lang="en-JM" dirty="0" smtClean="0"/>
              <a:t>and processed </a:t>
            </a:r>
            <a:r>
              <a:rPr lang="en-JM" dirty="0"/>
              <a:t>data</a:t>
            </a:r>
          </a:p>
        </p:txBody>
      </p:sp>
      <p:sp>
        <p:nvSpPr>
          <p:cNvPr id="3" name="Title 2"/>
          <p:cNvSpPr>
            <a:spLocks noGrp="1"/>
          </p:cNvSpPr>
          <p:nvPr>
            <p:ph type="title"/>
          </p:nvPr>
        </p:nvSpPr>
        <p:spPr/>
        <p:txBody>
          <a:bodyPr/>
          <a:lstStyle/>
          <a:p>
            <a:r>
              <a:rPr lang="en-JM" dirty="0" smtClean="0"/>
              <a:t>Data Protection and Security</a:t>
            </a:r>
            <a:endParaRPr lang="en-JM" dirty="0"/>
          </a:p>
        </p:txBody>
      </p:sp>
    </p:spTree>
    <p:extLst>
      <p:ext uri="{BB962C8B-B14F-4D97-AF65-F5344CB8AC3E}">
        <p14:creationId xmlns:p14="http://schemas.microsoft.com/office/powerpoint/2010/main" val="1574101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JM" sz="2800" dirty="0"/>
              <a:t>Gather, record and organize the relevant data using the planned and approved method to complete the investigation / primary research.</a:t>
            </a:r>
            <a:br>
              <a:rPr lang="en-JM" sz="2800" dirty="0"/>
            </a:br>
            <a:r>
              <a:rPr lang="en-JM" sz="2800" dirty="0"/>
              <a:t>Keep a log with updates on weekly research/tasks achieved. Points to </a:t>
            </a:r>
            <a:r>
              <a:rPr lang="en-JM" sz="2800" dirty="0" smtClean="0"/>
              <a:t>consider:</a:t>
            </a:r>
          </a:p>
          <a:p>
            <a:endParaRPr lang="en-JM" sz="2800" dirty="0" smtClean="0"/>
          </a:p>
          <a:p>
            <a:pPr lvl="1"/>
            <a:r>
              <a:rPr lang="en-JM" sz="2400" dirty="0" smtClean="0"/>
              <a:t>What </a:t>
            </a:r>
            <a:r>
              <a:rPr lang="en-JM" sz="2400" dirty="0"/>
              <a:t>have you completed</a:t>
            </a:r>
            <a:r>
              <a:rPr lang="en-JM" sz="2400" dirty="0" smtClean="0"/>
              <a:t>?</a:t>
            </a:r>
          </a:p>
          <a:p>
            <a:pPr lvl="1"/>
            <a:r>
              <a:rPr lang="en-JM" sz="2400" dirty="0" smtClean="0"/>
              <a:t>Did </a:t>
            </a:r>
            <a:r>
              <a:rPr lang="en-JM" sz="2400" dirty="0"/>
              <a:t>you fulfil task </a:t>
            </a:r>
            <a:r>
              <a:rPr lang="en-JM" sz="2400" dirty="0" smtClean="0"/>
              <a:t>requirements?</a:t>
            </a:r>
          </a:p>
          <a:p>
            <a:pPr lvl="1"/>
            <a:r>
              <a:rPr lang="en-JM" sz="2400" dirty="0" smtClean="0"/>
              <a:t>Are </a:t>
            </a:r>
            <a:r>
              <a:rPr lang="en-JM" sz="2400" dirty="0"/>
              <a:t>you on track and within deadlines </a:t>
            </a:r>
            <a:r>
              <a:rPr lang="en-JM" sz="2400" dirty="0" smtClean="0"/>
              <a:t>set?</a:t>
            </a:r>
          </a:p>
          <a:p>
            <a:pPr lvl="1"/>
            <a:r>
              <a:rPr lang="en-JM" sz="2400" dirty="0" smtClean="0"/>
              <a:t>Did </a:t>
            </a:r>
            <a:r>
              <a:rPr lang="en-JM" sz="2400" dirty="0"/>
              <a:t>you need to make any changes to your project management </a:t>
            </a:r>
            <a:r>
              <a:rPr lang="en-JM" sz="2400" dirty="0" smtClean="0"/>
              <a:t>plan?</a:t>
            </a:r>
          </a:p>
          <a:p>
            <a:endParaRPr lang="en-JM" sz="2800" dirty="0"/>
          </a:p>
          <a:p>
            <a:r>
              <a:rPr lang="en-JM" sz="2800" dirty="0" smtClean="0"/>
              <a:t>Submit </a:t>
            </a:r>
            <a:r>
              <a:rPr lang="en-JM" sz="2800" dirty="0"/>
              <a:t>this as addendum in the appendix of the assignment</a:t>
            </a:r>
            <a:endParaRPr lang="en-JM" dirty="0"/>
          </a:p>
        </p:txBody>
      </p:sp>
      <p:sp>
        <p:nvSpPr>
          <p:cNvPr id="3" name="Title 2"/>
          <p:cNvSpPr>
            <a:spLocks noGrp="1"/>
          </p:cNvSpPr>
          <p:nvPr>
            <p:ph type="title"/>
          </p:nvPr>
        </p:nvSpPr>
        <p:spPr/>
        <p:txBody>
          <a:bodyPr>
            <a:normAutofit fontScale="90000"/>
          </a:bodyPr>
          <a:lstStyle/>
          <a:p>
            <a:r>
              <a:rPr lang="en-JM" sz="4400" dirty="0"/>
              <a:t>AC 2.3: Record and collate relevant data where appropriate</a:t>
            </a:r>
            <a:endParaRPr lang="en-JM" dirty="0"/>
          </a:p>
        </p:txBody>
      </p:sp>
    </p:spTree>
    <p:extLst>
      <p:ext uri="{BB962C8B-B14F-4D97-AF65-F5344CB8AC3E}">
        <p14:creationId xmlns:p14="http://schemas.microsoft.com/office/powerpoint/2010/main" val="149048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smtClean="0"/>
              <a:t>An important </a:t>
            </a:r>
            <a:r>
              <a:rPr lang="en-JM" dirty="0"/>
              <a:t>parts of carrying out scientific research is to record </a:t>
            </a:r>
            <a:r>
              <a:rPr lang="en-JM" dirty="0" smtClean="0"/>
              <a:t>all the </a:t>
            </a:r>
            <a:r>
              <a:rPr lang="en-JM" dirty="0"/>
              <a:t>details of the equipment or instrument settings, details of the methods used </a:t>
            </a:r>
            <a:r>
              <a:rPr lang="en-JM" dirty="0" smtClean="0"/>
              <a:t>and the </a:t>
            </a:r>
            <a:r>
              <a:rPr lang="en-JM" dirty="0"/>
              <a:t>results or data obtained as without this, the credibility of the research is </a:t>
            </a:r>
            <a:r>
              <a:rPr lang="en-JM" dirty="0" smtClean="0"/>
              <a:t>in question </a:t>
            </a:r>
            <a:r>
              <a:rPr lang="en-JM" dirty="0"/>
              <a:t>as the details of the research cannot be presented for your peers </a:t>
            </a:r>
            <a:r>
              <a:rPr lang="en-JM" dirty="0" smtClean="0"/>
              <a:t>to examine it (Browne, 2014).</a:t>
            </a:r>
          </a:p>
          <a:p>
            <a:pPr algn="just"/>
            <a:endParaRPr lang="en-JM" dirty="0"/>
          </a:p>
          <a:p>
            <a:pPr algn="just"/>
            <a:r>
              <a:rPr lang="en-JM" dirty="0"/>
              <a:t>There are many ways in which these details can be recorded, </a:t>
            </a:r>
            <a:r>
              <a:rPr lang="en-JM" dirty="0" smtClean="0"/>
              <a:t>for example </a:t>
            </a:r>
            <a:r>
              <a:rPr lang="en-JM" dirty="0"/>
              <a:t>all these details can be recorded </a:t>
            </a:r>
            <a:r>
              <a:rPr lang="en-JM" dirty="0" smtClean="0"/>
              <a:t>in:</a:t>
            </a:r>
          </a:p>
          <a:p>
            <a:pPr lvl="1" algn="just"/>
            <a:r>
              <a:rPr lang="en-JM" dirty="0" smtClean="0"/>
              <a:t>a </a:t>
            </a:r>
            <a:r>
              <a:rPr lang="en-JM" dirty="0"/>
              <a:t>physical notebook, </a:t>
            </a:r>
            <a:endParaRPr lang="en-JM" dirty="0" smtClean="0"/>
          </a:p>
          <a:p>
            <a:pPr lvl="1" algn="just"/>
            <a:r>
              <a:rPr lang="en-JM" dirty="0" smtClean="0"/>
              <a:t>or </a:t>
            </a:r>
            <a:r>
              <a:rPr lang="en-JM" dirty="0"/>
              <a:t>in a </a:t>
            </a:r>
            <a:r>
              <a:rPr lang="en-JM" dirty="0" smtClean="0"/>
              <a:t>ring-binder folder</a:t>
            </a:r>
            <a:r>
              <a:rPr lang="en-JM" dirty="0"/>
              <a:t>, </a:t>
            </a:r>
            <a:r>
              <a:rPr lang="en-JM" dirty="0" smtClean="0"/>
              <a:t>or</a:t>
            </a:r>
          </a:p>
          <a:p>
            <a:pPr lvl="1" algn="just"/>
            <a:r>
              <a:rPr lang="en-JM" dirty="0" smtClean="0"/>
              <a:t>directly </a:t>
            </a:r>
            <a:r>
              <a:rPr lang="en-JM" dirty="0"/>
              <a:t>logged in an excel sheet on the PC or even using electronic </a:t>
            </a:r>
            <a:r>
              <a:rPr lang="en-JM" dirty="0" smtClean="0"/>
              <a:t>tablet devices </a:t>
            </a:r>
            <a:r>
              <a:rPr lang="en-JM" dirty="0"/>
              <a:t>to both record the details and also take photos of the experimental set-up.</a:t>
            </a:r>
          </a:p>
          <a:p>
            <a:endParaRPr lang="en-JM" dirty="0"/>
          </a:p>
        </p:txBody>
      </p:sp>
      <p:sp>
        <p:nvSpPr>
          <p:cNvPr id="3" name="Title 2"/>
          <p:cNvSpPr>
            <a:spLocks noGrp="1"/>
          </p:cNvSpPr>
          <p:nvPr>
            <p:ph type="title"/>
          </p:nvPr>
        </p:nvSpPr>
        <p:spPr/>
        <p:txBody>
          <a:bodyPr>
            <a:normAutofit fontScale="90000"/>
          </a:bodyPr>
          <a:lstStyle/>
          <a:p>
            <a:r>
              <a:rPr lang="en-JM" dirty="0" smtClean="0"/>
              <a:t/>
            </a:r>
            <a:br>
              <a:rPr lang="en-JM" dirty="0" smtClean="0"/>
            </a:br>
            <a:r>
              <a:rPr lang="en-JM" sz="4000" dirty="0" smtClean="0"/>
              <a:t>Recording Data</a:t>
            </a:r>
            <a:endParaRPr lang="en-JM" sz="4000" dirty="0"/>
          </a:p>
        </p:txBody>
      </p:sp>
    </p:spTree>
    <p:extLst>
      <p:ext uri="{BB962C8B-B14F-4D97-AF65-F5344CB8AC3E}">
        <p14:creationId xmlns:p14="http://schemas.microsoft.com/office/powerpoint/2010/main" val="76678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JM" dirty="0" smtClean="0"/>
              <a:t>Browne (2014) note the following:</a:t>
            </a:r>
          </a:p>
          <a:p>
            <a:pPr lvl="1" algn="just"/>
            <a:r>
              <a:rPr lang="en-JM" dirty="0" smtClean="0"/>
              <a:t>Observing more experienced </a:t>
            </a:r>
            <a:r>
              <a:rPr lang="en-JM" dirty="0"/>
              <a:t>researchers carry out their experimental work and the way in which </a:t>
            </a:r>
            <a:r>
              <a:rPr lang="en-JM" dirty="0" smtClean="0"/>
              <a:t>they record </a:t>
            </a:r>
            <a:r>
              <a:rPr lang="en-JM" dirty="0"/>
              <a:t>the details of their work </a:t>
            </a:r>
            <a:r>
              <a:rPr lang="en-JM" dirty="0" smtClean="0"/>
              <a:t>can </a:t>
            </a:r>
            <a:r>
              <a:rPr lang="en-JM" dirty="0"/>
              <a:t>help </a:t>
            </a:r>
            <a:r>
              <a:rPr lang="en-JM" dirty="0" smtClean="0"/>
              <a:t>others </a:t>
            </a:r>
            <a:r>
              <a:rPr lang="en-JM" dirty="0"/>
              <a:t>develop </a:t>
            </a:r>
            <a:r>
              <a:rPr lang="en-JM" dirty="0" smtClean="0"/>
              <a:t>an approach to data </a:t>
            </a:r>
            <a:r>
              <a:rPr lang="en-JM" dirty="0"/>
              <a:t>collection and recording. </a:t>
            </a:r>
            <a:endParaRPr lang="en-JM" dirty="0" smtClean="0"/>
          </a:p>
          <a:p>
            <a:pPr lvl="1" algn="just"/>
            <a:endParaRPr lang="en-JM" dirty="0" smtClean="0"/>
          </a:p>
          <a:p>
            <a:pPr lvl="1" algn="just"/>
            <a:r>
              <a:rPr lang="en-JM" dirty="0" smtClean="0"/>
              <a:t>Being </a:t>
            </a:r>
            <a:r>
              <a:rPr lang="en-JM" dirty="0"/>
              <a:t>meticulous in recording all the details of </a:t>
            </a:r>
            <a:r>
              <a:rPr lang="en-JM" dirty="0" smtClean="0"/>
              <a:t>the experimental </a:t>
            </a:r>
            <a:r>
              <a:rPr lang="en-JM" dirty="0"/>
              <a:t>set-up and methods will help you also in </a:t>
            </a:r>
            <a:r>
              <a:rPr lang="en-JM" dirty="0" err="1"/>
              <a:t>analyzing</a:t>
            </a:r>
            <a:r>
              <a:rPr lang="en-JM" dirty="0"/>
              <a:t> </a:t>
            </a:r>
            <a:r>
              <a:rPr lang="en-JM" dirty="0" smtClean="0"/>
              <a:t>and interpreting your data. </a:t>
            </a:r>
          </a:p>
          <a:p>
            <a:pPr lvl="1" algn="just"/>
            <a:endParaRPr lang="en-JM" dirty="0" smtClean="0"/>
          </a:p>
          <a:p>
            <a:pPr lvl="1" algn="just"/>
            <a:r>
              <a:rPr lang="en-JM" dirty="0" smtClean="0"/>
              <a:t>Keeping </a:t>
            </a:r>
            <a:r>
              <a:rPr lang="en-JM" dirty="0"/>
              <a:t>all of your data and notes from </a:t>
            </a:r>
            <a:r>
              <a:rPr lang="en-JM" dirty="0" smtClean="0"/>
              <a:t>data collection organized prevents important details/vital </a:t>
            </a:r>
            <a:r>
              <a:rPr lang="en-JM" dirty="0"/>
              <a:t>pieces </a:t>
            </a:r>
            <a:r>
              <a:rPr lang="en-JM" dirty="0" smtClean="0"/>
              <a:t>of data prevent the lost of data.</a:t>
            </a:r>
            <a:endParaRPr lang="en-JM" dirty="0"/>
          </a:p>
        </p:txBody>
      </p:sp>
      <p:sp>
        <p:nvSpPr>
          <p:cNvPr id="3" name="Title 2"/>
          <p:cNvSpPr>
            <a:spLocks noGrp="1"/>
          </p:cNvSpPr>
          <p:nvPr>
            <p:ph type="title"/>
          </p:nvPr>
        </p:nvSpPr>
        <p:spPr/>
        <p:txBody>
          <a:bodyPr>
            <a:normAutofit/>
          </a:bodyPr>
          <a:lstStyle/>
          <a:p>
            <a:r>
              <a:rPr lang="en-JM" sz="4000" dirty="0" smtClean="0"/>
              <a:t>Purpose of recording data</a:t>
            </a:r>
            <a:endParaRPr lang="en-JM" sz="4000" dirty="0"/>
          </a:p>
        </p:txBody>
      </p:sp>
    </p:spTree>
    <p:extLst>
      <p:ext uri="{BB962C8B-B14F-4D97-AF65-F5344CB8AC3E}">
        <p14:creationId xmlns:p14="http://schemas.microsoft.com/office/powerpoint/2010/main" val="352548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Use this log to document the activities undertaken to carry out the research.  </a:t>
            </a:r>
          </a:p>
          <a:p>
            <a:pPr algn="just"/>
            <a:endParaRPr lang="en-JM" dirty="0" smtClean="0"/>
          </a:p>
          <a:p>
            <a:pPr algn="just"/>
            <a:r>
              <a:rPr lang="en-JM" dirty="0" smtClean="0"/>
              <a:t>Your research plan and milestones provide useful information to be tracked for the research period.  Some important activities to pay attention to:</a:t>
            </a:r>
          </a:p>
          <a:p>
            <a:pPr lvl="1" algn="just"/>
            <a:r>
              <a:rPr lang="en-JM" dirty="0" smtClean="0"/>
              <a:t>Number of respondents engaged</a:t>
            </a:r>
          </a:p>
          <a:p>
            <a:pPr lvl="1" algn="just"/>
            <a:r>
              <a:rPr lang="en-JM" dirty="0" smtClean="0"/>
              <a:t>Number of data entered for analysis</a:t>
            </a:r>
          </a:p>
          <a:p>
            <a:pPr lvl="1" algn="just"/>
            <a:r>
              <a:rPr lang="en-JM" dirty="0" smtClean="0"/>
              <a:t>Data analyses</a:t>
            </a:r>
          </a:p>
          <a:p>
            <a:pPr lvl="1" algn="just"/>
            <a:r>
              <a:rPr lang="en-JM" dirty="0" smtClean="0"/>
              <a:t>Chapters written</a:t>
            </a:r>
            <a:endParaRPr lang="en-JM" dirty="0"/>
          </a:p>
        </p:txBody>
      </p:sp>
      <p:sp>
        <p:nvSpPr>
          <p:cNvPr id="3" name="Title 2"/>
          <p:cNvSpPr>
            <a:spLocks noGrp="1"/>
          </p:cNvSpPr>
          <p:nvPr>
            <p:ph type="title"/>
          </p:nvPr>
        </p:nvSpPr>
        <p:spPr/>
        <p:txBody>
          <a:bodyPr/>
          <a:lstStyle/>
          <a:p>
            <a:r>
              <a:rPr lang="en-JM" dirty="0" smtClean="0"/>
              <a:t>Complete your Weekly Log</a:t>
            </a:r>
            <a:endParaRPr lang="en-JM" dirty="0"/>
          </a:p>
        </p:txBody>
      </p:sp>
    </p:spTree>
    <p:extLst>
      <p:ext uri="{BB962C8B-B14F-4D97-AF65-F5344CB8AC3E}">
        <p14:creationId xmlns:p14="http://schemas.microsoft.com/office/powerpoint/2010/main" val="361077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algn="just">
              <a:lnSpc>
                <a:spcPct val="170000"/>
              </a:lnSpc>
            </a:pPr>
            <a:r>
              <a:rPr lang="en-JM" sz="2000" dirty="0" smtClean="0"/>
              <a:t>According to WHO.int (2014) monitoring </a:t>
            </a:r>
            <a:r>
              <a:rPr lang="en-JM" sz="2000" dirty="0"/>
              <a:t>activities in your proposal include: steps you will take to assess the progress of </a:t>
            </a:r>
            <a:r>
              <a:rPr lang="en-JM" sz="2000" dirty="0" smtClean="0"/>
              <a:t>the project </a:t>
            </a:r>
            <a:r>
              <a:rPr lang="en-JM" sz="2000" dirty="0"/>
              <a:t>(</a:t>
            </a:r>
            <a:r>
              <a:rPr lang="en-JM" sz="2000" dirty="0" err="1" smtClean="0"/>
              <a:t>e.g</a:t>
            </a:r>
            <a:r>
              <a:rPr lang="en-JM" sz="2000" dirty="0" smtClean="0"/>
              <a:t>, </a:t>
            </a:r>
            <a:r>
              <a:rPr lang="en-JM" sz="2000" dirty="0"/>
              <a:t>the extent to which timelines are being adhered </a:t>
            </a:r>
            <a:r>
              <a:rPr lang="en-JM" sz="2000" dirty="0" smtClean="0"/>
              <a:t>to) </a:t>
            </a:r>
            <a:r>
              <a:rPr lang="en-JM" sz="2000" dirty="0"/>
              <a:t>so that any problems or issues can be detected </a:t>
            </a:r>
            <a:r>
              <a:rPr lang="en-JM" sz="2000" dirty="0" smtClean="0"/>
              <a:t>early and changes made early.</a:t>
            </a:r>
          </a:p>
          <a:p>
            <a:pPr algn="just">
              <a:lnSpc>
                <a:spcPct val="170000"/>
              </a:lnSpc>
            </a:pPr>
            <a:endParaRPr lang="en-JM" sz="2000" dirty="0"/>
          </a:p>
          <a:p>
            <a:pPr algn="just">
              <a:lnSpc>
                <a:spcPct val="170000"/>
              </a:lnSpc>
            </a:pPr>
            <a:r>
              <a:rPr lang="en-JM" sz="2000" dirty="0" smtClean="0"/>
              <a:t>Such monitoring </a:t>
            </a:r>
            <a:r>
              <a:rPr lang="en-JM" sz="2000" dirty="0"/>
              <a:t>activities are usually associated with specific milestones or timeline events </a:t>
            </a:r>
            <a:r>
              <a:rPr lang="en-JM" sz="2000" dirty="0" smtClean="0"/>
              <a:t>within your </a:t>
            </a:r>
            <a:r>
              <a:rPr lang="en-JM" sz="2000" dirty="0"/>
              <a:t>project. </a:t>
            </a:r>
            <a:endParaRPr lang="en-JM" sz="1600" dirty="0"/>
          </a:p>
        </p:txBody>
      </p:sp>
      <p:sp>
        <p:nvSpPr>
          <p:cNvPr id="3" name="Title 2"/>
          <p:cNvSpPr>
            <a:spLocks noGrp="1"/>
          </p:cNvSpPr>
          <p:nvPr>
            <p:ph type="title"/>
          </p:nvPr>
        </p:nvSpPr>
        <p:spPr>
          <a:xfrm>
            <a:off x="457200" y="274638"/>
            <a:ext cx="8229600" cy="792162"/>
          </a:xfrm>
        </p:spPr>
        <p:txBody>
          <a:bodyPr>
            <a:normAutofit/>
          </a:bodyPr>
          <a:lstStyle/>
          <a:p>
            <a:r>
              <a:rPr lang="en-JM" dirty="0" smtClean="0"/>
              <a:t>Monitoring Activities </a:t>
            </a:r>
            <a:endParaRPr lang="en-JM" sz="4000" dirty="0"/>
          </a:p>
        </p:txBody>
      </p:sp>
    </p:spTree>
    <p:extLst>
      <p:ext uri="{BB962C8B-B14F-4D97-AF65-F5344CB8AC3E}">
        <p14:creationId xmlns:p14="http://schemas.microsoft.com/office/powerpoint/2010/main" val="43535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pPr algn="just">
              <a:lnSpc>
                <a:spcPct val="170000"/>
              </a:lnSpc>
            </a:pPr>
            <a:r>
              <a:rPr lang="en-JM" sz="1800" dirty="0" smtClean="0"/>
              <a:t>A description of the monitoring component should include:</a:t>
            </a:r>
          </a:p>
          <a:p>
            <a:pPr lvl="1" algn="just">
              <a:lnSpc>
                <a:spcPct val="170000"/>
              </a:lnSpc>
            </a:pPr>
            <a:r>
              <a:rPr lang="en-JM" sz="1400" dirty="0"/>
              <a:t>Identifying the resources needed for the project, </a:t>
            </a:r>
            <a:r>
              <a:rPr lang="en-JM" sz="1400" dirty="0" smtClean="0"/>
              <a:t>and </a:t>
            </a:r>
            <a:r>
              <a:rPr lang="en-JM" sz="1400" dirty="0"/>
              <a:t>the precautions you will take to ensure these resources will </a:t>
            </a:r>
            <a:r>
              <a:rPr lang="en-JM" sz="1400" dirty="0" smtClean="0"/>
              <a:t>be appropriately </a:t>
            </a:r>
            <a:r>
              <a:rPr lang="en-JM" sz="1400" dirty="0"/>
              <a:t>used</a:t>
            </a:r>
            <a:r>
              <a:rPr lang="en-JM" sz="1400" dirty="0" smtClean="0"/>
              <a:t>.</a:t>
            </a:r>
          </a:p>
          <a:p>
            <a:pPr lvl="1" algn="just">
              <a:lnSpc>
                <a:spcPct val="170000"/>
              </a:lnSpc>
            </a:pPr>
            <a:endParaRPr lang="en-JM" sz="1400" dirty="0" smtClean="0"/>
          </a:p>
          <a:p>
            <a:pPr lvl="1" algn="just">
              <a:lnSpc>
                <a:spcPct val="170000"/>
              </a:lnSpc>
            </a:pPr>
            <a:r>
              <a:rPr lang="en-JM" sz="1400" dirty="0" smtClean="0"/>
              <a:t>Adherence to the research design procedures to ensure they are being followed correctly and in a timely manner.</a:t>
            </a:r>
          </a:p>
          <a:p>
            <a:pPr lvl="1" algn="just">
              <a:lnSpc>
                <a:spcPct val="170000"/>
              </a:lnSpc>
            </a:pPr>
            <a:endParaRPr lang="en-JM" sz="1400" dirty="0" smtClean="0"/>
          </a:p>
          <a:p>
            <a:pPr lvl="1" algn="just">
              <a:lnSpc>
                <a:spcPct val="170000"/>
              </a:lnSpc>
            </a:pPr>
            <a:r>
              <a:rPr lang="en-JM" sz="1400" dirty="0" smtClean="0"/>
              <a:t>Connections between the intervention and quality of data.</a:t>
            </a:r>
          </a:p>
          <a:p>
            <a:pPr lvl="1" algn="just">
              <a:lnSpc>
                <a:spcPct val="170000"/>
              </a:lnSpc>
            </a:pPr>
            <a:endParaRPr lang="en-JM" sz="1400" dirty="0" smtClean="0"/>
          </a:p>
          <a:p>
            <a:pPr lvl="1" algn="just">
              <a:lnSpc>
                <a:spcPct val="170000"/>
              </a:lnSpc>
            </a:pPr>
            <a:r>
              <a:rPr lang="en-JM" sz="1400" dirty="0" smtClean="0"/>
              <a:t>Plans for how the research team intends to communicate and coordinate with the study population, other collaborating groups and/or funding authorities.</a:t>
            </a:r>
            <a:endParaRPr lang="en-JM" sz="1400" dirty="0"/>
          </a:p>
        </p:txBody>
      </p:sp>
      <p:sp>
        <p:nvSpPr>
          <p:cNvPr id="3" name="Title 2"/>
          <p:cNvSpPr>
            <a:spLocks noGrp="1"/>
          </p:cNvSpPr>
          <p:nvPr>
            <p:ph type="title"/>
          </p:nvPr>
        </p:nvSpPr>
        <p:spPr>
          <a:xfrm>
            <a:off x="457200" y="274638"/>
            <a:ext cx="8229600" cy="792162"/>
          </a:xfrm>
        </p:spPr>
        <p:txBody>
          <a:bodyPr>
            <a:normAutofit/>
          </a:bodyPr>
          <a:lstStyle/>
          <a:p>
            <a:r>
              <a:rPr lang="en-JM" dirty="0" smtClean="0"/>
              <a:t>Monitoring Activities </a:t>
            </a:r>
            <a:endParaRPr lang="en-JM" sz="4000" dirty="0"/>
          </a:p>
        </p:txBody>
      </p:sp>
    </p:spTree>
    <p:extLst>
      <p:ext uri="{BB962C8B-B14F-4D97-AF65-F5344CB8AC3E}">
        <p14:creationId xmlns:p14="http://schemas.microsoft.com/office/powerpoint/2010/main" val="3262373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01000" cy="4538472"/>
          </a:xfrm>
        </p:spPr>
        <p:txBody>
          <a:bodyPr>
            <a:normAutofit fontScale="70000" lnSpcReduction="20000"/>
          </a:bodyPr>
          <a:lstStyle/>
          <a:p>
            <a:pPr algn="just"/>
            <a:r>
              <a:rPr lang="en-JM" dirty="0"/>
              <a:t>Browne, </a:t>
            </a:r>
            <a:r>
              <a:rPr lang="en-JM" dirty="0" smtClean="0"/>
              <a:t>Jacinta (2014) Getting </a:t>
            </a:r>
            <a:r>
              <a:rPr lang="en-JM" dirty="0"/>
              <a:t>Started With </a:t>
            </a:r>
            <a:r>
              <a:rPr lang="en-JM" dirty="0" smtClean="0"/>
              <a:t>Research - Carrying </a:t>
            </a:r>
            <a:r>
              <a:rPr lang="en-JM" dirty="0"/>
              <a:t>Out Your Research </a:t>
            </a:r>
            <a:r>
              <a:rPr lang="en-JM" dirty="0" smtClean="0"/>
              <a:t>Project </a:t>
            </a:r>
            <a:r>
              <a:rPr lang="en-JM" dirty="0"/>
              <a:t>Paper </a:t>
            </a:r>
            <a:r>
              <a:rPr lang="en-JM" dirty="0" smtClean="0"/>
              <a:t>45 retrieved from </a:t>
            </a:r>
            <a:r>
              <a:rPr lang="en-JM" dirty="0" smtClean="0">
                <a:hlinkClick r:id="rId2"/>
              </a:rPr>
              <a:t>http</a:t>
            </a:r>
            <a:r>
              <a:rPr lang="en-JM" dirty="0">
                <a:hlinkClick r:id="rId2"/>
              </a:rPr>
              <a:t>://</a:t>
            </a:r>
            <a:r>
              <a:rPr lang="en-JM" dirty="0" smtClean="0">
                <a:hlinkClick r:id="rId2"/>
              </a:rPr>
              <a:t>arrow.dit.ie/scschphyart/45</a:t>
            </a:r>
            <a:endParaRPr lang="en-JM" dirty="0" smtClean="0"/>
          </a:p>
          <a:p>
            <a:pPr algn="just"/>
            <a:r>
              <a:rPr lang="en-JM" dirty="0" smtClean="0"/>
              <a:t>Consumersinternational.org (2013) How to Conduct Effective Research </a:t>
            </a:r>
            <a:r>
              <a:rPr lang="en-JM" dirty="0"/>
              <a:t>retrieved from </a:t>
            </a:r>
            <a:r>
              <a:rPr lang="en-JM" dirty="0">
                <a:hlinkClick r:id="rId3"/>
              </a:rPr>
              <a:t>http://www.consumersinternational.org/news-and-media/resource-zone/how-to-conduct-effective-research</a:t>
            </a:r>
            <a:r>
              <a:rPr lang="en-JM" dirty="0" smtClean="0">
                <a:hlinkClick r:id="rId3"/>
              </a:rPr>
              <a:t>/</a:t>
            </a:r>
            <a:endParaRPr lang="en-JM" dirty="0" smtClean="0"/>
          </a:p>
          <a:p>
            <a:pPr algn="just"/>
            <a:r>
              <a:rPr lang="en-JM" dirty="0"/>
              <a:t>Ohrc.on.can (</a:t>
            </a:r>
            <a:r>
              <a:rPr lang="en-JM" dirty="0" err="1"/>
              <a:t>n.d</a:t>
            </a:r>
            <a:r>
              <a:rPr lang="en-JM" dirty="0" err="1" smtClean="0"/>
              <a:t>.</a:t>
            </a:r>
            <a:r>
              <a:rPr lang="en-JM" dirty="0" smtClean="0"/>
              <a:t>) What is involved in collecting data: Six steps to success retrieved on February 19, </a:t>
            </a:r>
            <a:r>
              <a:rPr lang="en-JM" dirty="0"/>
              <a:t>2017 from </a:t>
            </a:r>
            <a:r>
              <a:rPr lang="en-JM" dirty="0">
                <a:hlinkClick r:id="rId4"/>
              </a:rPr>
              <a:t>http://www.ohrc.on.ca/en/count-me-collecting-human-rights-based-data/6-what-involved-collecting-data-%</a:t>
            </a:r>
            <a:r>
              <a:rPr lang="en-JM" dirty="0" smtClean="0">
                <a:hlinkClick r:id="rId4"/>
              </a:rPr>
              <a:t>E2%80%93-six-steps-success</a:t>
            </a:r>
            <a:endParaRPr lang="en-JM" dirty="0" smtClean="0"/>
          </a:p>
          <a:p>
            <a:pPr algn="just"/>
            <a:r>
              <a:rPr lang="en-JM" dirty="0" smtClean="0"/>
              <a:t>WHO.int (2014) Developing an Implementation Research Proposal retrieved </a:t>
            </a:r>
            <a:r>
              <a:rPr lang="en-JM" dirty="0"/>
              <a:t>from </a:t>
            </a:r>
            <a:r>
              <a:rPr lang="en-JM" dirty="0">
                <a:hlinkClick r:id="rId5"/>
              </a:rPr>
              <a:t>http://</a:t>
            </a:r>
            <a:r>
              <a:rPr lang="en-JM" dirty="0" smtClean="0">
                <a:hlinkClick r:id="rId5"/>
              </a:rPr>
              <a:t>www.who.int/tdr/publications/year/2014/participant-workbook2_030414.pdf</a:t>
            </a:r>
            <a:endParaRPr lang="en-JM" dirty="0" smtClean="0"/>
          </a:p>
          <a:p>
            <a:pPr algn="just"/>
            <a:endParaRPr lang="en-JM" dirty="0" smtClean="0"/>
          </a:p>
          <a:p>
            <a:pPr algn="just"/>
            <a:endParaRPr lang="en-JM" dirty="0" smtClean="0"/>
          </a:p>
          <a:p>
            <a:pPr algn="just"/>
            <a:endParaRPr lang="en-JM" dirty="0" smtClean="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val="2503086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Learning Outcome 2:</a:t>
            </a:r>
          </a:p>
          <a:p>
            <a:pPr algn="just"/>
            <a:endParaRPr lang="en-JM" dirty="0" smtClean="0"/>
          </a:p>
          <a:p>
            <a:r>
              <a:rPr lang="en-JM" sz="2800" dirty="0"/>
              <a:t>Be able to implement the research project within agreed procedures and to </a:t>
            </a:r>
            <a:r>
              <a:rPr lang="en-JM" sz="2800" dirty="0" smtClean="0"/>
              <a:t>specification</a:t>
            </a:r>
            <a:r>
              <a:rPr lang="en-JM" dirty="0" smtClean="0"/>
              <a:t>.</a:t>
            </a:r>
          </a:p>
          <a:p>
            <a:pPr lvl="1" algn="just"/>
            <a:endParaRPr lang="en-JM" dirty="0"/>
          </a:p>
          <a:p>
            <a:pPr lvl="1" algn="just"/>
            <a:r>
              <a:rPr lang="en-JM" dirty="0"/>
              <a:t>AC 2.2: Undertake the proposed research investigation in accordance with the </a:t>
            </a:r>
            <a:r>
              <a:rPr lang="en-JM" dirty="0" smtClean="0"/>
              <a:t>agreed specification </a:t>
            </a:r>
            <a:r>
              <a:rPr lang="en-JM" dirty="0"/>
              <a:t>and </a:t>
            </a:r>
            <a:r>
              <a:rPr lang="en-JM" dirty="0" smtClean="0"/>
              <a:t>procedures</a:t>
            </a:r>
          </a:p>
          <a:p>
            <a:pPr lvl="1" algn="just"/>
            <a:endParaRPr lang="en-JM" dirty="0" smtClean="0"/>
          </a:p>
          <a:p>
            <a:pPr lvl="1" algn="just"/>
            <a:r>
              <a:rPr lang="en-JM" dirty="0"/>
              <a:t>AC 2.3: Record and collate relevant data where appropriate</a:t>
            </a:r>
            <a:endParaRPr lang="en-JM" dirty="0" smtClean="0"/>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val="13301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fontScale="92500" lnSpcReduction="10000"/>
          </a:bodyPr>
          <a:lstStyle/>
          <a:p>
            <a:pPr algn="just">
              <a:lnSpc>
                <a:spcPct val="150000"/>
              </a:lnSpc>
            </a:pPr>
            <a:r>
              <a:rPr lang="en-JM" dirty="0" smtClean="0"/>
              <a:t>At the end of this session, Learners should be able to:</a:t>
            </a:r>
          </a:p>
          <a:p>
            <a:pPr lvl="1" algn="just"/>
            <a:r>
              <a:rPr lang="en-JM" sz="2400" b="1" dirty="0"/>
              <a:t>P5 Carry out research into the issue affecting the </a:t>
            </a:r>
            <a:r>
              <a:rPr lang="en-JM" sz="2400" b="1" dirty="0" smtClean="0"/>
              <a:t>aviation/business </a:t>
            </a:r>
            <a:r>
              <a:rPr lang="en-JM" sz="2400" b="1" dirty="0"/>
              <a:t>industry using appropriate sources of information. </a:t>
            </a:r>
            <a:endParaRPr lang="en-JM" sz="2400" b="1" dirty="0" smtClean="0"/>
          </a:p>
          <a:p>
            <a:pPr lvl="1" algn="just"/>
            <a:r>
              <a:rPr lang="en-JM" sz="2400" dirty="0" smtClean="0"/>
              <a:t>To </a:t>
            </a:r>
            <a:r>
              <a:rPr lang="en-JM" sz="2400" dirty="0"/>
              <a:t>achieve P5, you must carry out the research as per the plan in AC 1.5. This requires different types of sources to be used, not merely different examples of the same type. There must be evidence of referencing of all sources using an accepted convention, this is likely to be evidenced by a bibliography using Harvard referencing or another accepted method. 	</a:t>
            </a:r>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val="395797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JM" dirty="0"/>
              <a:t>The methods you use to collect your information and eventually turn it into data will be determined by the variables and relations in your </a:t>
            </a:r>
            <a:r>
              <a:rPr lang="en-JM" dirty="0" smtClean="0"/>
              <a:t>research (consumersinternational.org, 2013).</a:t>
            </a:r>
            <a:endParaRPr lang="en-JM" dirty="0"/>
          </a:p>
          <a:p>
            <a:pPr algn="just"/>
            <a:endParaRPr lang="en-JM" dirty="0"/>
          </a:p>
          <a:p>
            <a:pPr algn="just"/>
            <a:r>
              <a:rPr lang="en-JM" dirty="0"/>
              <a:t>Data types can be divided into two main categories</a:t>
            </a:r>
            <a:r>
              <a:rPr lang="en-JM" dirty="0" smtClean="0"/>
              <a:t>:</a:t>
            </a:r>
          </a:p>
          <a:p>
            <a:pPr algn="just"/>
            <a:endParaRPr lang="en-JM" dirty="0"/>
          </a:p>
          <a:p>
            <a:pPr marL="880110" lvl="1" indent="-514350" algn="just">
              <a:buFont typeface="+mj-lt"/>
              <a:buAutoNum type="arabicPeriod"/>
            </a:pPr>
            <a:r>
              <a:rPr lang="en-JM" dirty="0" smtClean="0"/>
              <a:t>Primary </a:t>
            </a:r>
            <a:r>
              <a:rPr lang="en-JM" dirty="0"/>
              <a:t>data is collected and targeted specifically for the research project</a:t>
            </a:r>
          </a:p>
          <a:p>
            <a:pPr marL="880110" lvl="1" indent="-514350" algn="just">
              <a:buFont typeface="+mj-lt"/>
              <a:buAutoNum type="arabicPeriod"/>
            </a:pPr>
            <a:r>
              <a:rPr lang="en-JM" dirty="0" smtClean="0"/>
              <a:t>Secondary </a:t>
            </a:r>
            <a:r>
              <a:rPr lang="en-JM" dirty="0"/>
              <a:t>data is additional data gathered for other purposes but with some application in the research</a:t>
            </a:r>
          </a:p>
          <a:p>
            <a:pPr marL="880110" lvl="1" indent="-514350">
              <a:buFont typeface="+mj-lt"/>
              <a:buAutoNum type="arabicPeriod"/>
            </a:pPr>
            <a:endParaRPr lang="en-JM" dirty="0"/>
          </a:p>
          <a:p>
            <a:endParaRPr lang="en-JM" dirty="0"/>
          </a:p>
        </p:txBody>
      </p:sp>
      <p:sp>
        <p:nvSpPr>
          <p:cNvPr id="3" name="Title 2"/>
          <p:cNvSpPr>
            <a:spLocks noGrp="1"/>
          </p:cNvSpPr>
          <p:nvPr>
            <p:ph type="title"/>
          </p:nvPr>
        </p:nvSpPr>
        <p:spPr/>
        <p:txBody>
          <a:bodyPr>
            <a:normAutofit fontScale="90000"/>
          </a:bodyPr>
          <a:lstStyle/>
          <a:p>
            <a:r>
              <a:rPr lang="en-JM" dirty="0" smtClean="0"/>
              <a:t>Research and </a:t>
            </a:r>
            <a:r>
              <a:rPr lang="en-JM" dirty="0"/>
              <a:t>C</a:t>
            </a:r>
            <a:r>
              <a:rPr lang="en-JM" dirty="0" smtClean="0"/>
              <a:t>ollection </a:t>
            </a:r>
            <a:r>
              <a:rPr lang="en-JM" dirty="0"/>
              <a:t>M</a:t>
            </a:r>
            <a:r>
              <a:rPr lang="en-JM" dirty="0" smtClean="0"/>
              <a:t>ethods</a:t>
            </a:r>
            <a:endParaRPr lang="en-JM" dirty="0"/>
          </a:p>
        </p:txBody>
      </p:sp>
    </p:spTree>
    <p:extLst>
      <p:ext uri="{BB962C8B-B14F-4D97-AF65-F5344CB8AC3E}">
        <p14:creationId xmlns:p14="http://schemas.microsoft.com/office/powerpoint/2010/main" val="3965950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Ensure that you have approval to collect data as well as consent from your subject.</a:t>
            </a:r>
          </a:p>
          <a:p>
            <a:pPr algn="just"/>
            <a:endParaRPr lang="en-JM" dirty="0" smtClean="0"/>
          </a:p>
          <a:p>
            <a:pPr algn="just"/>
            <a:r>
              <a:rPr lang="en-JM" dirty="0" smtClean="0"/>
              <a:t>Observation </a:t>
            </a:r>
            <a:r>
              <a:rPr lang="en-JM" dirty="0"/>
              <a:t>can be further broken down into other methods:</a:t>
            </a:r>
          </a:p>
          <a:p>
            <a:pPr lvl="1" algn="just"/>
            <a:r>
              <a:rPr lang="en-JM" dirty="0" smtClean="0"/>
              <a:t>Non-participant </a:t>
            </a:r>
            <a:r>
              <a:rPr lang="en-JM" dirty="0"/>
              <a:t>observation occurs through the recoding of events, actions or behaviours are observed by the researcher as an outsider.</a:t>
            </a:r>
          </a:p>
          <a:p>
            <a:pPr lvl="1" algn="just"/>
            <a:endParaRPr lang="en-JM" dirty="0"/>
          </a:p>
          <a:p>
            <a:pPr lvl="1" algn="just"/>
            <a:r>
              <a:rPr lang="en-JM" dirty="0"/>
              <a:t>Participant observation is when the observers hide the real purpose of their presence as a participant, as an example ‘mystery shopping</a:t>
            </a:r>
            <a:r>
              <a:rPr lang="en-JM" dirty="0" smtClean="0"/>
              <a:t>’.</a:t>
            </a:r>
          </a:p>
          <a:p>
            <a:pPr lvl="1" algn="just"/>
            <a:endParaRPr lang="en-JM" dirty="0" smtClean="0"/>
          </a:p>
          <a:p>
            <a:pPr lvl="1" algn="just"/>
            <a:r>
              <a:rPr lang="en-JM" dirty="0"/>
              <a:t>Laboratory observation is used mainly in product testing research</a:t>
            </a:r>
          </a:p>
        </p:txBody>
      </p:sp>
      <p:sp>
        <p:nvSpPr>
          <p:cNvPr id="3" name="Title 2"/>
          <p:cNvSpPr>
            <a:spLocks noGrp="1"/>
          </p:cNvSpPr>
          <p:nvPr>
            <p:ph type="title"/>
          </p:nvPr>
        </p:nvSpPr>
        <p:spPr/>
        <p:txBody>
          <a:bodyPr/>
          <a:lstStyle/>
          <a:p>
            <a:r>
              <a:rPr lang="en-JM" dirty="0" smtClean="0"/>
              <a:t>Data Collection</a:t>
            </a:r>
            <a:endParaRPr lang="en-JM" dirty="0"/>
          </a:p>
        </p:txBody>
      </p:sp>
    </p:spTree>
    <p:extLst>
      <p:ext uri="{BB962C8B-B14F-4D97-AF65-F5344CB8AC3E}">
        <p14:creationId xmlns:p14="http://schemas.microsoft.com/office/powerpoint/2010/main" val="4009967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a:t>Communication – both oral and written</a:t>
            </a:r>
          </a:p>
          <a:p>
            <a:pPr lvl="1" algn="just"/>
            <a:r>
              <a:rPr lang="en-JM" dirty="0" smtClean="0"/>
              <a:t>Oral </a:t>
            </a:r>
            <a:r>
              <a:rPr lang="en-JM" dirty="0"/>
              <a:t>– personal interviews and group discussions (semi-structured or unstructured) are mostly used to collect qualitative data and require an experienced interviewer.</a:t>
            </a:r>
          </a:p>
          <a:p>
            <a:pPr lvl="1" algn="just"/>
            <a:endParaRPr lang="en-JM" dirty="0"/>
          </a:p>
          <a:p>
            <a:pPr lvl="1" algn="just"/>
            <a:r>
              <a:rPr lang="en-JM" dirty="0"/>
              <a:t>Written – questionnaires or surveys offer the possibility to collect a tremendous amount of varied data, with a reduced margin for errors by the interviewer.</a:t>
            </a:r>
          </a:p>
          <a:p>
            <a:pPr algn="just"/>
            <a:endParaRPr lang="en-JM" dirty="0"/>
          </a:p>
        </p:txBody>
      </p:sp>
      <p:sp>
        <p:nvSpPr>
          <p:cNvPr id="3" name="Title 2"/>
          <p:cNvSpPr>
            <a:spLocks noGrp="1"/>
          </p:cNvSpPr>
          <p:nvPr>
            <p:ph type="title"/>
          </p:nvPr>
        </p:nvSpPr>
        <p:spPr/>
        <p:txBody>
          <a:bodyPr/>
          <a:lstStyle/>
          <a:p>
            <a:r>
              <a:rPr lang="en-JM" dirty="0" smtClean="0"/>
              <a:t>Data Collection</a:t>
            </a:r>
            <a:endParaRPr lang="en-JM" dirty="0"/>
          </a:p>
        </p:txBody>
      </p:sp>
    </p:spTree>
    <p:extLst>
      <p:ext uri="{BB962C8B-B14F-4D97-AF65-F5344CB8AC3E}">
        <p14:creationId xmlns:p14="http://schemas.microsoft.com/office/powerpoint/2010/main" val="19264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lnSpc>
                <a:spcPct val="150000"/>
              </a:lnSpc>
            </a:pPr>
            <a:r>
              <a:rPr lang="en-JM" sz="2800" dirty="0"/>
              <a:t>Experimentation is when the researcher introduces an independent variable, such as price, on a dependent variable such as sales volume. This method is very effective in measuring cause-and-effect relations between two variables.</a:t>
            </a:r>
          </a:p>
          <a:p>
            <a:pPr algn="just">
              <a:lnSpc>
                <a:spcPct val="150000"/>
              </a:lnSpc>
            </a:pPr>
            <a:endParaRPr lang="en-JM" sz="2800" dirty="0"/>
          </a:p>
          <a:p>
            <a:pPr algn="just">
              <a:lnSpc>
                <a:spcPct val="150000"/>
              </a:lnSpc>
            </a:pPr>
            <a:r>
              <a:rPr lang="en-JM" sz="2800" dirty="0"/>
              <a:t>You will need to consider all the elements of each of these data collection methods for substantiating, clarifying and supporting aspects covered by the research – should any questions, queries or challenges be raised about the research afterwards.</a:t>
            </a:r>
          </a:p>
          <a:p>
            <a:pPr lvl="1" algn="just">
              <a:lnSpc>
                <a:spcPct val="120000"/>
              </a:lnSpc>
            </a:pPr>
            <a:endParaRPr lang="en-JM" sz="1600" dirty="0" smtClean="0"/>
          </a:p>
          <a:p>
            <a:pPr lvl="1" algn="just">
              <a:lnSpc>
                <a:spcPct val="120000"/>
              </a:lnSpc>
            </a:pPr>
            <a:endParaRPr lang="en-JM" sz="1600" dirty="0" smtClean="0"/>
          </a:p>
          <a:p>
            <a:pPr algn="just">
              <a:lnSpc>
                <a:spcPct val="120000"/>
              </a:lnSpc>
            </a:pPr>
            <a:endParaRPr lang="en-JM" sz="2000" dirty="0"/>
          </a:p>
        </p:txBody>
      </p:sp>
      <p:sp>
        <p:nvSpPr>
          <p:cNvPr id="3" name="Title 2"/>
          <p:cNvSpPr>
            <a:spLocks noGrp="1"/>
          </p:cNvSpPr>
          <p:nvPr>
            <p:ph type="title"/>
          </p:nvPr>
        </p:nvSpPr>
        <p:spPr/>
        <p:txBody>
          <a:bodyPr>
            <a:normAutofit/>
          </a:bodyPr>
          <a:lstStyle/>
          <a:p>
            <a:r>
              <a:rPr lang="en-JM" dirty="0" smtClean="0"/>
              <a:t>Data Collection</a:t>
            </a:r>
            <a:endParaRPr lang="en-JM" dirty="0"/>
          </a:p>
        </p:txBody>
      </p:sp>
    </p:spTree>
    <p:extLst>
      <p:ext uri="{BB962C8B-B14F-4D97-AF65-F5344CB8AC3E}">
        <p14:creationId xmlns:p14="http://schemas.microsoft.com/office/powerpoint/2010/main" val="208053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pPr>
            <a:r>
              <a:rPr lang="en-JM" dirty="0" smtClean="0"/>
              <a:t>Ohrc.on.can (</a:t>
            </a:r>
            <a:r>
              <a:rPr lang="en-JM" dirty="0" err="1" smtClean="0"/>
              <a:t>n.d.</a:t>
            </a:r>
            <a:r>
              <a:rPr lang="en-JM" dirty="0" smtClean="0"/>
              <a:t>) notes that when carrying out an investigation, one should know:</a:t>
            </a:r>
          </a:p>
          <a:p>
            <a:pPr lvl="1" algn="just">
              <a:lnSpc>
                <a:spcPct val="150000"/>
              </a:lnSpc>
            </a:pPr>
            <a:r>
              <a:rPr lang="en-JM" dirty="0"/>
              <a:t>Who will the data be collected about?</a:t>
            </a:r>
          </a:p>
          <a:p>
            <a:pPr lvl="1" algn="just">
              <a:lnSpc>
                <a:spcPct val="150000"/>
              </a:lnSpc>
            </a:pPr>
            <a:r>
              <a:rPr lang="en-JM" dirty="0"/>
              <a:t>Who will the group of interest be compared to?</a:t>
            </a:r>
          </a:p>
          <a:p>
            <a:pPr lvl="1" algn="just">
              <a:lnSpc>
                <a:spcPct val="150000"/>
              </a:lnSpc>
            </a:pPr>
            <a:r>
              <a:rPr lang="en-JM" dirty="0"/>
              <a:t>What locations or geographical areas will the data be gathered from?</a:t>
            </a:r>
          </a:p>
          <a:p>
            <a:pPr lvl="1" algn="just">
              <a:lnSpc>
                <a:spcPct val="150000"/>
              </a:lnSpc>
            </a:pPr>
            <a:r>
              <a:rPr lang="en-JM" dirty="0"/>
              <a:t>What categories will be used to identify the group of interest and comparator group?</a:t>
            </a:r>
          </a:p>
          <a:p>
            <a:pPr lvl="1" algn="just"/>
            <a:endParaRPr lang="en-JM" dirty="0" smtClean="0"/>
          </a:p>
          <a:p>
            <a:pPr algn="just"/>
            <a:endParaRPr lang="en-JM" dirty="0"/>
          </a:p>
        </p:txBody>
      </p:sp>
      <p:sp>
        <p:nvSpPr>
          <p:cNvPr id="3" name="Title 2"/>
          <p:cNvSpPr>
            <a:spLocks noGrp="1"/>
          </p:cNvSpPr>
          <p:nvPr>
            <p:ph type="title"/>
          </p:nvPr>
        </p:nvSpPr>
        <p:spPr/>
        <p:txBody>
          <a:bodyPr>
            <a:normAutofit/>
          </a:bodyPr>
          <a:lstStyle/>
          <a:p>
            <a:r>
              <a:rPr lang="en-JM" dirty="0" smtClean="0"/>
              <a:t>Process for Data Collection</a:t>
            </a:r>
            <a:endParaRPr lang="en-JM" dirty="0"/>
          </a:p>
        </p:txBody>
      </p:sp>
    </p:spTree>
    <p:extLst>
      <p:ext uri="{BB962C8B-B14F-4D97-AF65-F5344CB8AC3E}">
        <p14:creationId xmlns:p14="http://schemas.microsoft.com/office/powerpoint/2010/main" val="7745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JM" dirty="0" smtClean="0"/>
              <a:t>OHRC (</a:t>
            </a:r>
            <a:r>
              <a:rPr lang="en-JM" dirty="0" err="1" smtClean="0"/>
              <a:t>n.d.</a:t>
            </a:r>
            <a:r>
              <a:rPr lang="en-JM" dirty="0" smtClean="0"/>
              <a:t>) identify the following sources of data that should be used to collect information in your investigation:</a:t>
            </a:r>
          </a:p>
          <a:p>
            <a:pPr lvl="1" algn="just"/>
            <a:r>
              <a:rPr lang="en-JM" dirty="0" smtClean="0"/>
              <a:t>Pre-existing </a:t>
            </a:r>
            <a:r>
              <a:rPr lang="en-JM" dirty="0"/>
              <a:t>or official </a:t>
            </a:r>
            <a:r>
              <a:rPr lang="en-JM" dirty="0" smtClean="0"/>
              <a:t>data (secondary sources)</a:t>
            </a:r>
          </a:p>
          <a:p>
            <a:pPr lvl="1" algn="just"/>
            <a:endParaRPr lang="en-JM" dirty="0"/>
          </a:p>
          <a:p>
            <a:pPr lvl="1" algn="just"/>
            <a:r>
              <a:rPr lang="en-JM" dirty="0" smtClean="0"/>
              <a:t>Survey data</a:t>
            </a:r>
          </a:p>
          <a:p>
            <a:pPr lvl="1" algn="just"/>
            <a:endParaRPr lang="en-JM" dirty="0"/>
          </a:p>
          <a:p>
            <a:pPr lvl="1" algn="just"/>
            <a:r>
              <a:rPr lang="en-JM" dirty="0" smtClean="0"/>
              <a:t>Interviews </a:t>
            </a:r>
            <a:r>
              <a:rPr lang="en-JM" dirty="0"/>
              <a:t>and focus </a:t>
            </a:r>
            <a:r>
              <a:rPr lang="en-JM" dirty="0" smtClean="0"/>
              <a:t>groups</a:t>
            </a:r>
          </a:p>
          <a:p>
            <a:pPr lvl="1" algn="just"/>
            <a:endParaRPr lang="en-JM" dirty="0"/>
          </a:p>
          <a:p>
            <a:pPr lvl="1" algn="just"/>
            <a:r>
              <a:rPr lang="en-JM" dirty="0" smtClean="0"/>
              <a:t>Observed </a:t>
            </a:r>
            <a:r>
              <a:rPr lang="en-JM" dirty="0"/>
              <a:t>data</a:t>
            </a:r>
          </a:p>
          <a:p>
            <a:pPr algn="just"/>
            <a:endParaRPr lang="en-JM" dirty="0"/>
          </a:p>
        </p:txBody>
      </p:sp>
      <p:sp>
        <p:nvSpPr>
          <p:cNvPr id="3" name="Title 2"/>
          <p:cNvSpPr>
            <a:spLocks noGrp="1"/>
          </p:cNvSpPr>
          <p:nvPr>
            <p:ph type="title"/>
          </p:nvPr>
        </p:nvSpPr>
        <p:spPr/>
        <p:txBody>
          <a:bodyPr>
            <a:normAutofit fontScale="90000"/>
          </a:bodyPr>
          <a:lstStyle/>
          <a:p>
            <a:r>
              <a:rPr lang="en-JM" dirty="0" smtClean="0"/>
              <a:t/>
            </a:r>
            <a:br>
              <a:rPr lang="en-JM" dirty="0" smtClean="0"/>
            </a:br>
            <a:r>
              <a:rPr lang="en-JM" dirty="0" smtClean="0"/>
              <a:t>What </a:t>
            </a:r>
            <a:r>
              <a:rPr lang="en-JM" dirty="0"/>
              <a:t>sources of data should be used to collect information?</a:t>
            </a:r>
            <a:br>
              <a:rPr lang="en-JM" dirty="0"/>
            </a:br>
            <a:endParaRPr lang="en-JM" dirty="0"/>
          </a:p>
        </p:txBody>
      </p:sp>
    </p:spTree>
    <p:extLst>
      <p:ext uri="{BB962C8B-B14F-4D97-AF65-F5344CB8AC3E}">
        <p14:creationId xmlns:p14="http://schemas.microsoft.com/office/powerpoint/2010/main" val="3610981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3507</TotalTime>
  <Words>1333</Words>
  <Application>Microsoft Office PowerPoint</Application>
  <PresentationFormat>On-screen Show (4:3)</PresentationFormat>
  <Paragraphs>132</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Lucida Sans Unicode</vt:lpstr>
      <vt:lpstr>Verdana</vt:lpstr>
      <vt:lpstr>Wingdings 2</vt:lpstr>
      <vt:lpstr>Wingdings 3</vt:lpstr>
      <vt:lpstr>Concourse</vt:lpstr>
      <vt:lpstr>Unit 6: Managing a Successful Business Project  Unit 4: Research Project  Unit 18: Researching Current Issues in Aviation </vt:lpstr>
      <vt:lpstr>Content</vt:lpstr>
      <vt:lpstr>Learning Objectives</vt:lpstr>
      <vt:lpstr>Research and Collection Methods</vt:lpstr>
      <vt:lpstr>Data Collection</vt:lpstr>
      <vt:lpstr>Data Collection</vt:lpstr>
      <vt:lpstr>Data Collection</vt:lpstr>
      <vt:lpstr>Process for Data Collection</vt:lpstr>
      <vt:lpstr> What sources of data should be used to collect information? </vt:lpstr>
      <vt:lpstr>Thinking about Time Management</vt:lpstr>
      <vt:lpstr>Thinking about Time Management</vt:lpstr>
      <vt:lpstr>Data Protection and Security</vt:lpstr>
      <vt:lpstr>AC 2.3: Record and collate relevant data where appropriate</vt:lpstr>
      <vt:lpstr> Recording Data</vt:lpstr>
      <vt:lpstr>Purpose of recording data</vt:lpstr>
      <vt:lpstr>Complete your Weekly Log</vt:lpstr>
      <vt:lpstr>Monitoring Activities </vt:lpstr>
      <vt:lpstr>Monitoring Activities </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Dwayne Cargill</cp:lastModifiedBy>
  <cp:revision>94</cp:revision>
  <cp:lastPrinted>2015-09-08T22:37:04Z</cp:lastPrinted>
  <dcterms:created xsi:type="dcterms:W3CDTF">2015-09-03T01:21:11Z</dcterms:created>
  <dcterms:modified xsi:type="dcterms:W3CDTF">2017-02-20T02:33:31Z</dcterms:modified>
</cp:coreProperties>
</file>