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handoutMasterIdLst>
    <p:handoutMasterId r:id="rId23"/>
  </p:handoutMasterIdLst>
  <p:sldIdLst>
    <p:sldId id="256" r:id="rId2"/>
    <p:sldId id="257" r:id="rId3"/>
    <p:sldId id="258" r:id="rId4"/>
    <p:sldId id="355" r:id="rId5"/>
    <p:sldId id="356" r:id="rId6"/>
    <p:sldId id="371" r:id="rId7"/>
    <p:sldId id="357" r:id="rId8"/>
    <p:sldId id="358" r:id="rId9"/>
    <p:sldId id="359" r:id="rId10"/>
    <p:sldId id="370" r:id="rId11"/>
    <p:sldId id="360" r:id="rId12"/>
    <p:sldId id="369" r:id="rId13"/>
    <p:sldId id="361" r:id="rId14"/>
    <p:sldId id="362" r:id="rId15"/>
    <p:sldId id="363" r:id="rId16"/>
    <p:sldId id="364" r:id="rId17"/>
    <p:sldId id="365" r:id="rId18"/>
    <p:sldId id="368" r:id="rId19"/>
    <p:sldId id="366" r:id="rId20"/>
    <p:sldId id="36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32187A3-ED0E-4877-9747-27C639F59024}">
          <p14:sldIdLst>
            <p14:sldId id="256"/>
            <p14:sldId id="257"/>
            <p14:sldId id="258"/>
            <p14:sldId id="355"/>
            <p14:sldId id="356"/>
            <p14:sldId id="371"/>
            <p14:sldId id="357"/>
            <p14:sldId id="358"/>
            <p14:sldId id="359"/>
            <p14:sldId id="370"/>
            <p14:sldId id="360"/>
            <p14:sldId id="369"/>
            <p14:sldId id="361"/>
            <p14:sldId id="362"/>
            <p14:sldId id="363"/>
            <p14:sldId id="364"/>
            <p14:sldId id="365"/>
            <p14:sldId id="368"/>
            <p14:sldId id="366"/>
            <p14:sldId id="36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37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vl1pPr>
          </a:lstStyle>
          <a:p>
            <a:endParaRPr lang="en-JM"/>
          </a:p>
        </p:txBody>
      </p:sp>
      <p:sp>
        <p:nvSpPr>
          <p:cNvPr id="3" name="Date Placeholder 2"/>
          <p:cNvSpPr>
            <a:spLocks noGrp="1"/>
          </p:cNvSpPr>
          <p:nvPr>
            <p:ph type="dt" sz="quarter" idx="1"/>
          </p:nvPr>
        </p:nvSpPr>
        <p:spPr>
          <a:xfrm>
            <a:off x="3884613" y="0"/>
            <a:ext cx="2971800" cy="457200"/>
          </a:xfrm>
          <a:prstGeom prst="rect">
            <a:avLst/>
          </a:prstGeom>
        </p:spPr>
        <p:txBody>
          <a:bodyPr vert="horz" lIns="91432" tIns="45716" rIns="91432" bIns="45716" rtlCol="0"/>
          <a:lstStyle>
            <a:lvl1pPr algn="r">
              <a:defRPr sz="1200"/>
            </a:lvl1pPr>
          </a:lstStyle>
          <a:p>
            <a:fld id="{3D00F2B5-A44B-4866-8107-118328990525}" type="datetimeFigureOut">
              <a:rPr lang="en-JM" smtClean="0"/>
              <a:t>05/03/2017</a:t>
            </a:fld>
            <a:endParaRPr lang="en-JM"/>
          </a:p>
        </p:txBody>
      </p:sp>
      <p:sp>
        <p:nvSpPr>
          <p:cNvPr id="4" name="Footer Placeholder 3"/>
          <p:cNvSpPr>
            <a:spLocks noGrp="1"/>
          </p:cNvSpPr>
          <p:nvPr>
            <p:ph type="ftr" sz="quarter" idx="2"/>
          </p:nvPr>
        </p:nvSpPr>
        <p:spPr>
          <a:xfrm>
            <a:off x="0" y="8685213"/>
            <a:ext cx="2971800" cy="457200"/>
          </a:xfrm>
          <a:prstGeom prst="rect">
            <a:avLst/>
          </a:prstGeom>
        </p:spPr>
        <p:txBody>
          <a:bodyPr vert="horz" lIns="91432" tIns="45716" rIns="91432" bIns="45716" rtlCol="0" anchor="b"/>
          <a:lstStyle>
            <a:lvl1pPr algn="l">
              <a:defRPr sz="1200"/>
            </a:lvl1pPr>
          </a:lstStyle>
          <a:p>
            <a:endParaRPr lang="en-JM"/>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32" tIns="45716" rIns="91432" bIns="45716" rtlCol="0" anchor="b"/>
          <a:lstStyle>
            <a:lvl1pPr algn="r">
              <a:defRPr sz="1200"/>
            </a:lvl1pPr>
          </a:lstStyle>
          <a:p>
            <a:fld id="{36829268-3815-463A-8E90-E3423A92704E}" type="slidenum">
              <a:rPr lang="en-JM" smtClean="0"/>
              <a:t>‹#›</a:t>
            </a:fld>
            <a:endParaRPr lang="en-JM"/>
          </a:p>
        </p:txBody>
      </p:sp>
    </p:spTree>
    <p:extLst>
      <p:ext uri="{BB962C8B-B14F-4D97-AF65-F5344CB8AC3E}">
        <p14:creationId xmlns:p14="http://schemas.microsoft.com/office/powerpoint/2010/main" val="3629583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M"/>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5BC8BD-ACB1-4C0B-8153-8F19E4ED6188}" type="datetimeFigureOut">
              <a:rPr lang="en-JM" smtClean="0"/>
              <a:t>05/03/2017</a:t>
            </a:fld>
            <a:endParaRPr lang="en-JM"/>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JM"/>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JM"/>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FDAE5A-A194-4901-A02A-256769C2E07F}" type="slidenum">
              <a:rPr lang="en-JM" smtClean="0"/>
              <a:t>‹#›</a:t>
            </a:fld>
            <a:endParaRPr lang="en-JM"/>
          </a:p>
        </p:txBody>
      </p:sp>
    </p:spTree>
    <p:extLst>
      <p:ext uri="{BB962C8B-B14F-4D97-AF65-F5344CB8AC3E}">
        <p14:creationId xmlns:p14="http://schemas.microsoft.com/office/powerpoint/2010/main" val="3033931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dirty="0"/>
          </a:p>
        </p:txBody>
      </p:sp>
      <p:sp>
        <p:nvSpPr>
          <p:cNvPr id="4" name="Slide Number Placeholder 3"/>
          <p:cNvSpPr>
            <a:spLocks noGrp="1"/>
          </p:cNvSpPr>
          <p:nvPr>
            <p:ph type="sldNum" sz="quarter" idx="10"/>
          </p:nvPr>
        </p:nvSpPr>
        <p:spPr/>
        <p:txBody>
          <a:bodyPr/>
          <a:lstStyle/>
          <a:p>
            <a:fld id="{EEFDAE5A-A194-4901-A02A-256769C2E07F}" type="slidenum">
              <a:rPr lang="en-JM" smtClean="0"/>
              <a:t>1</a:t>
            </a:fld>
            <a:endParaRPr lang="en-JM"/>
          </a:p>
        </p:txBody>
      </p:sp>
    </p:spTree>
    <p:extLst>
      <p:ext uri="{BB962C8B-B14F-4D97-AF65-F5344CB8AC3E}">
        <p14:creationId xmlns:p14="http://schemas.microsoft.com/office/powerpoint/2010/main" val="2985707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5410421-482D-4BF1-B9C9-504B2DF581F0}" type="datetimeFigureOut">
              <a:rPr lang="en-JM" smtClean="0"/>
              <a:t>05/03/2017</a:t>
            </a:fld>
            <a:endParaRPr lang="en-JM"/>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JM"/>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83FF223-D659-493B-A6B4-8C6FF6346327}" type="slidenum">
              <a:rPr lang="en-JM" smtClean="0"/>
              <a:t>‹#›</a:t>
            </a:fld>
            <a:endParaRPr lang="en-JM"/>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t>05/03/2017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t>‹#›</a:t>
            </a:fld>
            <a:endParaRPr lang="en-JM"/>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t>05/03/2017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t>‹#›</a:t>
            </a:fld>
            <a:endParaRPr lang="en-JM"/>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t>05/03/2017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t>‹#›</a:t>
            </a:fld>
            <a:endParaRPr lang="en-JM"/>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t>05/03/2017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t>‹#›</a:t>
            </a:fld>
            <a:endParaRPr lang="en-JM"/>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5410421-482D-4BF1-B9C9-504B2DF581F0}" type="datetimeFigureOut">
              <a:rPr lang="en-JM" smtClean="0"/>
              <a:t>05/03/2017</a:t>
            </a:fld>
            <a:endParaRPr lang="en-JM"/>
          </a:p>
        </p:txBody>
      </p:sp>
      <p:sp>
        <p:nvSpPr>
          <p:cNvPr id="6" name="Footer Placeholder 5"/>
          <p:cNvSpPr>
            <a:spLocks noGrp="1"/>
          </p:cNvSpPr>
          <p:nvPr>
            <p:ph type="ftr" sz="quarter" idx="11"/>
          </p:nvPr>
        </p:nvSpPr>
        <p:spPr/>
        <p:txBody>
          <a:bodyPr/>
          <a:lstStyle>
            <a:extLst/>
          </a:lstStyle>
          <a:p>
            <a:endParaRPr lang="en-JM"/>
          </a:p>
        </p:txBody>
      </p:sp>
      <p:sp>
        <p:nvSpPr>
          <p:cNvPr id="7" name="Slide Number Placeholder 6"/>
          <p:cNvSpPr>
            <a:spLocks noGrp="1"/>
          </p:cNvSpPr>
          <p:nvPr>
            <p:ph type="sldNum" sz="quarter" idx="12"/>
          </p:nvPr>
        </p:nvSpPr>
        <p:spPr/>
        <p:txBody>
          <a:bodyPr/>
          <a:lstStyle>
            <a:extLst/>
          </a:lstStyle>
          <a:p>
            <a:fld id="{683FF223-D659-493B-A6B4-8C6FF6346327}" type="slidenum">
              <a:rPr lang="en-JM" smtClean="0"/>
              <a:t>‹#›</a:t>
            </a:fld>
            <a:endParaRPr lang="en-JM"/>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410421-482D-4BF1-B9C9-504B2DF581F0}" type="datetimeFigureOut">
              <a:rPr lang="en-JM" smtClean="0"/>
              <a:t>05/03/2017</a:t>
            </a:fld>
            <a:endParaRPr lang="en-JM"/>
          </a:p>
        </p:txBody>
      </p:sp>
      <p:sp>
        <p:nvSpPr>
          <p:cNvPr id="8" name="Footer Placeholder 7"/>
          <p:cNvSpPr>
            <a:spLocks noGrp="1"/>
          </p:cNvSpPr>
          <p:nvPr>
            <p:ph type="ftr" sz="quarter" idx="11"/>
          </p:nvPr>
        </p:nvSpPr>
        <p:spPr/>
        <p:txBody>
          <a:bodyPr/>
          <a:lstStyle>
            <a:extLst/>
          </a:lstStyle>
          <a:p>
            <a:endParaRPr lang="en-JM"/>
          </a:p>
        </p:txBody>
      </p:sp>
      <p:sp>
        <p:nvSpPr>
          <p:cNvPr id="9" name="Slide Number Placeholder 8"/>
          <p:cNvSpPr>
            <a:spLocks noGrp="1"/>
          </p:cNvSpPr>
          <p:nvPr>
            <p:ph type="sldNum" sz="quarter" idx="12"/>
          </p:nvPr>
        </p:nvSpPr>
        <p:spPr/>
        <p:txBody>
          <a:bodyPr/>
          <a:lstStyle>
            <a:extLst/>
          </a:lstStyle>
          <a:p>
            <a:fld id="{683FF223-D659-493B-A6B4-8C6FF6346327}" type="slidenum">
              <a:rPr lang="en-JM" smtClean="0"/>
              <a:t>‹#›</a:t>
            </a:fld>
            <a:endParaRPr lang="en-JM"/>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5410421-482D-4BF1-B9C9-504B2DF581F0}" type="datetimeFigureOut">
              <a:rPr lang="en-JM" smtClean="0"/>
              <a:t>05/03/2017</a:t>
            </a:fld>
            <a:endParaRPr lang="en-JM"/>
          </a:p>
        </p:txBody>
      </p:sp>
      <p:sp>
        <p:nvSpPr>
          <p:cNvPr id="4" name="Footer Placeholder 3"/>
          <p:cNvSpPr>
            <a:spLocks noGrp="1"/>
          </p:cNvSpPr>
          <p:nvPr>
            <p:ph type="ftr" sz="quarter" idx="11"/>
          </p:nvPr>
        </p:nvSpPr>
        <p:spPr/>
        <p:txBody>
          <a:bodyPr/>
          <a:lstStyle>
            <a:extLst/>
          </a:lstStyle>
          <a:p>
            <a:endParaRPr lang="en-JM"/>
          </a:p>
        </p:txBody>
      </p:sp>
      <p:sp>
        <p:nvSpPr>
          <p:cNvPr id="5" name="Slide Number Placeholder 4"/>
          <p:cNvSpPr>
            <a:spLocks noGrp="1"/>
          </p:cNvSpPr>
          <p:nvPr>
            <p:ph type="sldNum" sz="quarter" idx="12"/>
          </p:nvPr>
        </p:nvSpPr>
        <p:spPr/>
        <p:txBody>
          <a:bodyPr/>
          <a:lstStyle>
            <a:extLst/>
          </a:lstStyle>
          <a:p>
            <a:fld id="{683FF223-D659-493B-A6B4-8C6FF6346327}" type="slidenum">
              <a:rPr lang="en-JM" smtClean="0"/>
              <a:t>‹#›</a:t>
            </a:fld>
            <a:endParaRPr lang="en-JM"/>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5410421-482D-4BF1-B9C9-504B2DF581F0}" type="datetimeFigureOut">
              <a:rPr lang="en-JM" smtClean="0"/>
              <a:t>05/03/2017</a:t>
            </a:fld>
            <a:endParaRPr lang="en-JM"/>
          </a:p>
        </p:txBody>
      </p:sp>
      <p:sp>
        <p:nvSpPr>
          <p:cNvPr id="3" name="Footer Placeholder 2"/>
          <p:cNvSpPr>
            <a:spLocks noGrp="1"/>
          </p:cNvSpPr>
          <p:nvPr>
            <p:ph type="ftr" sz="quarter" idx="11"/>
          </p:nvPr>
        </p:nvSpPr>
        <p:spPr/>
        <p:txBody>
          <a:bodyPr/>
          <a:lstStyle>
            <a:extLst/>
          </a:lstStyle>
          <a:p>
            <a:endParaRPr lang="en-JM"/>
          </a:p>
        </p:txBody>
      </p:sp>
      <p:sp>
        <p:nvSpPr>
          <p:cNvPr id="4" name="Slide Number Placeholder 3"/>
          <p:cNvSpPr>
            <a:spLocks noGrp="1"/>
          </p:cNvSpPr>
          <p:nvPr>
            <p:ph type="sldNum" sz="quarter" idx="12"/>
          </p:nvPr>
        </p:nvSpPr>
        <p:spPr/>
        <p:txBody>
          <a:bodyPr/>
          <a:lstStyle>
            <a:extLst/>
          </a:lstStyle>
          <a:p>
            <a:fld id="{683FF223-D659-493B-A6B4-8C6FF6346327}" type="slidenum">
              <a:rPr lang="en-JM" smtClean="0"/>
              <a:t>‹#›</a:t>
            </a:fld>
            <a:endParaRPr lang="en-JM"/>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5410421-482D-4BF1-B9C9-504B2DF581F0}" type="datetimeFigureOut">
              <a:rPr lang="en-JM" smtClean="0"/>
              <a:t>05/03/2017</a:t>
            </a:fld>
            <a:endParaRPr lang="en-JM"/>
          </a:p>
        </p:txBody>
      </p:sp>
      <p:sp>
        <p:nvSpPr>
          <p:cNvPr id="6" name="Footer Placeholder 5"/>
          <p:cNvSpPr>
            <a:spLocks noGrp="1"/>
          </p:cNvSpPr>
          <p:nvPr>
            <p:ph type="ftr" sz="quarter" idx="11"/>
          </p:nvPr>
        </p:nvSpPr>
        <p:spPr/>
        <p:txBody>
          <a:bodyPr/>
          <a:lstStyle>
            <a:extLst/>
          </a:lstStyle>
          <a:p>
            <a:endParaRPr lang="en-JM"/>
          </a:p>
        </p:txBody>
      </p:sp>
      <p:sp>
        <p:nvSpPr>
          <p:cNvPr id="7" name="Slide Number Placeholder 6"/>
          <p:cNvSpPr>
            <a:spLocks noGrp="1"/>
          </p:cNvSpPr>
          <p:nvPr>
            <p:ph type="sldNum" sz="quarter" idx="12"/>
          </p:nvPr>
        </p:nvSpPr>
        <p:spPr/>
        <p:txBody>
          <a:bodyPr/>
          <a:lstStyle>
            <a:extLst/>
          </a:lstStyle>
          <a:p>
            <a:fld id="{683FF223-D659-493B-A6B4-8C6FF6346327}" type="slidenum">
              <a:rPr lang="en-JM" smtClean="0"/>
              <a:t>‹#›</a:t>
            </a:fld>
            <a:endParaRPr lang="en-JM"/>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5410421-482D-4BF1-B9C9-504B2DF581F0}" type="datetimeFigureOut">
              <a:rPr lang="en-JM" smtClean="0"/>
              <a:t>05/03/2017</a:t>
            </a:fld>
            <a:endParaRPr lang="en-JM"/>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JM"/>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83FF223-D659-493B-A6B4-8C6FF6346327}" type="slidenum">
              <a:rPr lang="en-JM" smtClean="0"/>
              <a:t>‹#›</a:t>
            </a:fld>
            <a:endParaRPr lang="en-JM"/>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5410421-482D-4BF1-B9C9-504B2DF581F0}" type="datetimeFigureOut">
              <a:rPr lang="en-JM" smtClean="0"/>
              <a:t>05/03/2017</a:t>
            </a:fld>
            <a:endParaRPr lang="en-JM"/>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JM"/>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83FF223-D659-493B-A6B4-8C6FF6346327}" type="slidenum">
              <a:rPr lang="en-JM" smtClean="0"/>
              <a:t>‹#›</a:t>
            </a:fld>
            <a:endParaRPr lang="en-JM"/>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ature.com/bdj/journal/v204/n8/full/sj.bdj.2008.292.html#B20" TargetMode="External"/><Relationship Id="rId2" Type="http://schemas.openxmlformats.org/officeDocument/2006/relationships/hyperlink" Target="http://www.nature.com/bdj/journal/v204/n8/full/sj.bdj.2008.292.html#a5" TargetMode="External"/><Relationship Id="rId1" Type="http://schemas.openxmlformats.org/officeDocument/2006/relationships/slideLayout" Target="../slideLayouts/slideLayout2.xml"/><Relationship Id="rId4" Type="http://schemas.openxmlformats.org/officeDocument/2006/relationships/hyperlink" Target="http://libweb.surrey.ac.uk/library/skills/Introduction%20to%20Research%20and%20Managing%20Information%20Leicester/page_79.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2058361"/>
          </a:xfrm>
        </p:spPr>
        <p:txBody>
          <a:bodyPr>
            <a:normAutofit fontScale="90000"/>
          </a:bodyPr>
          <a:lstStyle/>
          <a:p>
            <a:r>
              <a:rPr lang="en-JM" sz="2800" dirty="0" smtClean="0"/>
              <a:t>Unit 6: Managing a Successful Business Project</a:t>
            </a:r>
            <a:br>
              <a:rPr lang="en-JM" sz="2800" dirty="0" smtClean="0"/>
            </a:br>
            <a:r>
              <a:rPr lang="en-JM" sz="2800" dirty="0" smtClean="0"/>
              <a:t/>
            </a:r>
            <a:br>
              <a:rPr lang="en-JM" sz="2800" dirty="0" smtClean="0"/>
            </a:br>
            <a:r>
              <a:rPr lang="en-JM" sz="2800" dirty="0" smtClean="0"/>
              <a:t>Unit </a:t>
            </a:r>
            <a:r>
              <a:rPr lang="en-JM" sz="2800" dirty="0"/>
              <a:t>4</a:t>
            </a:r>
            <a:r>
              <a:rPr lang="en-JM" sz="2800" dirty="0" smtClean="0"/>
              <a:t>: Research Project</a:t>
            </a:r>
            <a:br>
              <a:rPr lang="en-JM" sz="2800" dirty="0" smtClean="0"/>
            </a:br>
            <a:r>
              <a:rPr lang="en-JM" sz="2800" dirty="0" smtClean="0"/>
              <a:t/>
            </a:r>
            <a:br>
              <a:rPr lang="en-JM" sz="2800" dirty="0" smtClean="0"/>
            </a:br>
            <a:r>
              <a:rPr lang="en-JM" sz="2800" dirty="0" smtClean="0"/>
              <a:t>Unit 18: Researching Current Issues in Aviation </a:t>
            </a:r>
            <a:endParaRPr lang="en-JM" sz="2800" dirty="0"/>
          </a:p>
        </p:txBody>
      </p:sp>
      <p:sp>
        <p:nvSpPr>
          <p:cNvPr id="3" name="Subtitle 2"/>
          <p:cNvSpPr>
            <a:spLocks noGrp="1"/>
          </p:cNvSpPr>
          <p:nvPr>
            <p:ph type="subTitle" idx="1"/>
          </p:nvPr>
        </p:nvSpPr>
        <p:spPr>
          <a:xfrm>
            <a:off x="685800" y="3611606"/>
            <a:ext cx="7772400" cy="1493793"/>
          </a:xfrm>
        </p:spPr>
        <p:txBody>
          <a:bodyPr>
            <a:noAutofit/>
          </a:bodyPr>
          <a:lstStyle/>
          <a:p>
            <a:pPr algn="l"/>
            <a:r>
              <a:rPr lang="en-JM" sz="1600" dirty="0" smtClean="0"/>
              <a:t>Dwayne Cargill</a:t>
            </a:r>
          </a:p>
          <a:p>
            <a:pPr algn="l"/>
            <a:r>
              <a:rPr lang="en-JM" sz="1600" dirty="0" smtClean="0"/>
              <a:t>Lecturer</a:t>
            </a:r>
          </a:p>
          <a:p>
            <a:pPr algn="l"/>
            <a:r>
              <a:rPr lang="en-JM" sz="1600" dirty="0" err="1" smtClean="0"/>
              <a:t>Colbourne</a:t>
            </a:r>
            <a:r>
              <a:rPr lang="en-JM" sz="1600" dirty="0" smtClean="0"/>
              <a:t> College</a:t>
            </a:r>
          </a:p>
          <a:p>
            <a:pPr algn="l"/>
            <a:endParaRPr lang="en-JM" sz="1600" dirty="0"/>
          </a:p>
          <a:p>
            <a:pPr algn="l"/>
            <a:r>
              <a:rPr lang="en-JM" sz="1600" dirty="0" smtClean="0"/>
              <a:t>M</a:t>
            </a:r>
            <a:r>
              <a:rPr lang="en-JM" sz="1600" dirty="0" smtClean="0"/>
              <a:t>arch 6, </a:t>
            </a:r>
            <a:r>
              <a:rPr lang="en-JM" sz="1600" dirty="0" smtClean="0"/>
              <a:t>2017</a:t>
            </a:r>
            <a:endParaRPr lang="en-JM" sz="1600" dirty="0"/>
          </a:p>
        </p:txBody>
      </p:sp>
    </p:spTree>
    <p:extLst>
      <p:ext uri="{BB962C8B-B14F-4D97-AF65-F5344CB8AC3E}">
        <p14:creationId xmlns:p14="http://schemas.microsoft.com/office/powerpoint/2010/main" val="1708231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lgn="just">
              <a:lnSpc>
                <a:spcPct val="150000"/>
              </a:lnSpc>
            </a:pPr>
            <a:r>
              <a:rPr lang="en-JM" dirty="0" smtClean="0"/>
              <a:t>Quotes </a:t>
            </a:r>
            <a:r>
              <a:rPr lang="en-JM" dirty="0"/>
              <a:t>can be used to demonstrate and or inform or support findings, but it is recommended that the researcher consider the reliability and validity of each quote </a:t>
            </a:r>
            <a:endParaRPr lang="en-JM" dirty="0" smtClean="0"/>
          </a:p>
          <a:p>
            <a:pPr lvl="1" algn="just">
              <a:lnSpc>
                <a:spcPct val="150000"/>
              </a:lnSpc>
            </a:pPr>
            <a:endParaRPr lang="en-JM" dirty="0"/>
          </a:p>
          <a:p>
            <a:pPr lvl="1" algn="just">
              <a:lnSpc>
                <a:spcPct val="150000"/>
              </a:lnSpc>
            </a:pPr>
            <a:r>
              <a:rPr lang="en-JM" dirty="0"/>
              <a:t>Consideration may also be given to whether or not qualitative data can be represented in a quantitative form (i.e. 6 out of 10 people...) </a:t>
            </a:r>
          </a:p>
          <a:p>
            <a:endParaRPr lang="en-JM" dirty="0"/>
          </a:p>
        </p:txBody>
      </p:sp>
      <p:sp>
        <p:nvSpPr>
          <p:cNvPr id="3" name="Title 2"/>
          <p:cNvSpPr>
            <a:spLocks noGrp="1"/>
          </p:cNvSpPr>
          <p:nvPr>
            <p:ph type="title"/>
          </p:nvPr>
        </p:nvSpPr>
        <p:spPr/>
        <p:txBody>
          <a:bodyPr/>
          <a:lstStyle/>
          <a:p>
            <a:r>
              <a:rPr lang="en-JM" dirty="0" smtClean="0"/>
              <a:t>Presentation </a:t>
            </a:r>
            <a:r>
              <a:rPr lang="en-JM" dirty="0" smtClean="0"/>
              <a:t>Styles </a:t>
            </a:r>
            <a:r>
              <a:rPr lang="en-JM" dirty="0" err="1" smtClean="0"/>
              <a:t>cont</a:t>
            </a:r>
            <a:endParaRPr lang="en-JM" dirty="0"/>
          </a:p>
        </p:txBody>
      </p:sp>
    </p:spTree>
    <p:extLst>
      <p:ext uri="{BB962C8B-B14F-4D97-AF65-F5344CB8AC3E}">
        <p14:creationId xmlns:p14="http://schemas.microsoft.com/office/powerpoint/2010/main" val="2950775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JM" sz="2200" dirty="0"/>
              <a:t>Libweb.surrey.ac.uk (2015) </a:t>
            </a:r>
            <a:r>
              <a:rPr lang="en-JM" sz="2200" dirty="0" smtClean="0"/>
              <a:t>states that the </a:t>
            </a:r>
            <a:r>
              <a:rPr lang="en-JM" sz="2200" dirty="0"/>
              <a:t>analysis of qualitative research involves aiming to uncover and / or understand the big picture - by using the data to describe the phenomenon and what this means. </a:t>
            </a:r>
            <a:endParaRPr lang="en-JM" sz="2200" dirty="0" smtClean="0"/>
          </a:p>
          <a:p>
            <a:pPr algn="just"/>
            <a:endParaRPr lang="en-JM" sz="2200" dirty="0"/>
          </a:p>
          <a:p>
            <a:pPr algn="just"/>
            <a:r>
              <a:rPr lang="en-JM" sz="2200" dirty="0" smtClean="0"/>
              <a:t>Both </a:t>
            </a:r>
            <a:r>
              <a:rPr lang="en-JM" sz="2200" dirty="0"/>
              <a:t>qualitative and quantitative analysis involves labelling and coding all of the data in order that similarities and differences can be recognised. Responses from even an unstructured qualitative interview can be entered into a computer in order for it to be coded, counted and analysed. </a:t>
            </a:r>
            <a:endParaRPr lang="en-JM" sz="2200" dirty="0" smtClean="0"/>
          </a:p>
          <a:p>
            <a:pPr algn="just"/>
            <a:endParaRPr lang="en-JM" sz="2200" dirty="0"/>
          </a:p>
          <a:p>
            <a:pPr algn="just"/>
            <a:r>
              <a:rPr lang="en-JM" sz="2200" dirty="0" smtClean="0"/>
              <a:t>The </a:t>
            </a:r>
            <a:r>
              <a:rPr lang="en-JM" sz="2200" dirty="0"/>
              <a:t>qualitative researcher, however, has no system for pre-coding, therefore a method of identifying and labelling or coding data needs to be developed that is </a:t>
            </a:r>
            <a:r>
              <a:rPr lang="en-JM" sz="2200" dirty="0" smtClean="0"/>
              <a:t>modify </a:t>
            </a:r>
            <a:r>
              <a:rPr lang="en-JM" sz="2200" dirty="0"/>
              <a:t>for each research. - which is called content analysis</a:t>
            </a:r>
            <a:r>
              <a:rPr lang="en-JM" sz="2200" dirty="0" smtClean="0"/>
              <a:t>.</a:t>
            </a:r>
          </a:p>
          <a:p>
            <a:pPr algn="just"/>
            <a:endParaRPr lang="en-JM" dirty="0"/>
          </a:p>
          <a:p>
            <a:endParaRPr lang="en-JM" dirty="0"/>
          </a:p>
        </p:txBody>
      </p:sp>
      <p:sp>
        <p:nvSpPr>
          <p:cNvPr id="3" name="Title 2"/>
          <p:cNvSpPr>
            <a:spLocks noGrp="1"/>
          </p:cNvSpPr>
          <p:nvPr>
            <p:ph type="title"/>
          </p:nvPr>
        </p:nvSpPr>
        <p:spPr/>
        <p:txBody>
          <a:bodyPr/>
          <a:lstStyle/>
          <a:p>
            <a:r>
              <a:rPr lang="en-JM" dirty="0" smtClean="0"/>
              <a:t>Analysing Qualitative data </a:t>
            </a:r>
            <a:endParaRPr lang="en-JM" dirty="0"/>
          </a:p>
        </p:txBody>
      </p:sp>
    </p:spTree>
    <p:extLst>
      <p:ext uri="{BB962C8B-B14F-4D97-AF65-F5344CB8AC3E}">
        <p14:creationId xmlns:p14="http://schemas.microsoft.com/office/powerpoint/2010/main" val="620354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lnSpc>
                <a:spcPct val="150000"/>
              </a:lnSpc>
            </a:pPr>
            <a:r>
              <a:rPr lang="en-JM" dirty="0" smtClean="0"/>
              <a:t>Content analysis can be used when qualitative data has been collected through: Interviews, Focus groups, Observation and Documentary analysis</a:t>
            </a:r>
          </a:p>
          <a:p>
            <a:pPr algn="just">
              <a:lnSpc>
                <a:spcPct val="150000"/>
              </a:lnSpc>
            </a:pPr>
            <a:endParaRPr lang="en-JM" dirty="0" smtClean="0"/>
          </a:p>
          <a:p>
            <a:pPr algn="just">
              <a:lnSpc>
                <a:spcPct val="150000"/>
              </a:lnSpc>
            </a:pPr>
            <a:r>
              <a:rPr lang="en-JM" dirty="0" smtClean="0"/>
              <a:t>Content analysis is '...a procedure for the categorisation of verbal or behavioural data, for purposes of classification, summarisation and tabulation.' </a:t>
            </a:r>
          </a:p>
          <a:p>
            <a:endParaRPr lang="en-JM" dirty="0"/>
          </a:p>
        </p:txBody>
      </p:sp>
      <p:sp>
        <p:nvSpPr>
          <p:cNvPr id="3" name="Title 2"/>
          <p:cNvSpPr>
            <a:spLocks noGrp="1"/>
          </p:cNvSpPr>
          <p:nvPr>
            <p:ph type="title"/>
          </p:nvPr>
        </p:nvSpPr>
        <p:spPr/>
        <p:txBody>
          <a:bodyPr/>
          <a:lstStyle/>
          <a:p>
            <a:r>
              <a:rPr lang="en-JM" dirty="0" smtClean="0"/>
              <a:t>Analysing Qualitative </a:t>
            </a:r>
            <a:r>
              <a:rPr lang="en-JM" dirty="0" smtClean="0"/>
              <a:t>data </a:t>
            </a:r>
            <a:r>
              <a:rPr lang="en-JM" dirty="0" err="1" smtClean="0"/>
              <a:t>cont</a:t>
            </a:r>
            <a:r>
              <a:rPr lang="en-JM" dirty="0" smtClean="0"/>
              <a:t> </a:t>
            </a:r>
            <a:endParaRPr lang="en-JM" dirty="0"/>
          </a:p>
        </p:txBody>
      </p:sp>
    </p:spTree>
    <p:extLst>
      <p:ext uri="{BB962C8B-B14F-4D97-AF65-F5344CB8AC3E}">
        <p14:creationId xmlns:p14="http://schemas.microsoft.com/office/powerpoint/2010/main" val="1782254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JM" dirty="0" smtClean="0"/>
              <a:t>According to </a:t>
            </a:r>
            <a:r>
              <a:rPr lang="en-JM" dirty="0"/>
              <a:t>Libweb.surrey.ac.uk (2015) </a:t>
            </a:r>
            <a:r>
              <a:rPr lang="en-JM" dirty="0" smtClean="0"/>
              <a:t>the </a:t>
            </a:r>
            <a:r>
              <a:rPr lang="en-JM" dirty="0"/>
              <a:t>content can be analysed on two levels: </a:t>
            </a:r>
            <a:endParaRPr lang="en-JM" dirty="0" smtClean="0"/>
          </a:p>
          <a:p>
            <a:pPr algn="just"/>
            <a:endParaRPr lang="en-JM" dirty="0"/>
          </a:p>
          <a:p>
            <a:pPr lvl="1" algn="just"/>
            <a:r>
              <a:rPr lang="en-JM" dirty="0"/>
              <a:t>Basic level or the manifest level: a descriptive account of the data i.e. this is what was said, but no comments or theories as to why or how </a:t>
            </a:r>
            <a:endParaRPr lang="en-JM" dirty="0" smtClean="0"/>
          </a:p>
          <a:p>
            <a:pPr lvl="1" algn="just"/>
            <a:endParaRPr lang="en-JM" dirty="0"/>
          </a:p>
          <a:p>
            <a:pPr lvl="1" algn="just"/>
            <a:r>
              <a:rPr lang="en-JM" dirty="0"/>
              <a:t>Higher level or latent level of analysis: a more interpretive analysis that is concerned with the response as well as what may have been inferred or </a:t>
            </a:r>
            <a:r>
              <a:rPr lang="en-JM" dirty="0" smtClean="0"/>
              <a:t>implied</a:t>
            </a:r>
          </a:p>
          <a:p>
            <a:pPr lvl="1" algn="just"/>
            <a:endParaRPr lang="en-JM" dirty="0"/>
          </a:p>
          <a:p>
            <a:pPr algn="just"/>
            <a:r>
              <a:rPr lang="en-JM" dirty="0"/>
              <a:t>Content analysis involves coding and classifying data, also referred to as categorising and indexing and the aim of context analysis is to make sense of the data collected and to highlight the important messages, features or findings</a:t>
            </a:r>
          </a:p>
          <a:p>
            <a:pPr algn="just"/>
            <a:endParaRPr lang="en-JM" dirty="0"/>
          </a:p>
        </p:txBody>
      </p:sp>
      <p:sp>
        <p:nvSpPr>
          <p:cNvPr id="3" name="Title 2"/>
          <p:cNvSpPr>
            <a:spLocks noGrp="1"/>
          </p:cNvSpPr>
          <p:nvPr>
            <p:ph type="title"/>
          </p:nvPr>
        </p:nvSpPr>
        <p:spPr/>
        <p:txBody>
          <a:bodyPr/>
          <a:lstStyle/>
          <a:p>
            <a:r>
              <a:rPr lang="en-JM" dirty="0" smtClean="0"/>
              <a:t>Analysing Qualitative data </a:t>
            </a:r>
            <a:endParaRPr lang="en-JM" dirty="0"/>
          </a:p>
        </p:txBody>
      </p:sp>
    </p:spTree>
    <p:extLst>
      <p:ext uri="{BB962C8B-B14F-4D97-AF65-F5344CB8AC3E}">
        <p14:creationId xmlns:p14="http://schemas.microsoft.com/office/powerpoint/2010/main" val="3751484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JM" dirty="0"/>
              <a:t>There are two main approaches to writing up the findings of qualitative </a:t>
            </a:r>
            <a:r>
              <a:rPr lang="en-JM" dirty="0" smtClean="0"/>
              <a:t>research. </a:t>
            </a:r>
          </a:p>
          <a:p>
            <a:pPr algn="just"/>
            <a:endParaRPr lang="en-JM" dirty="0" smtClean="0"/>
          </a:p>
          <a:p>
            <a:pPr algn="just"/>
            <a:r>
              <a:rPr lang="en-JM" dirty="0" smtClean="0"/>
              <a:t>The </a:t>
            </a:r>
            <a:r>
              <a:rPr lang="en-JM" dirty="0"/>
              <a:t>first is to simply report key findings under each main theme or category, using appropriate verbatim quotes to illustrate those findings. </a:t>
            </a:r>
            <a:r>
              <a:rPr lang="en-JM" dirty="0" smtClean="0"/>
              <a:t>This </a:t>
            </a:r>
            <a:r>
              <a:rPr lang="en-JM" dirty="0"/>
              <a:t>is then accompanied by a linking, separate discussion chapter in which the findings are discussed in relation to existing research (as in quantitative studies). </a:t>
            </a:r>
            <a:endParaRPr lang="en-JM" dirty="0" smtClean="0"/>
          </a:p>
          <a:p>
            <a:pPr algn="just"/>
            <a:endParaRPr lang="en-JM" dirty="0" smtClean="0"/>
          </a:p>
          <a:p>
            <a:pPr algn="just"/>
            <a:r>
              <a:rPr lang="en-JM" dirty="0" smtClean="0"/>
              <a:t>The </a:t>
            </a:r>
            <a:r>
              <a:rPr lang="en-JM" dirty="0"/>
              <a:t>second is to do the same but to incorporate the discussion into the findings chapter. Below are brief examples of the two approaches, using actual data from a qualitative dental public health study that explored primary school children's understanding of food</a:t>
            </a:r>
          </a:p>
        </p:txBody>
      </p:sp>
      <p:sp>
        <p:nvSpPr>
          <p:cNvPr id="3" name="Title 2"/>
          <p:cNvSpPr>
            <a:spLocks noGrp="1"/>
          </p:cNvSpPr>
          <p:nvPr>
            <p:ph type="title"/>
          </p:nvPr>
        </p:nvSpPr>
        <p:spPr/>
        <p:txBody>
          <a:bodyPr/>
          <a:lstStyle/>
          <a:p>
            <a:r>
              <a:rPr lang="en-JM" dirty="0" smtClean="0"/>
              <a:t>Writing and presenting </a:t>
            </a:r>
            <a:endParaRPr lang="en-JM" dirty="0"/>
          </a:p>
        </p:txBody>
      </p:sp>
    </p:spTree>
    <p:extLst>
      <p:ext uri="{BB962C8B-B14F-4D97-AF65-F5344CB8AC3E}">
        <p14:creationId xmlns:p14="http://schemas.microsoft.com/office/powerpoint/2010/main" val="375796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lgn="just"/>
            <a:r>
              <a:rPr lang="en-JM" sz="3800" b="1" dirty="0" smtClean="0"/>
              <a:t>Support and Promote </a:t>
            </a:r>
            <a:r>
              <a:rPr lang="en-JM" sz="3800" b="1" dirty="0" smtClean="0"/>
              <a:t>Efficiency </a:t>
            </a:r>
            <a:r>
              <a:rPr lang="en-JM" sz="3800" dirty="0" smtClean="0"/>
              <a:t>(for </a:t>
            </a:r>
            <a:r>
              <a:rPr lang="en-JM" sz="3800" dirty="0" smtClean="0"/>
              <a:t>instance):</a:t>
            </a:r>
          </a:p>
          <a:p>
            <a:pPr algn="just"/>
            <a:endParaRPr lang="en-JM" sz="3800" dirty="0"/>
          </a:p>
          <a:p>
            <a:pPr algn="just"/>
            <a:r>
              <a:rPr lang="en-JM" sz="3800" dirty="0"/>
              <a:t>The </a:t>
            </a:r>
            <a:r>
              <a:rPr lang="en-JM" sz="3800" dirty="0" smtClean="0"/>
              <a:t>results of the interviews </a:t>
            </a:r>
            <a:r>
              <a:rPr lang="en-JM" sz="3800" dirty="0"/>
              <a:t>demonstrated that </a:t>
            </a:r>
            <a:r>
              <a:rPr lang="en-JM" sz="3800" dirty="0" smtClean="0"/>
              <a:t>the use of operation management support and promotes efficiency </a:t>
            </a:r>
            <a:r>
              <a:rPr lang="en-JM" sz="3800" dirty="0"/>
              <a:t>in </a:t>
            </a:r>
            <a:r>
              <a:rPr lang="en-JM" sz="3800" dirty="0" smtClean="0"/>
              <a:t>organization.  The interviewees express that the operations management provided tools and techniques that reduces time and effort for the production of goods and services.  Organization are able to reduce cost:</a:t>
            </a:r>
          </a:p>
          <a:p>
            <a:pPr algn="just"/>
            <a:endParaRPr lang="en-JM" sz="3800" dirty="0"/>
          </a:p>
          <a:p>
            <a:pPr lvl="1" algn="just"/>
            <a:r>
              <a:rPr lang="en-JM" sz="3200" i="1" dirty="0" smtClean="0"/>
              <a:t>‘In my organization  (A) we were able to reduce the time it takes to issue a credit card by 2 days after </a:t>
            </a:r>
            <a:r>
              <a:rPr lang="en-JM" sz="3200" i="1" dirty="0" err="1" smtClean="0"/>
              <a:t>idoing</a:t>
            </a:r>
            <a:r>
              <a:rPr lang="en-JM" sz="3200" i="1" dirty="0" smtClean="0"/>
              <a:t> an assessment of our production line and implemented </a:t>
            </a:r>
            <a:r>
              <a:rPr lang="en-JM" sz="3200" i="1" dirty="0" err="1" smtClean="0"/>
              <a:t>opertaiona</a:t>
            </a:r>
            <a:r>
              <a:rPr lang="en-JM" sz="3200" i="1" dirty="0" smtClean="0"/>
              <a:t> management techniques.  This also allowed use to reduce the number of staff and ultimately safe cost.'</a:t>
            </a:r>
            <a:r>
              <a:rPr lang="en-JM" sz="3200" dirty="0" smtClean="0"/>
              <a:t> (Operations Manager, Organization A).</a:t>
            </a:r>
            <a:endParaRPr lang="en-JM" sz="3200" dirty="0"/>
          </a:p>
          <a:p>
            <a:endParaRPr lang="en-JM" dirty="0"/>
          </a:p>
        </p:txBody>
      </p:sp>
      <p:sp>
        <p:nvSpPr>
          <p:cNvPr id="3" name="Title 2"/>
          <p:cNvSpPr>
            <a:spLocks noGrp="1"/>
          </p:cNvSpPr>
          <p:nvPr>
            <p:ph type="title"/>
          </p:nvPr>
        </p:nvSpPr>
        <p:spPr/>
        <p:txBody>
          <a:bodyPr/>
          <a:lstStyle/>
          <a:p>
            <a:r>
              <a:rPr lang="en-JM" dirty="0" smtClean="0"/>
              <a:t>Traditional Approach</a:t>
            </a:r>
            <a:endParaRPr lang="en-JM" dirty="0"/>
          </a:p>
        </p:txBody>
      </p:sp>
    </p:spTree>
    <p:extLst>
      <p:ext uri="{BB962C8B-B14F-4D97-AF65-F5344CB8AC3E}">
        <p14:creationId xmlns:p14="http://schemas.microsoft.com/office/powerpoint/2010/main" val="692200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lnSpc>
                <a:spcPct val="170000"/>
              </a:lnSpc>
            </a:pPr>
            <a:r>
              <a:rPr lang="en-JM" dirty="0"/>
              <a:t>If this approach was used, the findings chapter would subsequently be followed by a separate supporting discussion and conclusion section in which the findings would be critically discussed and compared to the appropriate existing research. </a:t>
            </a:r>
            <a:endParaRPr lang="en-JM" dirty="0" smtClean="0"/>
          </a:p>
          <a:p>
            <a:pPr algn="just">
              <a:lnSpc>
                <a:spcPct val="170000"/>
              </a:lnSpc>
            </a:pPr>
            <a:endParaRPr lang="en-JM" dirty="0" smtClean="0"/>
          </a:p>
          <a:p>
            <a:pPr algn="just">
              <a:lnSpc>
                <a:spcPct val="170000"/>
              </a:lnSpc>
            </a:pPr>
            <a:r>
              <a:rPr lang="en-JM" dirty="0" smtClean="0"/>
              <a:t>As </a:t>
            </a:r>
            <a:r>
              <a:rPr lang="en-JM" dirty="0"/>
              <a:t>in quantitative research, these supporting chapters would also be used to develop theories or hypothesise about the data and, if appropriate, to make realistic conclusions and recommendations for practice and further research.</a:t>
            </a:r>
          </a:p>
        </p:txBody>
      </p:sp>
      <p:sp>
        <p:nvSpPr>
          <p:cNvPr id="3" name="Title 2"/>
          <p:cNvSpPr>
            <a:spLocks noGrp="1"/>
          </p:cNvSpPr>
          <p:nvPr>
            <p:ph type="title"/>
          </p:nvPr>
        </p:nvSpPr>
        <p:spPr/>
        <p:txBody>
          <a:bodyPr/>
          <a:lstStyle/>
          <a:p>
            <a:r>
              <a:rPr lang="en-JM" dirty="0" smtClean="0"/>
              <a:t>Traditional Approach</a:t>
            </a:r>
            <a:endParaRPr lang="en-JM" dirty="0"/>
          </a:p>
        </p:txBody>
      </p:sp>
    </p:spTree>
    <p:extLst>
      <p:ext uri="{BB962C8B-B14F-4D97-AF65-F5344CB8AC3E}">
        <p14:creationId xmlns:p14="http://schemas.microsoft.com/office/powerpoint/2010/main" val="2013933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077200" cy="4800600"/>
          </a:xfrm>
        </p:spPr>
        <p:txBody>
          <a:bodyPr>
            <a:noAutofit/>
          </a:bodyPr>
          <a:lstStyle/>
          <a:p>
            <a:pPr algn="just"/>
            <a:r>
              <a:rPr lang="en-JM" sz="1600" dirty="0"/>
              <a:t>In this study, as with others (</a:t>
            </a:r>
            <a:r>
              <a:rPr lang="en-JM" sz="1600" dirty="0" err="1"/>
              <a:t>eg</a:t>
            </a:r>
            <a:r>
              <a:rPr lang="en-JM" sz="1600" dirty="0"/>
              <a:t> </a:t>
            </a:r>
            <a:r>
              <a:rPr lang="en-JM" sz="1600" i="1" dirty="0"/>
              <a:t>(Islam and Ali, 2011)</a:t>
            </a:r>
            <a:r>
              <a:rPr lang="en-JM" sz="1600" dirty="0" smtClean="0"/>
              <a:t>), the use of strategic operation management is critical in supporting and promoting efficiencies in the production of good and services in organization and create opportunities for reduce production cost while providing employees with less complex ways in production:</a:t>
            </a:r>
          </a:p>
          <a:p>
            <a:pPr algn="just"/>
            <a:endParaRPr lang="en-JM" sz="1600" dirty="0"/>
          </a:p>
          <a:p>
            <a:pPr algn="just"/>
            <a:r>
              <a:rPr lang="en-JM" sz="1600" dirty="0" smtClean="0"/>
              <a:t>Employee: </a:t>
            </a:r>
            <a:r>
              <a:rPr lang="en-JM" sz="1600" i="1" dirty="0" smtClean="0"/>
              <a:t>‘You are provided with clear documentation for the entire process.” </a:t>
            </a:r>
            <a:endParaRPr lang="en-JM" sz="1600" dirty="0"/>
          </a:p>
          <a:p>
            <a:pPr algn="just"/>
            <a:r>
              <a:rPr lang="en-JM" sz="1600" dirty="0"/>
              <a:t>Interviewer: </a:t>
            </a:r>
            <a:r>
              <a:rPr lang="en-JM" sz="1600" i="1" dirty="0"/>
              <a:t>'And do you </a:t>
            </a:r>
            <a:r>
              <a:rPr lang="en-JM" sz="1600" i="1" dirty="0" smtClean="0"/>
              <a:t>use the documentation?'</a:t>
            </a:r>
            <a:endParaRPr lang="en-JM" sz="1600" dirty="0"/>
          </a:p>
          <a:p>
            <a:pPr algn="just"/>
            <a:endParaRPr lang="en-JM" sz="1600" dirty="0" smtClean="0"/>
          </a:p>
          <a:p>
            <a:pPr algn="just"/>
            <a:r>
              <a:rPr lang="en-JM" sz="1600" dirty="0" smtClean="0"/>
              <a:t>Employee: </a:t>
            </a:r>
            <a:r>
              <a:rPr lang="en-JM" sz="1600" i="1" dirty="0"/>
              <a:t>'Yes.'</a:t>
            </a:r>
            <a:endParaRPr lang="en-JM" sz="1600" dirty="0"/>
          </a:p>
          <a:p>
            <a:pPr algn="just"/>
            <a:r>
              <a:rPr lang="en-JM" sz="1600" dirty="0"/>
              <a:t>Interviewer: </a:t>
            </a:r>
            <a:r>
              <a:rPr lang="en-JM" sz="1600" i="1" dirty="0" smtClean="0"/>
              <a:t>‘What are the benefits of using it?'</a:t>
            </a:r>
            <a:endParaRPr lang="en-JM" sz="1600" dirty="0"/>
          </a:p>
          <a:p>
            <a:pPr algn="just"/>
            <a:endParaRPr lang="en-JM" sz="1600" dirty="0" smtClean="0"/>
          </a:p>
          <a:p>
            <a:pPr algn="just"/>
            <a:r>
              <a:rPr lang="en-JM" sz="1600" dirty="0" smtClean="0"/>
              <a:t>Girl</a:t>
            </a:r>
            <a:r>
              <a:rPr lang="en-JM" sz="1600" dirty="0"/>
              <a:t>: </a:t>
            </a:r>
            <a:r>
              <a:rPr lang="en-JM" sz="1600" i="1" dirty="0" smtClean="0"/>
              <a:t>‘Because it prevents me from making mistakes which comes at a cost to me and the organization.'</a:t>
            </a:r>
            <a:endParaRPr lang="en-JM" sz="1600" dirty="0"/>
          </a:p>
          <a:p>
            <a:pPr algn="just"/>
            <a:r>
              <a:rPr lang="en-JM" sz="1600" dirty="0" smtClean="0"/>
              <a:t>(Employee from Operations Department, Organization B).</a:t>
            </a:r>
          </a:p>
          <a:p>
            <a:pPr marL="109728" indent="0" algn="just">
              <a:buNone/>
            </a:pPr>
            <a:endParaRPr lang="en-JM" sz="1400" dirty="0"/>
          </a:p>
          <a:p>
            <a:pPr algn="just"/>
            <a:endParaRPr lang="en-JM" sz="1400" dirty="0"/>
          </a:p>
        </p:txBody>
      </p:sp>
      <p:sp>
        <p:nvSpPr>
          <p:cNvPr id="3" name="Title 2"/>
          <p:cNvSpPr>
            <a:spLocks noGrp="1"/>
          </p:cNvSpPr>
          <p:nvPr>
            <p:ph type="title"/>
          </p:nvPr>
        </p:nvSpPr>
        <p:spPr>
          <a:xfrm>
            <a:off x="457200" y="152400"/>
            <a:ext cx="8229600" cy="685800"/>
          </a:xfrm>
        </p:spPr>
        <p:txBody>
          <a:bodyPr>
            <a:normAutofit fontScale="90000"/>
          </a:bodyPr>
          <a:lstStyle/>
          <a:p>
            <a:r>
              <a:rPr lang="en-JM" dirty="0" smtClean="0"/>
              <a:t>Combined findings and Discussion</a:t>
            </a:r>
            <a:endParaRPr lang="en-JM" dirty="0"/>
          </a:p>
        </p:txBody>
      </p:sp>
    </p:spTree>
    <p:extLst>
      <p:ext uri="{BB962C8B-B14F-4D97-AF65-F5344CB8AC3E}">
        <p14:creationId xmlns:p14="http://schemas.microsoft.com/office/powerpoint/2010/main" val="3973951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0"/>
            <a:ext cx="8077200" cy="4419600"/>
          </a:xfrm>
        </p:spPr>
        <p:txBody>
          <a:bodyPr>
            <a:noAutofit/>
          </a:bodyPr>
          <a:lstStyle/>
          <a:p>
            <a:pPr algn="just">
              <a:lnSpc>
                <a:spcPct val="150000"/>
              </a:lnSpc>
            </a:pPr>
            <a:r>
              <a:rPr lang="en-JM" sz="1800" dirty="0" smtClean="0"/>
              <a:t>Employees </a:t>
            </a:r>
            <a:r>
              <a:rPr lang="en-JM" sz="1800" dirty="0" smtClean="0"/>
              <a:t>also identify that effective operations management supports the planning and organization of task which also allows for speedier production of good and services.  The employees also identify that with operations management practices in place, the organization is able to produce more output based on the combine efforts of the workers.  </a:t>
            </a:r>
          </a:p>
          <a:p>
            <a:pPr algn="just">
              <a:lnSpc>
                <a:spcPct val="150000"/>
              </a:lnSpc>
            </a:pPr>
            <a:endParaRPr lang="en-JM" sz="1800" dirty="0"/>
          </a:p>
          <a:p>
            <a:pPr algn="just">
              <a:lnSpc>
                <a:spcPct val="150000"/>
              </a:lnSpc>
            </a:pPr>
            <a:r>
              <a:rPr lang="en-JM" sz="1800" dirty="0"/>
              <a:t>If this approach was used, the combined findings and discussion section would simply be followed by a concluding chapter. </a:t>
            </a:r>
          </a:p>
          <a:p>
            <a:pPr algn="just"/>
            <a:endParaRPr lang="en-JM" sz="1400" dirty="0"/>
          </a:p>
        </p:txBody>
      </p:sp>
      <p:sp>
        <p:nvSpPr>
          <p:cNvPr id="3" name="Title 2"/>
          <p:cNvSpPr>
            <a:spLocks noGrp="1"/>
          </p:cNvSpPr>
          <p:nvPr>
            <p:ph type="title"/>
          </p:nvPr>
        </p:nvSpPr>
        <p:spPr>
          <a:xfrm>
            <a:off x="457200" y="304800"/>
            <a:ext cx="8229600" cy="1143000"/>
          </a:xfrm>
        </p:spPr>
        <p:txBody>
          <a:bodyPr>
            <a:normAutofit fontScale="90000"/>
          </a:bodyPr>
          <a:lstStyle/>
          <a:p>
            <a:r>
              <a:rPr lang="en-JM" dirty="0" smtClean="0"/>
              <a:t>Combined findings and </a:t>
            </a:r>
            <a:r>
              <a:rPr lang="en-JM" dirty="0" smtClean="0"/>
              <a:t>Discussion </a:t>
            </a:r>
            <a:r>
              <a:rPr lang="en-JM" dirty="0" err="1" smtClean="0"/>
              <a:t>cont</a:t>
            </a:r>
            <a:endParaRPr lang="en-JM" dirty="0"/>
          </a:p>
        </p:txBody>
      </p:sp>
    </p:spTree>
    <p:extLst>
      <p:ext uri="{BB962C8B-B14F-4D97-AF65-F5344CB8AC3E}">
        <p14:creationId xmlns:p14="http://schemas.microsoft.com/office/powerpoint/2010/main" val="3047067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lnSpc>
                <a:spcPct val="150000"/>
              </a:lnSpc>
            </a:pPr>
            <a:r>
              <a:rPr lang="en-JM" sz="1800" dirty="0" smtClean="0"/>
              <a:t>If you have taken the time to gather your information for research, you want to make sure your report reflects your hard work.  You must therefore ensure that it contain </a:t>
            </a:r>
            <a:r>
              <a:rPr lang="en-JM" sz="1800" dirty="0"/>
              <a:t>factually accurate information that is objectively reported and conveyed </a:t>
            </a:r>
            <a:r>
              <a:rPr lang="en-JM" sz="1800" dirty="0" smtClean="0"/>
              <a:t>accurate and </a:t>
            </a:r>
            <a:r>
              <a:rPr lang="en-JM" sz="1800" dirty="0"/>
              <a:t>appropriate </a:t>
            </a:r>
            <a:r>
              <a:rPr lang="en-JM" sz="1800" dirty="0" smtClean="0"/>
              <a:t>language for positive effects. An important consideration is to ensure that </a:t>
            </a:r>
            <a:r>
              <a:rPr lang="en-JM" sz="1800" dirty="0"/>
              <a:t>your reader is able to access data easily and </a:t>
            </a:r>
            <a:r>
              <a:rPr lang="en-JM" sz="1800" dirty="0" smtClean="0"/>
              <a:t>understand what </a:t>
            </a:r>
            <a:r>
              <a:rPr lang="en-JM" sz="1800" dirty="0"/>
              <a:t>the information means to your research. </a:t>
            </a:r>
            <a:endParaRPr lang="en-JM" sz="1800" dirty="0" smtClean="0"/>
          </a:p>
          <a:p>
            <a:pPr algn="just">
              <a:lnSpc>
                <a:spcPct val="150000"/>
              </a:lnSpc>
            </a:pPr>
            <a:endParaRPr lang="en-JM" sz="1800" dirty="0"/>
          </a:p>
          <a:p>
            <a:pPr algn="just">
              <a:lnSpc>
                <a:spcPct val="150000"/>
              </a:lnSpc>
            </a:pPr>
            <a:r>
              <a:rPr lang="en-JM" sz="1800" dirty="0" smtClean="0"/>
              <a:t>Additionally</a:t>
            </a:r>
            <a:r>
              <a:rPr lang="en-JM" sz="1800" dirty="0"/>
              <a:t>, ensure that the language you use </a:t>
            </a:r>
            <a:r>
              <a:rPr lang="en-JM" sz="1800" dirty="0" smtClean="0"/>
              <a:t>reflects </a:t>
            </a:r>
            <a:r>
              <a:rPr lang="en-JM" sz="1800" dirty="0"/>
              <a:t>your voice</a:t>
            </a:r>
            <a:r>
              <a:rPr lang="en-JM" sz="1800" dirty="0" smtClean="0"/>
              <a:t>, the </a:t>
            </a:r>
            <a:r>
              <a:rPr lang="en-JM" sz="1800" dirty="0"/>
              <a:t>source of the </a:t>
            </a:r>
            <a:r>
              <a:rPr lang="en-JM" sz="1800" dirty="0" smtClean="0"/>
              <a:t>finding </a:t>
            </a:r>
            <a:r>
              <a:rPr lang="en-JM" sz="1800" dirty="0"/>
              <a:t>and the actual </a:t>
            </a:r>
            <a:r>
              <a:rPr lang="en-JM" sz="1800" dirty="0" smtClean="0"/>
              <a:t>finding</a:t>
            </a:r>
            <a:r>
              <a:rPr lang="en-JM" sz="1800" dirty="0"/>
              <a:t>.</a:t>
            </a:r>
          </a:p>
        </p:txBody>
      </p:sp>
      <p:sp>
        <p:nvSpPr>
          <p:cNvPr id="3" name="Title 2"/>
          <p:cNvSpPr>
            <a:spLocks noGrp="1"/>
          </p:cNvSpPr>
          <p:nvPr>
            <p:ph type="title"/>
          </p:nvPr>
        </p:nvSpPr>
        <p:spPr/>
        <p:txBody>
          <a:bodyPr/>
          <a:lstStyle/>
          <a:p>
            <a:r>
              <a:rPr lang="en-JM" dirty="0" smtClean="0"/>
              <a:t>Conclusion</a:t>
            </a:r>
            <a:endParaRPr lang="en-JM" dirty="0"/>
          </a:p>
        </p:txBody>
      </p:sp>
    </p:spTree>
    <p:extLst>
      <p:ext uri="{BB962C8B-B14F-4D97-AF65-F5344CB8AC3E}">
        <p14:creationId xmlns:p14="http://schemas.microsoft.com/office/powerpoint/2010/main" val="1618572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JM" dirty="0" smtClean="0"/>
              <a:t>Learning Outcome 3:</a:t>
            </a:r>
          </a:p>
          <a:p>
            <a:pPr algn="just"/>
            <a:endParaRPr lang="en-JM" dirty="0" smtClean="0"/>
          </a:p>
          <a:p>
            <a:pPr algn="just"/>
            <a:r>
              <a:rPr lang="en-JM" sz="2800" dirty="0"/>
              <a:t>LO3 Present the project and communicate </a:t>
            </a:r>
            <a:r>
              <a:rPr lang="en-JM" sz="2800" dirty="0" smtClean="0"/>
              <a:t>appropriate recommendations </a:t>
            </a:r>
            <a:r>
              <a:rPr lang="en-JM" sz="2800" dirty="0"/>
              <a:t>based on meaningful </a:t>
            </a:r>
            <a:r>
              <a:rPr lang="en-JM" sz="2800" dirty="0" smtClean="0"/>
              <a:t>conclusions drawn </a:t>
            </a:r>
            <a:r>
              <a:rPr lang="en-JM" sz="2800" dirty="0"/>
              <a:t>from the evidence findings and/or analysis</a:t>
            </a:r>
          </a:p>
          <a:p>
            <a:pPr lvl="1" algn="just"/>
            <a:endParaRPr lang="en-JM" dirty="0"/>
          </a:p>
          <a:p>
            <a:pPr lvl="1" algn="just"/>
            <a:r>
              <a:rPr lang="en-JM" dirty="0" smtClean="0"/>
              <a:t>AC: 3.1 </a:t>
            </a:r>
            <a:r>
              <a:rPr lang="en-JM" dirty="0"/>
              <a:t>use appropriate research evaluation </a:t>
            </a:r>
            <a:r>
              <a:rPr lang="en-JM" dirty="0" smtClean="0"/>
              <a:t>techniques</a:t>
            </a:r>
            <a:endParaRPr lang="en-JM" dirty="0"/>
          </a:p>
          <a:p>
            <a:pPr lvl="1" algn="just"/>
            <a:endParaRPr lang="en-JM" dirty="0" smtClean="0"/>
          </a:p>
          <a:p>
            <a:pPr lvl="1" algn="just"/>
            <a:r>
              <a:rPr lang="en-JM" dirty="0" smtClean="0"/>
              <a:t>AC: </a:t>
            </a:r>
            <a:r>
              <a:rPr lang="en-JM" dirty="0"/>
              <a:t>3.2 interpret and </a:t>
            </a:r>
            <a:r>
              <a:rPr lang="en-JM" dirty="0" err="1"/>
              <a:t>analyze</a:t>
            </a:r>
            <a:r>
              <a:rPr lang="en-JM" dirty="0"/>
              <a:t> the results in terms </a:t>
            </a:r>
            <a:r>
              <a:rPr lang="en-JM" dirty="0" smtClean="0"/>
              <a:t>of the </a:t>
            </a:r>
            <a:r>
              <a:rPr lang="en-JM" dirty="0"/>
              <a:t>original research specification </a:t>
            </a:r>
            <a:endParaRPr lang="en-JM" dirty="0" smtClean="0"/>
          </a:p>
          <a:p>
            <a:pPr lvl="1" algn="just"/>
            <a:endParaRPr lang="en-JM" dirty="0" smtClean="0"/>
          </a:p>
          <a:p>
            <a:pPr lvl="1" algn="just"/>
            <a:r>
              <a:rPr lang="en-JM" dirty="0" smtClean="0"/>
              <a:t>AC: 3.3 </a:t>
            </a:r>
            <a:r>
              <a:rPr lang="en-JM" dirty="0"/>
              <a:t>make recommendations and justify areas for </a:t>
            </a:r>
            <a:r>
              <a:rPr lang="en-JM" dirty="0" smtClean="0"/>
              <a:t>further </a:t>
            </a:r>
            <a:r>
              <a:rPr lang="en-JM" dirty="0"/>
              <a:t>consideration</a:t>
            </a:r>
          </a:p>
          <a:p>
            <a:pPr lvl="1" algn="just"/>
            <a:endParaRPr lang="en-JM" dirty="0" smtClean="0"/>
          </a:p>
          <a:p>
            <a:pPr lvl="1" algn="just"/>
            <a:endParaRPr lang="en-JM" dirty="0"/>
          </a:p>
        </p:txBody>
      </p:sp>
      <p:sp>
        <p:nvSpPr>
          <p:cNvPr id="3" name="Title 2"/>
          <p:cNvSpPr>
            <a:spLocks noGrp="1"/>
          </p:cNvSpPr>
          <p:nvPr>
            <p:ph type="title"/>
          </p:nvPr>
        </p:nvSpPr>
        <p:spPr/>
        <p:txBody>
          <a:bodyPr/>
          <a:lstStyle/>
          <a:p>
            <a:r>
              <a:rPr lang="en-JM" dirty="0" smtClean="0"/>
              <a:t>Content</a:t>
            </a:r>
            <a:endParaRPr lang="en-JM" dirty="0"/>
          </a:p>
        </p:txBody>
      </p:sp>
    </p:spTree>
    <p:extLst>
      <p:ext uri="{BB962C8B-B14F-4D97-AF65-F5344CB8AC3E}">
        <p14:creationId xmlns:p14="http://schemas.microsoft.com/office/powerpoint/2010/main" val="1330106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en-JM" dirty="0" err="1"/>
              <a:t>Babbie</a:t>
            </a:r>
            <a:r>
              <a:rPr lang="en-JM" dirty="0"/>
              <a:t>, E 2004 The Practice of Social Research, 10</a:t>
            </a:r>
            <a:r>
              <a:rPr lang="en-JM" baseline="30000" dirty="0"/>
              <a:t>th</a:t>
            </a:r>
            <a:r>
              <a:rPr lang="en-JM" dirty="0"/>
              <a:t> ed., Thompson </a:t>
            </a:r>
            <a:r>
              <a:rPr lang="en-JM" dirty="0" err="1"/>
              <a:t>Wadsorth</a:t>
            </a:r>
            <a:r>
              <a:rPr lang="en-JM" dirty="0"/>
              <a:t>, </a:t>
            </a:r>
            <a:r>
              <a:rPr lang="en-JM" dirty="0" smtClean="0"/>
              <a:t>USA</a:t>
            </a:r>
          </a:p>
          <a:p>
            <a:endParaRPr lang="en-JM" dirty="0"/>
          </a:p>
          <a:p>
            <a:r>
              <a:rPr lang="en-JM" dirty="0"/>
              <a:t>P. </a:t>
            </a:r>
            <a:r>
              <a:rPr lang="en-JM" dirty="0" err="1" smtClean="0"/>
              <a:t>Burnard</a:t>
            </a:r>
            <a:r>
              <a:rPr lang="en-JM" dirty="0" smtClean="0"/>
              <a:t>, </a:t>
            </a:r>
            <a:r>
              <a:rPr lang="en-JM" dirty="0"/>
              <a:t>P. </a:t>
            </a:r>
            <a:r>
              <a:rPr lang="en-JM" dirty="0" smtClean="0"/>
              <a:t>Gill, </a:t>
            </a:r>
            <a:r>
              <a:rPr lang="en-JM" dirty="0"/>
              <a:t>K. </a:t>
            </a:r>
            <a:r>
              <a:rPr lang="en-JM" dirty="0" smtClean="0"/>
              <a:t>Stewart, </a:t>
            </a:r>
            <a:r>
              <a:rPr lang="en-JM" dirty="0"/>
              <a:t>E. </a:t>
            </a:r>
            <a:r>
              <a:rPr lang="en-JM" dirty="0" smtClean="0"/>
              <a:t>Treasure </a:t>
            </a:r>
            <a:r>
              <a:rPr lang="en-JM" dirty="0"/>
              <a:t>&amp; B. </a:t>
            </a:r>
            <a:r>
              <a:rPr lang="en-JM" dirty="0" smtClean="0"/>
              <a:t>Chadwick</a:t>
            </a:r>
            <a:r>
              <a:rPr lang="en-JM" baseline="30000" dirty="0" smtClean="0">
                <a:hlinkClick r:id="rId2" tooltip="affiliated with "/>
              </a:rPr>
              <a:t> </a:t>
            </a:r>
            <a:r>
              <a:rPr lang="en-JM" baseline="30000" dirty="0" smtClean="0"/>
              <a:t>“</a:t>
            </a:r>
            <a:r>
              <a:rPr lang="en-JM" i="1" dirty="0" smtClean="0"/>
              <a:t>Analysing </a:t>
            </a:r>
            <a:r>
              <a:rPr lang="en-JM" i="1" dirty="0"/>
              <a:t>and presenting qualitative </a:t>
            </a:r>
            <a:r>
              <a:rPr lang="en-JM" i="1" dirty="0" smtClean="0"/>
              <a:t>data”,  </a:t>
            </a:r>
            <a:r>
              <a:rPr lang="en-JM" dirty="0"/>
              <a:t>British Dental Journal 204, 429 - 432 (2008) </a:t>
            </a:r>
            <a:r>
              <a:rPr lang="en-JM" dirty="0" smtClean="0"/>
              <a:t>Published </a:t>
            </a:r>
            <a:r>
              <a:rPr lang="en-JM" dirty="0"/>
              <a:t>online: 26 April 2008 | </a:t>
            </a:r>
            <a:r>
              <a:rPr lang="en-JM" dirty="0" smtClean="0"/>
              <a:t>doi:10.1038/sj.bdj.2008.292 and </a:t>
            </a:r>
            <a:r>
              <a:rPr lang="en-JM" dirty="0"/>
              <a:t>retrieved from </a:t>
            </a:r>
            <a:r>
              <a:rPr lang="en-JM" dirty="0">
                <a:hlinkClick r:id="rId3"/>
              </a:rPr>
              <a:t>http://</a:t>
            </a:r>
            <a:r>
              <a:rPr lang="en-JM" dirty="0" smtClean="0">
                <a:hlinkClick r:id="rId3"/>
              </a:rPr>
              <a:t>www.nature.com/bdj/journal/v204/n8/full/sj.bdj.2008.292.html#B20</a:t>
            </a:r>
            <a:r>
              <a:rPr lang="en-JM" dirty="0" smtClean="0"/>
              <a:t> </a:t>
            </a:r>
          </a:p>
          <a:p>
            <a:endParaRPr lang="en-JM" b="1" dirty="0" smtClean="0"/>
          </a:p>
          <a:p>
            <a:r>
              <a:rPr lang="en-JM" dirty="0" err="1" smtClean="0"/>
              <a:t>Burnard</a:t>
            </a:r>
            <a:r>
              <a:rPr lang="en-JM" dirty="0" smtClean="0"/>
              <a:t> </a:t>
            </a:r>
            <a:r>
              <a:rPr lang="en-JM" dirty="0"/>
              <a:t>P. Writing a qualitative research report. Nurse </a:t>
            </a:r>
            <a:r>
              <a:rPr lang="en-JM" dirty="0" err="1"/>
              <a:t>Educ</a:t>
            </a:r>
            <a:r>
              <a:rPr lang="en-JM" dirty="0"/>
              <a:t> Today 2004; 24: 174–179. </a:t>
            </a:r>
            <a:endParaRPr lang="en-JM" dirty="0" smtClean="0"/>
          </a:p>
          <a:p>
            <a:endParaRPr lang="en-JM" dirty="0" smtClean="0"/>
          </a:p>
          <a:p>
            <a:r>
              <a:rPr lang="en-JM" dirty="0" smtClean="0"/>
              <a:t>Greener </a:t>
            </a:r>
            <a:r>
              <a:rPr lang="en-JM" dirty="0"/>
              <a:t>S. &amp; </a:t>
            </a:r>
            <a:r>
              <a:rPr lang="en-JM" dirty="0" err="1"/>
              <a:t>Martelli</a:t>
            </a:r>
            <a:r>
              <a:rPr lang="en-JM" dirty="0"/>
              <a:t> J 2015 Introduction to Business Research Method, 2</a:t>
            </a:r>
            <a:r>
              <a:rPr lang="en-JM" baseline="30000" dirty="0"/>
              <a:t>nd</a:t>
            </a:r>
            <a:r>
              <a:rPr lang="en-JM" dirty="0"/>
              <a:t> ed., </a:t>
            </a:r>
            <a:r>
              <a:rPr lang="en-JM" dirty="0" smtClean="0"/>
              <a:t>bookboon.com</a:t>
            </a:r>
          </a:p>
          <a:p>
            <a:endParaRPr lang="en-JM" dirty="0" smtClean="0"/>
          </a:p>
          <a:p>
            <a:r>
              <a:rPr lang="en-JM" dirty="0" err="1"/>
              <a:t>Lathlean</a:t>
            </a:r>
            <a:r>
              <a:rPr lang="en-JM" dirty="0"/>
              <a:t> J. Qualitative analysis. </a:t>
            </a:r>
            <a:r>
              <a:rPr lang="en-JM" i="1" dirty="0"/>
              <a:t>In</a:t>
            </a:r>
            <a:r>
              <a:rPr lang="en-JM" dirty="0"/>
              <a:t> </a:t>
            </a:r>
            <a:r>
              <a:rPr lang="en-JM" dirty="0" err="1"/>
              <a:t>Gerrish</a:t>
            </a:r>
            <a:r>
              <a:rPr lang="en-JM" dirty="0"/>
              <a:t> K, Lacy A (</a:t>
            </a:r>
            <a:r>
              <a:rPr lang="en-JM" dirty="0" err="1"/>
              <a:t>eds</a:t>
            </a:r>
            <a:r>
              <a:rPr lang="en-JM" dirty="0"/>
              <a:t>) The research process in nursing. pp 417–433. Oxford: Blackwell Science, 2006</a:t>
            </a:r>
            <a:r>
              <a:rPr lang="en-JM" dirty="0" smtClean="0"/>
              <a:t>.</a:t>
            </a:r>
          </a:p>
          <a:p>
            <a:endParaRPr lang="en-JM" dirty="0" smtClean="0"/>
          </a:p>
          <a:p>
            <a:r>
              <a:rPr lang="en-JM" dirty="0" smtClean="0"/>
              <a:t>Libweb.surrey.ac.uk (2015) Introduction to Research </a:t>
            </a:r>
            <a:r>
              <a:rPr lang="en-JM" dirty="0" smtClean="0">
                <a:hlinkClick r:id="rId4"/>
              </a:rPr>
              <a:t>http</a:t>
            </a:r>
            <a:r>
              <a:rPr lang="en-JM" dirty="0">
                <a:hlinkClick r:id="rId4"/>
              </a:rPr>
              <a:t>://</a:t>
            </a:r>
            <a:r>
              <a:rPr lang="en-JM" dirty="0" smtClean="0">
                <a:hlinkClick r:id="rId4"/>
              </a:rPr>
              <a:t>libweb.surrey.ac.uk/library/skills/Introduction%20to%20Research%20and%20Managing%20Information%20Leicester/page_79.htm</a:t>
            </a:r>
            <a:endParaRPr lang="en-JM" dirty="0" smtClean="0"/>
          </a:p>
          <a:p>
            <a:endParaRPr lang="en-JM" dirty="0" smtClean="0"/>
          </a:p>
          <a:p>
            <a:r>
              <a:rPr lang="en-JM" dirty="0"/>
              <a:t>Williams C, Bower E J, Newton J T. Research in primary dental care part 6: data analysis. Br Dent J 2004; 197: 67–73. </a:t>
            </a:r>
            <a:endParaRPr lang="en-JM" dirty="0" smtClean="0"/>
          </a:p>
          <a:p>
            <a:endParaRPr lang="en-JM" dirty="0"/>
          </a:p>
        </p:txBody>
      </p:sp>
      <p:sp>
        <p:nvSpPr>
          <p:cNvPr id="3" name="Title 2"/>
          <p:cNvSpPr>
            <a:spLocks noGrp="1"/>
          </p:cNvSpPr>
          <p:nvPr>
            <p:ph type="title"/>
          </p:nvPr>
        </p:nvSpPr>
        <p:spPr/>
        <p:txBody>
          <a:bodyPr/>
          <a:lstStyle/>
          <a:p>
            <a:r>
              <a:rPr lang="en-JM" dirty="0" smtClean="0"/>
              <a:t>References</a:t>
            </a:r>
            <a:endParaRPr lang="en-JM" dirty="0"/>
          </a:p>
        </p:txBody>
      </p:sp>
    </p:spTree>
    <p:extLst>
      <p:ext uri="{BB962C8B-B14F-4D97-AF65-F5344CB8AC3E}">
        <p14:creationId xmlns:p14="http://schemas.microsoft.com/office/powerpoint/2010/main" val="612684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525963"/>
          </a:xfrm>
        </p:spPr>
        <p:txBody>
          <a:bodyPr>
            <a:normAutofit lnSpcReduction="10000"/>
          </a:bodyPr>
          <a:lstStyle/>
          <a:p>
            <a:pPr algn="just">
              <a:lnSpc>
                <a:spcPct val="150000"/>
              </a:lnSpc>
            </a:pPr>
            <a:r>
              <a:rPr lang="en-JM" dirty="0" smtClean="0"/>
              <a:t>At the end of this session, Learners should be able </a:t>
            </a:r>
            <a:r>
              <a:rPr lang="en-JM" dirty="0" smtClean="0"/>
              <a:t>to (Using Qualitative presentation):</a:t>
            </a:r>
            <a:endParaRPr lang="en-JM" dirty="0" smtClean="0"/>
          </a:p>
          <a:p>
            <a:pPr lvl="1" algn="just"/>
            <a:r>
              <a:rPr lang="en-JM" sz="2400" dirty="0" smtClean="0"/>
              <a:t>AC 3.1 and 3.2:  </a:t>
            </a:r>
          </a:p>
          <a:p>
            <a:pPr lvl="2" algn="just"/>
            <a:r>
              <a:rPr lang="en-JM" sz="2200" dirty="0" smtClean="0"/>
              <a:t>P6 </a:t>
            </a:r>
            <a:r>
              <a:rPr lang="en-JM" sz="2200" dirty="0"/>
              <a:t>Use analytical techniques </a:t>
            </a:r>
            <a:r>
              <a:rPr lang="en-JM" sz="2200" dirty="0" smtClean="0"/>
              <a:t>to draw </a:t>
            </a:r>
            <a:r>
              <a:rPr lang="en-JM" sz="2200" dirty="0"/>
              <a:t>conclusions from </a:t>
            </a:r>
            <a:r>
              <a:rPr lang="en-JM" sz="2200" dirty="0" smtClean="0"/>
              <a:t>the research findings</a:t>
            </a:r>
          </a:p>
          <a:p>
            <a:pPr lvl="2" algn="just"/>
            <a:r>
              <a:rPr lang="en-JM" sz="2200" dirty="0"/>
              <a:t>Present research </a:t>
            </a:r>
            <a:r>
              <a:rPr lang="en-JM" sz="2200" dirty="0" smtClean="0"/>
              <a:t>using appropriate protocols</a:t>
            </a:r>
          </a:p>
          <a:p>
            <a:pPr lvl="2" algn="just"/>
            <a:r>
              <a:rPr lang="en-JM" sz="2200" dirty="0"/>
              <a:t>Communicate </a:t>
            </a:r>
            <a:r>
              <a:rPr lang="en-JM" sz="2200" dirty="0" smtClean="0"/>
              <a:t>research outcomes </a:t>
            </a:r>
            <a:r>
              <a:rPr lang="en-JM" sz="2200" dirty="0"/>
              <a:t>in </a:t>
            </a:r>
            <a:r>
              <a:rPr lang="en-JM" sz="2200" dirty="0" smtClean="0"/>
              <a:t>an appropriate </a:t>
            </a:r>
            <a:r>
              <a:rPr lang="en-JM" sz="2200" dirty="0"/>
              <a:t>manner </a:t>
            </a:r>
            <a:r>
              <a:rPr lang="en-JM" sz="2200" dirty="0" smtClean="0"/>
              <a:t>for the </a:t>
            </a:r>
            <a:r>
              <a:rPr lang="en-JM" sz="2200" dirty="0"/>
              <a:t>intended audience</a:t>
            </a:r>
          </a:p>
          <a:p>
            <a:pPr lvl="2" algn="just"/>
            <a:r>
              <a:rPr lang="en-JM" sz="2200" dirty="0" smtClean="0"/>
              <a:t>M3 </a:t>
            </a:r>
            <a:r>
              <a:rPr lang="en-JM" sz="2200" dirty="0"/>
              <a:t>Evaluate the selection of appropriate tools and techniques for accuracy and authenticity to support and justify recommendations.</a:t>
            </a:r>
            <a:endParaRPr lang="en-JM" sz="2200" dirty="0" smtClean="0"/>
          </a:p>
        </p:txBody>
      </p:sp>
      <p:sp>
        <p:nvSpPr>
          <p:cNvPr id="3" name="Title 2"/>
          <p:cNvSpPr>
            <a:spLocks noGrp="1"/>
          </p:cNvSpPr>
          <p:nvPr>
            <p:ph type="title"/>
          </p:nvPr>
        </p:nvSpPr>
        <p:spPr/>
        <p:txBody>
          <a:bodyPr/>
          <a:lstStyle/>
          <a:p>
            <a:r>
              <a:rPr lang="en-JM" dirty="0" smtClean="0"/>
              <a:t>Learning Objectives</a:t>
            </a:r>
            <a:endParaRPr lang="en-JM" dirty="0"/>
          </a:p>
        </p:txBody>
      </p:sp>
    </p:spTree>
    <p:extLst>
      <p:ext uri="{BB962C8B-B14F-4D97-AF65-F5344CB8AC3E}">
        <p14:creationId xmlns:p14="http://schemas.microsoft.com/office/powerpoint/2010/main" val="3957973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JM" sz="2000" dirty="0"/>
              <a:t>Very often, you will have to write reports, which are documents containing factual and objective information that you have collected through research. Analytical research reports, which are written after having gathered important information from </a:t>
            </a:r>
            <a:r>
              <a:rPr lang="en-JM" sz="2000" dirty="0" smtClean="0"/>
              <a:t>Qualitative research. </a:t>
            </a:r>
            <a:endParaRPr lang="en-JM" sz="2000" dirty="0"/>
          </a:p>
          <a:p>
            <a:pPr algn="just"/>
            <a:endParaRPr lang="en-JM" sz="2000" dirty="0"/>
          </a:p>
          <a:p>
            <a:pPr algn="just"/>
            <a:r>
              <a:rPr lang="en-JM" sz="2000" dirty="0"/>
              <a:t>Learning to write them well, especially the Results and Discussion section, sometimes called Findings or simply Results, is an important skill you will need to learn</a:t>
            </a:r>
            <a:r>
              <a:rPr lang="en-JM" sz="2000" dirty="0" smtClean="0"/>
              <a:t>.  You need to ensure that you follow certain guidelines in presenting your qualitative research.</a:t>
            </a:r>
          </a:p>
          <a:p>
            <a:pPr algn="just"/>
            <a:endParaRPr lang="en-JM" sz="2000" dirty="0"/>
          </a:p>
          <a:p>
            <a:pPr algn="just"/>
            <a:r>
              <a:rPr lang="en-JM" sz="2000" dirty="0" smtClean="0"/>
              <a:t>We look at two fundamental ways of presenting qualitative data: deductive and inductive approaches.</a:t>
            </a:r>
            <a:endParaRPr lang="en-JM" sz="2000" dirty="0"/>
          </a:p>
        </p:txBody>
      </p:sp>
      <p:sp>
        <p:nvSpPr>
          <p:cNvPr id="3" name="Title 2"/>
          <p:cNvSpPr>
            <a:spLocks noGrp="1"/>
          </p:cNvSpPr>
          <p:nvPr>
            <p:ph type="title"/>
          </p:nvPr>
        </p:nvSpPr>
        <p:spPr/>
        <p:txBody>
          <a:bodyPr/>
          <a:lstStyle/>
          <a:p>
            <a:r>
              <a:rPr lang="en-JM" dirty="0" smtClean="0"/>
              <a:t>Introduction</a:t>
            </a:r>
            <a:endParaRPr lang="en-JM" dirty="0"/>
          </a:p>
        </p:txBody>
      </p:sp>
    </p:spTree>
    <p:extLst>
      <p:ext uri="{BB962C8B-B14F-4D97-AF65-F5344CB8AC3E}">
        <p14:creationId xmlns:p14="http://schemas.microsoft.com/office/powerpoint/2010/main" val="2916287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lgn="just">
              <a:lnSpc>
                <a:spcPct val="170000"/>
              </a:lnSpc>
            </a:pPr>
            <a:r>
              <a:rPr lang="en-JM" dirty="0"/>
              <a:t>Deductive approaches involve using a structure or predetermined framework to analyse data. Essentially, the researcher imposes their own structure or theories on the data and then uses these to analyse the interview </a:t>
            </a:r>
            <a:r>
              <a:rPr lang="en-JM" dirty="0" smtClean="0"/>
              <a:t>transcripts (Williams et. al, 2004).</a:t>
            </a:r>
          </a:p>
          <a:p>
            <a:pPr algn="just">
              <a:lnSpc>
                <a:spcPct val="170000"/>
              </a:lnSpc>
            </a:pPr>
            <a:endParaRPr lang="en-JM" dirty="0" smtClean="0"/>
          </a:p>
          <a:p>
            <a:pPr algn="just">
              <a:lnSpc>
                <a:spcPct val="170000"/>
              </a:lnSpc>
            </a:pPr>
            <a:r>
              <a:rPr lang="en-JM" dirty="0"/>
              <a:t>This approach is useful in studies where researchers are already aware of probable participant responses. For example, if a study explored patients' reasons for complaining about their dentist, the interview may explore common reasons for patients' complaints, such as trauma following treatment and communication problems. </a:t>
            </a:r>
          </a:p>
        </p:txBody>
      </p:sp>
      <p:sp>
        <p:nvSpPr>
          <p:cNvPr id="3" name="Title 2"/>
          <p:cNvSpPr>
            <a:spLocks noGrp="1"/>
          </p:cNvSpPr>
          <p:nvPr>
            <p:ph type="title"/>
          </p:nvPr>
        </p:nvSpPr>
        <p:spPr/>
        <p:txBody>
          <a:bodyPr/>
          <a:lstStyle/>
          <a:p>
            <a:r>
              <a:rPr lang="en-JM" dirty="0" smtClean="0"/>
              <a:t>Deductive Approach</a:t>
            </a:r>
            <a:endParaRPr lang="en-JM" dirty="0"/>
          </a:p>
        </p:txBody>
      </p:sp>
    </p:spTree>
    <p:extLst>
      <p:ext uri="{BB962C8B-B14F-4D97-AF65-F5344CB8AC3E}">
        <p14:creationId xmlns:p14="http://schemas.microsoft.com/office/powerpoint/2010/main" val="2614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lnSpc>
                <a:spcPct val="150000"/>
              </a:lnSpc>
            </a:pPr>
            <a:r>
              <a:rPr lang="en-JM" dirty="0" smtClean="0"/>
              <a:t>The </a:t>
            </a:r>
            <a:r>
              <a:rPr lang="en-JM" dirty="0"/>
              <a:t>data analysis would then consist of examining each interview to determine how many patients had complaints of each type and the extent to which complaints of each type </a:t>
            </a:r>
            <a:r>
              <a:rPr lang="en-JM" dirty="0" smtClean="0"/>
              <a:t>co-occur</a:t>
            </a:r>
          </a:p>
          <a:p>
            <a:pPr algn="just">
              <a:lnSpc>
                <a:spcPct val="150000"/>
              </a:lnSpc>
            </a:pPr>
            <a:endParaRPr lang="en-JM" dirty="0" smtClean="0"/>
          </a:p>
          <a:p>
            <a:pPr algn="just">
              <a:lnSpc>
                <a:spcPct val="150000"/>
              </a:lnSpc>
            </a:pPr>
            <a:r>
              <a:rPr lang="en-JM" dirty="0"/>
              <a:t>However, while this approach is relatively quick and easy, it is inflexible and can potentially bias the whole analysis process as the coding framework has been decided in advance, which can severely limit theme and theory development.</a:t>
            </a:r>
          </a:p>
        </p:txBody>
      </p:sp>
      <p:sp>
        <p:nvSpPr>
          <p:cNvPr id="3" name="Title 2"/>
          <p:cNvSpPr>
            <a:spLocks noGrp="1"/>
          </p:cNvSpPr>
          <p:nvPr>
            <p:ph type="title"/>
          </p:nvPr>
        </p:nvSpPr>
        <p:spPr/>
        <p:txBody>
          <a:bodyPr/>
          <a:lstStyle/>
          <a:p>
            <a:r>
              <a:rPr lang="en-JM" dirty="0" smtClean="0"/>
              <a:t>Deductive </a:t>
            </a:r>
            <a:r>
              <a:rPr lang="en-JM" dirty="0" smtClean="0"/>
              <a:t>Approach </a:t>
            </a:r>
            <a:r>
              <a:rPr lang="en-JM" dirty="0" err="1" smtClean="0"/>
              <a:t>cont</a:t>
            </a:r>
            <a:endParaRPr lang="en-JM" dirty="0"/>
          </a:p>
        </p:txBody>
      </p:sp>
    </p:spTree>
    <p:extLst>
      <p:ext uri="{BB962C8B-B14F-4D97-AF65-F5344CB8AC3E}">
        <p14:creationId xmlns:p14="http://schemas.microsoft.com/office/powerpoint/2010/main" val="2898468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JM" dirty="0" smtClean="0"/>
              <a:t>This involves </a:t>
            </a:r>
            <a:r>
              <a:rPr lang="en-JM" dirty="0"/>
              <a:t>analysing data with little or no predetermined theory, structure or framework and uses the actual data itself to derive the structure of analysis. This approach is comprehensive and therefore time-consuming and is most suitable where little or nothing is known about the study phenomenon. Inductive analysis is the most common approach used to analyse qualitative </a:t>
            </a:r>
            <a:r>
              <a:rPr lang="en-JM" dirty="0" smtClean="0"/>
              <a:t>data </a:t>
            </a:r>
            <a:r>
              <a:rPr lang="en-JM" dirty="0"/>
              <a:t>and is, therefore, the focus of this </a:t>
            </a:r>
            <a:r>
              <a:rPr lang="en-JM" dirty="0" smtClean="0"/>
              <a:t>paper (</a:t>
            </a:r>
            <a:r>
              <a:rPr lang="en-JM" dirty="0" err="1" smtClean="0"/>
              <a:t>Lathlean</a:t>
            </a:r>
            <a:r>
              <a:rPr lang="en-JM" dirty="0" smtClean="0"/>
              <a:t>, 2004).</a:t>
            </a:r>
          </a:p>
          <a:p>
            <a:pPr algn="just"/>
            <a:endParaRPr lang="en-JM" dirty="0"/>
          </a:p>
          <a:p>
            <a:pPr algn="just"/>
            <a:r>
              <a:rPr lang="en-JM" dirty="0" smtClean="0"/>
              <a:t>The </a:t>
            </a:r>
            <a:r>
              <a:rPr lang="en-JM" dirty="0"/>
              <a:t>method of analysis described in this </a:t>
            </a:r>
            <a:r>
              <a:rPr lang="en-JM" dirty="0" smtClean="0"/>
              <a:t>lecture </a:t>
            </a:r>
            <a:r>
              <a:rPr lang="en-JM" dirty="0"/>
              <a:t>is that of </a:t>
            </a:r>
            <a:r>
              <a:rPr lang="en-JM" i="1" dirty="0"/>
              <a:t>thematic content </a:t>
            </a:r>
            <a:r>
              <a:rPr lang="en-JM" i="1" dirty="0" smtClean="0"/>
              <a:t>analysis.</a:t>
            </a:r>
            <a:endParaRPr lang="en-JM" dirty="0"/>
          </a:p>
        </p:txBody>
      </p:sp>
      <p:sp>
        <p:nvSpPr>
          <p:cNvPr id="3" name="Title 2"/>
          <p:cNvSpPr>
            <a:spLocks noGrp="1"/>
          </p:cNvSpPr>
          <p:nvPr>
            <p:ph type="title"/>
          </p:nvPr>
        </p:nvSpPr>
        <p:spPr/>
        <p:txBody>
          <a:bodyPr/>
          <a:lstStyle/>
          <a:p>
            <a:r>
              <a:rPr lang="en-JM" dirty="0" smtClean="0"/>
              <a:t>Inductive Approach</a:t>
            </a:r>
            <a:endParaRPr lang="en-JM" dirty="0"/>
          </a:p>
        </p:txBody>
      </p:sp>
    </p:spTree>
    <p:extLst>
      <p:ext uri="{BB962C8B-B14F-4D97-AF65-F5344CB8AC3E}">
        <p14:creationId xmlns:p14="http://schemas.microsoft.com/office/powerpoint/2010/main" val="787970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JM" sz="2800" dirty="0"/>
              <a:t>When planning the presentation of qualitative data, consider that the data are</a:t>
            </a:r>
            <a:r>
              <a:rPr lang="en-JM" sz="2800" dirty="0" smtClean="0"/>
              <a:t>:</a:t>
            </a:r>
          </a:p>
          <a:p>
            <a:pPr algn="just"/>
            <a:endParaRPr lang="en-JM" sz="2800" dirty="0"/>
          </a:p>
          <a:p>
            <a:pPr lvl="1" algn="just"/>
            <a:r>
              <a:rPr lang="en-JM" sz="2400" dirty="0"/>
              <a:t>Subjective </a:t>
            </a:r>
            <a:endParaRPr lang="en-JM" sz="2400" dirty="0" smtClean="0"/>
          </a:p>
          <a:p>
            <a:pPr lvl="1" algn="just"/>
            <a:endParaRPr lang="en-JM" sz="2400" dirty="0"/>
          </a:p>
          <a:p>
            <a:pPr lvl="1" algn="just"/>
            <a:r>
              <a:rPr lang="en-JM" sz="2400" dirty="0"/>
              <a:t>Interpretative </a:t>
            </a:r>
            <a:endParaRPr lang="en-JM" sz="2400" dirty="0" smtClean="0"/>
          </a:p>
          <a:p>
            <a:pPr lvl="1" algn="just"/>
            <a:endParaRPr lang="en-JM" sz="2400" dirty="0"/>
          </a:p>
          <a:p>
            <a:pPr lvl="1" algn="just"/>
            <a:r>
              <a:rPr lang="en-JM" sz="2400" dirty="0"/>
              <a:t>Descriptive </a:t>
            </a:r>
            <a:endParaRPr lang="en-JM" sz="2400" dirty="0" smtClean="0"/>
          </a:p>
          <a:p>
            <a:pPr lvl="1" algn="just"/>
            <a:endParaRPr lang="en-JM" sz="2400" dirty="0"/>
          </a:p>
          <a:p>
            <a:pPr lvl="1" algn="just"/>
            <a:r>
              <a:rPr lang="en-JM" sz="2400" dirty="0"/>
              <a:t>Holistic </a:t>
            </a:r>
            <a:endParaRPr lang="en-JM" sz="2400" dirty="0" smtClean="0"/>
          </a:p>
          <a:p>
            <a:pPr lvl="1" algn="just"/>
            <a:endParaRPr lang="en-JM" sz="2400" dirty="0"/>
          </a:p>
          <a:p>
            <a:pPr lvl="1" algn="just"/>
            <a:r>
              <a:rPr lang="en-JM" sz="2400" dirty="0"/>
              <a:t>Copious</a:t>
            </a:r>
          </a:p>
          <a:p>
            <a:endParaRPr lang="en-JM" dirty="0"/>
          </a:p>
        </p:txBody>
      </p:sp>
      <p:sp>
        <p:nvSpPr>
          <p:cNvPr id="3" name="Title 2"/>
          <p:cNvSpPr>
            <a:spLocks noGrp="1"/>
          </p:cNvSpPr>
          <p:nvPr>
            <p:ph type="title"/>
          </p:nvPr>
        </p:nvSpPr>
        <p:spPr/>
        <p:txBody>
          <a:bodyPr>
            <a:normAutofit fontScale="90000"/>
          </a:bodyPr>
          <a:lstStyle/>
          <a:p>
            <a:r>
              <a:rPr lang="en-JM" dirty="0" smtClean="0"/>
              <a:t>Characteristics of Qualitative Data</a:t>
            </a:r>
            <a:endParaRPr lang="en-JM" dirty="0"/>
          </a:p>
        </p:txBody>
      </p:sp>
    </p:spTree>
    <p:extLst>
      <p:ext uri="{BB962C8B-B14F-4D97-AF65-F5344CB8AC3E}">
        <p14:creationId xmlns:p14="http://schemas.microsoft.com/office/powerpoint/2010/main" val="16863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lnSpc>
                <a:spcPct val="150000"/>
              </a:lnSpc>
            </a:pPr>
            <a:r>
              <a:rPr lang="en-JM" dirty="0" smtClean="0"/>
              <a:t>Libweb.surrey.ac.uk (2015) suggest that in presenting your qualitative findings researchers should consider:</a:t>
            </a:r>
          </a:p>
          <a:p>
            <a:pPr algn="just">
              <a:lnSpc>
                <a:spcPct val="150000"/>
              </a:lnSpc>
            </a:pPr>
            <a:r>
              <a:rPr lang="en-JM" dirty="0" smtClean="0"/>
              <a:t> </a:t>
            </a:r>
          </a:p>
          <a:p>
            <a:pPr lvl="1" algn="just">
              <a:lnSpc>
                <a:spcPct val="150000"/>
              </a:lnSpc>
            </a:pPr>
            <a:r>
              <a:rPr lang="en-JM" dirty="0" smtClean="0"/>
              <a:t>It </a:t>
            </a:r>
            <a:r>
              <a:rPr lang="en-JM" dirty="0"/>
              <a:t>may be suggested that the researcher base the structure of the presentation of the research around the categories or themes that have emerged </a:t>
            </a:r>
            <a:endParaRPr lang="en-JM" dirty="0" smtClean="0"/>
          </a:p>
          <a:p>
            <a:pPr lvl="1" algn="just">
              <a:lnSpc>
                <a:spcPct val="150000"/>
              </a:lnSpc>
            </a:pPr>
            <a:endParaRPr lang="en-JM" dirty="0"/>
          </a:p>
          <a:p>
            <a:pPr lvl="1" algn="just">
              <a:lnSpc>
                <a:spcPct val="150000"/>
              </a:lnSpc>
            </a:pPr>
            <a:r>
              <a:rPr lang="en-JM" dirty="0"/>
              <a:t>The themes or categories may be presented as sections with relevant sub-sections </a:t>
            </a:r>
            <a:endParaRPr lang="en-JM" dirty="0" smtClean="0"/>
          </a:p>
          <a:p>
            <a:pPr lvl="1"/>
            <a:endParaRPr lang="en-JM" dirty="0"/>
          </a:p>
        </p:txBody>
      </p:sp>
      <p:sp>
        <p:nvSpPr>
          <p:cNvPr id="3" name="Title 2"/>
          <p:cNvSpPr>
            <a:spLocks noGrp="1"/>
          </p:cNvSpPr>
          <p:nvPr>
            <p:ph type="title"/>
          </p:nvPr>
        </p:nvSpPr>
        <p:spPr/>
        <p:txBody>
          <a:bodyPr/>
          <a:lstStyle/>
          <a:p>
            <a:r>
              <a:rPr lang="en-JM" dirty="0" smtClean="0"/>
              <a:t>Presentation Styles</a:t>
            </a:r>
            <a:endParaRPr lang="en-JM" dirty="0"/>
          </a:p>
        </p:txBody>
      </p:sp>
    </p:spTree>
    <p:extLst>
      <p:ext uri="{BB962C8B-B14F-4D97-AF65-F5344CB8AC3E}">
        <p14:creationId xmlns:p14="http://schemas.microsoft.com/office/powerpoint/2010/main" val="25249945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3548</TotalTime>
  <Words>1730</Words>
  <Application>Microsoft Office PowerPoint</Application>
  <PresentationFormat>On-screen Show (4:3)</PresentationFormat>
  <Paragraphs>131</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Calibri</vt:lpstr>
      <vt:lpstr>Lucida Sans Unicode</vt:lpstr>
      <vt:lpstr>Verdana</vt:lpstr>
      <vt:lpstr>Wingdings 2</vt:lpstr>
      <vt:lpstr>Wingdings 3</vt:lpstr>
      <vt:lpstr>Concourse</vt:lpstr>
      <vt:lpstr>Unit 6: Managing a Successful Business Project  Unit 4: Research Project  Unit 18: Researching Current Issues in Aviation </vt:lpstr>
      <vt:lpstr>Content</vt:lpstr>
      <vt:lpstr>Learning Objectives</vt:lpstr>
      <vt:lpstr>Introduction</vt:lpstr>
      <vt:lpstr>Deductive Approach</vt:lpstr>
      <vt:lpstr>Deductive Approach cont</vt:lpstr>
      <vt:lpstr>Inductive Approach</vt:lpstr>
      <vt:lpstr>Characteristics of Qualitative Data</vt:lpstr>
      <vt:lpstr>Presentation Styles</vt:lpstr>
      <vt:lpstr>Presentation Styles cont</vt:lpstr>
      <vt:lpstr>Analysing Qualitative data </vt:lpstr>
      <vt:lpstr>Analysing Qualitative data cont </vt:lpstr>
      <vt:lpstr>Analysing Qualitative data </vt:lpstr>
      <vt:lpstr>Writing and presenting </vt:lpstr>
      <vt:lpstr>Traditional Approach</vt:lpstr>
      <vt:lpstr>Traditional Approach</vt:lpstr>
      <vt:lpstr>Combined findings and Discussion</vt:lpstr>
      <vt:lpstr>Combined findings and Discussion cont</vt:lpstr>
      <vt:lpstr>Conclusion</vt:lpstr>
      <vt:lpstr>References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8: Research Project</dc:title>
  <dc:creator>Dwayne Cargill</dc:creator>
  <cp:lastModifiedBy>Dwayne Cargill</cp:lastModifiedBy>
  <cp:revision>101</cp:revision>
  <cp:lastPrinted>2015-09-08T22:37:04Z</cp:lastPrinted>
  <dcterms:created xsi:type="dcterms:W3CDTF">2015-09-03T01:21:11Z</dcterms:created>
  <dcterms:modified xsi:type="dcterms:W3CDTF">2017-03-05T21:07:21Z</dcterms:modified>
</cp:coreProperties>
</file>