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handoutMasterIdLst>
    <p:handoutMasterId r:id="rId26"/>
  </p:handoutMasterIdLst>
  <p:sldIdLst>
    <p:sldId id="256" r:id="rId2"/>
    <p:sldId id="265" r:id="rId3"/>
    <p:sldId id="266" r:id="rId4"/>
    <p:sldId id="288" r:id="rId5"/>
    <p:sldId id="257" r:id="rId6"/>
    <p:sldId id="320" r:id="rId7"/>
    <p:sldId id="322" r:id="rId8"/>
    <p:sldId id="324" r:id="rId9"/>
    <p:sldId id="321" r:id="rId10"/>
    <p:sldId id="325" r:id="rId11"/>
    <p:sldId id="328" r:id="rId12"/>
    <p:sldId id="334" r:id="rId13"/>
    <p:sldId id="335" r:id="rId14"/>
    <p:sldId id="326" r:id="rId15"/>
    <p:sldId id="329" r:id="rId16"/>
    <p:sldId id="330" r:id="rId17"/>
    <p:sldId id="331" r:id="rId18"/>
    <p:sldId id="332" r:id="rId19"/>
    <p:sldId id="317" r:id="rId20"/>
    <p:sldId id="333" r:id="rId21"/>
    <p:sldId id="267" r:id="rId22"/>
    <p:sldId id="273" r:id="rId23"/>
    <p:sldId id="336" r:id="rId24"/>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FD969B15-99B9-400D-86FF-04868FA508CF}" type="datetimeFigureOut">
              <a:rPr lang="en-US" smtClean="0"/>
              <a:t>6/4/2015</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65420C50-7DDE-4B49-AB37-1C45CE75E1D8}" type="slidenum">
              <a:rPr lang="en-US" smtClean="0"/>
              <a:t>‹#›</a:t>
            </a:fld>
            <a:endParaRPr lang="en-US"/>
          </a:p>
        </p:txBody>
      </p:sp>
    </p:spTree>
    <p:extLst>
      <p:ext uri="{BB962C8B-B14F-4D97-AF65-F5344CB8AC3E}">
        <p14:creationId xmlns:p14="http://schemas.microsoft.com/office/powerpoint/2010/main" val="34930988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72361CAC-1E8D-43E3-81AB-631F303C8863}" type="datetimeFigureOut">
              <a:rPr lang="en-US" smtClean="0"/>
              <a:t>6/4/2015</a:t>
            </a:fld>
            <a:endParaRPr lang="en-US"/>
          </a:p>
        </p:txBody>
      </p:sp>
      <p:sp>
        <p:nvSpPr>
          <p:cNvPr id="4" name="Slide Image Placeholder 3"/>
          <p:cNvSpPr>
            <a:spLocks noGrp="1" noRot="1" noChangeAspect="1"/>
          </p:cNvSpPr>
          <p:nvPr>
            <p:ph type="sldImg" idx="2"/>
          </p:nvPr>
        </p:nvSpPr>
        <p:spPr>
          <a:xfrm>
            <a:off x="13509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96130ADE-5EB5-4353-BDB0-2CE690103E10}" type="slidenum">
              <a:rPr lang="en-US" smtClean="0"/>
              <a:t>‹#›</a:t>
            </a:fld>
            <a:endParaRPr lang="en-US"/>
          </a:p>
        </p:txBody>
      </p:sp>
    </p:spTree>
    <p:extLst>
      <p:ext uri="{BB962C8B-B14F-4D97-AF65-F5344CB8AC3E}">
        <p14:creationId xmlns:p14="http://schemas.microsoft.com/office/powerpoint/2010/main" val="26681742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130ADE-5EB5-4353-BDB0-2CE690103E10}" type="slidenum">
              <a:rPr lang="en-US" smtClean="0"/>
              <a:t>18</a:t>
            </a:fld>
            <a:endParaRPr lang="en-US"/>
          </a:p>
        </p:txBody>
      </p:sp>
    </p:spTree>
    <p:extLst>
      <p:ext uri="{BB962C8B-B14F-4D97-AF65-F5344CB8AC3E}">
        <p14:creationId xmlns:p14="http://schemas.microsoft.com/office/powerpoint/2010/main" val="4134603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130ADE-5EB5-4353-BDB0-2CE690103E10}" type="slidenum">
              <a:rPr lang="en-US" smtClean="0"/>
              <a:t>23</a:t>
            </a:fld>
            <a:endParaRPr lang="en-US"/>
          </a:p>
        </p:txBody>
      </p:sp>
    </p:spTree>
    <p:extLst>
      <p:ext uri="{BB962C8B-B14F-4D97-AF65-F5344CB8AC3E}">
        <p14:creationId xmlns:p14="http://schemas.microsoft.com/office/powerpoint/2010/main" val="844075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91E51A-65BD-4733-B3E8-DFE888E9B8AC}" type="datetime1">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B779F-322B-4A9A-893F-C5EEB855AA4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167056-5637-4589-989A-DDA1CADF4748}" type="datetime1">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B779F-322B-4A9A-893F-C5EEB855AA4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D9222-2A2F-449C-BFF0-48AEC8109483}" type="datetime1">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B779F-322B-4A9A-893F-C5EEB855AA4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2926B2-B868-4C92-80B0-E50853E8D718}" type="datetime1">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B779F-322B-4A9A-893F-C5EEB855AA4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B36C02-70E4-4226-8153-338AA9C55EEF}" type="datetime1">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B779F-322B-4A9A-893F-C5EEB855AA4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3D25B5-57B4-485F-88F5-17EDBCA1F8BE}" type="datetime1">
              <a:rPr lang="en-US" smtClean="0"/>
              <a:t>6/4/2015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B779F-322B-4A9A-893F-C5EEB855AA4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5AA16E-EB12-4186-9FBF-C9CBDD01E469}" type="datetime1">
              <a:rPr lang="en-US" smtClean="0"/>
              <a:t>6/4/2015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AB779F-322B-4A9A-893F-C5EEB855AA4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BAF901-B306-411F-9182-69EA2A568381}" type="datetime1">
              <a:rPr lang="en-US" smtClean="0"/>
              <a:t>6/4/2015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AB779F-322B-4A9A-893F-C5EEB855AA4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32BB7-94D4-4684-B667-BCEDC7302574}" type="datetime1">
              <a:rPr lang="en-US" smtClean="0"/>
              <a:t>6/4/2015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AB779F-322B-4A9A-893F-C5EEB855AA4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0518F1-1638-4027-A102-DF7EF49EED32}" type="datetime1">
              <a:rPr lang="en-US" smtClean="0"/>
              <a:t>6/4/2015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B779F-322B-4A9A-893F-C5EEB855AA4A}"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AE042C2-7410-4EF5-B6DB-3E636DD7E6B5}" type="datetime1">
              <a:rPr lang="en-US" smtClean="0"/>
              <a:t>6/4/2015</a:t>
            </a:fld>
            <a:endParaRPr lang="en-US"/>
          </a:p>
        </p:txBody>
      </p:sp>
      <p:sp>
        <p:nvSpPr>
          <p:cNvPr id="9" name="Slide Number Placeholder 8"/>
          <p:cNvSpPr>
            <a:spLocks noGrp="1"/>
          </p:cNvSpPr>
          <p:nvPr>
            <p:ph type="sldNum" sz="quarter" idx="11"/>
          </p:nvPr>
        </p:nvSpPr>
        <p:spPr/>
        <p:txBody>
          <a:bodyPr/>
          <a:lstStyle/>
          <a:p>
            <a:fld id="{DCAB779F-322B-4A9A-893F-C5EEB855AA4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CAB779F-322B-4A9A-893F-C5EEB855AA4A}"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43B0769-6A3B-4AF8-8BF2-A2B01CC58D4C}" type="datetime1">
              <a:rPr lang="en-US" smtClean="0"/>
              <a:t>6/4/2015</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latin typeface="Algerian" panose="04020705040A02060702" pitchFamily="82" charset="0"/>
                <a:cs typeface="Andalus" panose="02020603050405020304" pitchFamily="18" charset="-78"/>
              </a:rPr>
              <a:t>UNIT </a:t>
            </a:r>
            <a:r>
              <a:rPr lang="en-US" sz="5400" dirty="0" smtClean="0">
                <a:latin typeface="Algerian" panose="04020705040A02060702" pitchFamily="82" charset="0"/>
                <a:cs typeface="Andalus" panose="02020603050405020304" pitchFamily="18" charset="-78"/>
              </a:rPr>
              <a:t>13: MANAGING FINANCIAL PRINCIPLES AND TECHNIQUES</a:t>
            </a:r>
            <a:endParaRPr lang="en-US" sz="5400" dirty="0">
              <a:latin typeface="Algerian" panose="04020705040A02060702" pitchFamily="82" charset="0"/>
              <a:cs typeface="Andalus" panose="02020603050405020304" pitchFamily="18" charset="-78"/>
            </a:endParaRPr>
          </a:p>
        </p:txBody>
      </p:sp>
      <p:sp>
        <p:nvSpPr>
          <p:cNvPr id="3" name="Subtitle 2"/>
          <p:cNvSpPr>
            <a:spLocks noGrp="1"/>
          </p:cNvSpPr>
          <p:nvPr>
            <p:ph type="subTitle" idx="1"/>
          </p:nvPr>
        </p:nvSpPr>
        <p:spPr/>
        <p:txBody>
          <a:bodyPr>
            <a:normAutofit lnSpcReduction="10000"/>
          </a:bodyPr>
          <a:lstStyle/>
          <a:p>
            <a:endParaRPr lang="en-US" b="1" i="1" dirty="0" smtClean="0">
              <a:latin typeface="Arial" panose="020B0604020202020204" pitchFamily="34" charset="0"/>
              <a:cs typeface="Arial" panose="020B0604020202020204" pitchFamily="34" charset="0"/>
            </a:endParaRPr>
          </a:p>
          <a:p>
            <a:endParaRPr lang="en-US" b="1" i="1" dirty="0">
              <a:latin typeface="Arial" panose="020B0604020202020204" pitchFamily="34" charset="0"/>
              <a:cs typeface="Arial" panose="020B0604020202020204" pitchFamily="34" charset="0"/>
            </a:endParaRPr>
          </a:p>
          <a:p>
            <a:r>
              <a:rPr lang="en-US" b="1" i="1" dirty="0" smtClean="0">
                <a:latin typeface="Arial" panose="020B0604020202020204" pitchFamily="34" charset="0"/>
                <a:cs typeface="Arial" panose="020B0604020202020204" pitchFamily="34" charset="0"/>
              </a:rPr>
              <a:t>LECTURER: Judith Robb-Walters</a:t>
            </a:r>
            <a:endParaRPr lang="en-US" b="1" i="1"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3918" y="152400"/>
            <a:ext cx="1845207"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80097"/>
            <a:ext cx="2457450" cy="1647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DCAB779F-322B-4A9A-893F-C5EEB855AA4A}" type="slidenum">
              <a:rPr lang="en-US" smtClean="0"/>
              <a:t>1</a:t>
            </a:fld>
            <a:endParaRPr lang="en-US"/>
          </a:p>
        </p:txBody>
      </p:sp>
    </p:spTree>
    <p:extLst>
      <p:ext uri="{BB962C8B-B14F-4D97-AF65-F5344CB8AC3E}">
        <p14:creationId xmlns:p14="http://schemas.microsoft.com/office/powerpoint/2010/main" val="1648260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latin typeface="Algerian" panose="04020705040A02060702" pitchFamily="82" charset="0"/>
              </a:rPr>
              <a:t>SUPPORTING PROPOSALS FOR</a:t>
            </a:r>
            <a:br>
              <a:rPr lang="en-US" sz="3200" dirty="0" smtClean="0">
                <a:latin typeface="Algerian" panose="04020705040A02060702" pitchFamily="82" charset="0"/>
              </a:rPr>
            </a:br>
            <a:r>
              <a:rPr lang="en-US" sz="3200" dirty="0" smtClean="0">
                <a:latin typeface="Algerian" panose="04020705040A02060702" pitchFamily="82" charset="0"/>
              </a:rPr>
              <a:t> OBTAINING FUNDS INTERNALLY AND EXTERNALLY</a:t>
            </a:r>
            <a:endParaRPr lang="en-US" sz="3200" dirty="0">
              <a:latin typeface="Algerian" panose="04020705040A02060702" pitchFamily="82" charset="0"/>
            </a:endParaRPr>
          </a:p>
        </p:txBody>
      </p:sp>
      <p:sp>
        <p:nvSpPr>
          <p:cNvPr id="3" name="Content Placeholder 2"/>
          <p:cNvSpPr>
            <a:spLocks noGrp="1"/>
          </p:cNvSpPr>
          <p:nvPr>
            <p:ph idx="1"/>
          </p:nvPr>
        </p:nvSpPr>
        <p:spPr/>
        <p:txBody>
          <a:bodyPr>
            <a:normAutofit/>
          </a:bodyPr>
          <a:lstStyle/>
          <a:p>
            <a:r>
              <a:rPr lang="en-US" dirty="0" smtClean="0"/>
              <a:t>The following  guidelines can be used </a:t>
            </a:r>
            <a:r>
              <a:rPr lang="en-US" dirty="0"/>
              <a:t>in the grant application and demonstrate that </a:t>
            </a:r>
            <a:r>
              <a:rPr lang="en-US" dirty="0" smtClean="0"/>
              <a:t>the project </a:t>
            </a:r>
            <a:r>
              <a:rPr lang="en-US" dirty="0"/>
              <a:t>can serve as a model from which others can learn</a:t>
            </a:r>
            <a:r>
              <a:rPr lang="en-US" dirty="0" smtClean="0"/>
              <a:t>.</a:t>
            </a:r>
          </a:p>
          <a:p>
            <a:r>
              <a:rPr lang="en-US" dirty="0" smtClean="0"/>
              <a:t>A winning </a:t>
            </a:r>
            <a:r>
              <a:rPr lang="en-US" dirty="0"/>
              <a:t>proposal will be based on a number of variables, including:</a:t>
            </a:r>
          </a:p>
          <a:p>
            <a:r>
              <a:rPr lang="en-US" dirty="0" smtClean="0"/>
              <a:t>the </a:t>
            </a:r>
            <a:r>
              <a:rPr lang="en-US" dirty="0"/>
              <a:t>quality and innovative nature of your project,</a:t>
            </a:r>
          </a:p>
          <a:p>
            <a:r>
              <a:rPr lang="en-US" dirty="0" smtClean="0"/>
              <a:t>the </a:t>
            </a:r>
            <a:r>
              <a:rPr lang="en-US" dirty="0"/>
              <a:t>ability to make a compelling case for funding and help the funder to envision anticipated results,</a:t>
            </a:r>
          </a:p>
          <a:p>
            <a:r>
              <a:rPr lang="en-US" dirty="0"/>
              <a:t>the organizational capacity and credibility </a:t>
            </a:r>
            <a:endParaRPr lang="en-US" dirty="0" smtClean="0"/>
          </a:p>
          <a:p>
            <a:r>
              <a:rPr lang="en-US" dirty="0" smtClean="0"/>
              <a:t>a </a:t>
            </a:r>
            <a:r>
              <a:rPr lang="en-US" dirty="0"/>
              <a:t>clear and concise proposal, and</a:t>
            </a:r>
          </a:p>
          <a:p>
            <a:r>
              <a:rPr lang="en-US" dirty="0"/>
              <a:t>a strong relationship with funders.</a:t>
            </a:r>
          </a:p>
        </p:txBody>
      </p:sp>
      <p:pic>
        <p:nvPicPr>
          <p:cNvPr id="4" name="Picture 3"/>
          <p:cNvPicPr>
            <a:picLocks noChangeAspect="1"/>
          </p:cNvPicPr>
          <p:nvPr/>
        </p:nvPicPr>
        <p:blipFill>
          <a:blip r:embed="rId2"/>
          <a:stretch>
            <a:fillRect/>
          </a:stretch>
        </p:blipFill>
        <p:spPr>
          <a:xfrm>
            <a:off x="7367948" y="76201"/>
            <a:ext cx="956902" cy="609600"/>
          </a:xfrm>
          <a:prstGeom prst="rect">
            <a:avLst/>
          </a:prstGeom>
        </p:spPr>
      </p:pic>
      <p:sp>
        <p:nvSpPr>
          <p:cNvPr id="5" name="Slide Number Placeholder 4"/>
          <p:cNvSpPr>
            <a:spLocks noGrp="1"/>
          </p:cNvSpPr>
          <p:nvPr>
            <p:ph type="sldNum" sz="quarter" idx="12"/>
          </p:nvPr>
        </p:nvSpPr>
        <p:spPr/>
        <p:txBody>
          <a:bodyPr/>
          <a:lstStyle/>
          <a:p>
            <a:fld id="{DCAB779F-322B-4A9A-893F-C5EEB855AA4A}" type="slidenum">
              <a:rPr lang="en-US" smtClean="0"/>
              <a:t>10</a:t>
            </a:fld>
            <a:endParaRPr lang="en-US"/>
          </a:p>
        </p:txBody>
      </p:sp>
    </p:spTree>
    <p:extLst>
      <p:ext uri="{BB962C8B-B14F-4D97-AF65-F5344CB8AC3E}">
        <p14:creationId xmlns:p14="http://schemas.microsoft.com/office/powerpoint/2010/main" val="2060146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anose="04020705040A02060702" pitchFamily="82" charset="0"/>
              </a:rPr>
              <a:t>GEARING RATIOS</a:t>
            </a:r>
            <a:endParaRPr lang="en-US" dirty="0">
              <a:latin typeface="Algerian" panose="04020705040A02060702" pitchFamily="82" charset="0"/>
            </a:endParaRPr>
          </a:p>
        </p:txBody>
      </p:sp>
      <p:sp>
        <p:nvSpPr>
          <p:cNvPr id="3" name="Content Placeholder 2"/>
          <p:cNvSpPr>
            <a:spLocks noGrp="1"/>
          </p:cNvSpPr>
          <p:nvPr>
            <p:ph idx="1"/>
          </p:nvPr>
        </p:nvSpPr>
        <p:spPr/>
        <p:txBody>
          <a:bodyPr>
            <a:noAutofit/>
          </a:bodyPr>
          <a:lstStyle/>
          <a:p>
            <a:r>
              <a:rPr lang="en-US" sz="2000" dirty="0"/>
              <a:t>The gearing ratio is of </a:t>
            </a:r>
            <a:r>
              <a:rPr lang="en-US" sz="2000" dirty="0" smtClean="0"/>
              <a:t>particular importance </a:t>
            </a:r>
            <a:r>
              <a:rPr lang="en-US" sz="2000" dirty="0"/>
              <a:t>to a business as it </a:t>
            </a:r>
            <a:r>
              <a:rPr lang="en-US" sz="2000" dirty="0" smtClean="0"/>
              <a:t>indicates how </a:t>
            </a:r>
            <a:r>
              <a:rPr lang="en-US" sz="2000" dirty="0"/>
              <a:t>risky a business is perceived </a:t>
            </a:r>
            <a:r>
              <a:rPr lang="en-US" sz="2000" dirty="0" smtClean="0"/>
              <a:t>to be </a:t>
            </a:r>
            <a:r>
              <a:rPr lang="en-US" sz="2000" dirty="0"/>
              <a:t>based on its level of borrowing</a:t>
            </a:r>
            <a:r>
              <a:rPr lang="en-US" sz="2000" dirty="0" smtClean="0"/>
              <a:t>. As </a:t>
            </a:r>
            <a:r>
              <a:rPr lang="en-US" sz="2000" dirty="0"/>
              <a:t>borrowing increases so does </a:t>
            </a:r>
            <a:r>
              <a:rPr lang="en-US" sz="2000" dirty="0" smtClean="0"/>
              <a:t>the risk </a:t>
            </a:r>
            <a:r>
              <a:rPr lang="en-US" sz="2000" dirty="0"/>
              <a:t>as the business is now </a:t>
            </a:r>
            <a:r>
              <a:rPr lang="en-US" sz="2000" dirty="0" smtClean="0"/>
              <a:t>liable to </a:t>
            </a:r>
            <a:r>
              <a:rPr lang="en-US" sz="2000" dirty="0"/>
              <a:t>not only repay the debt but </a:t>
            </a:r>
            <a:r>
              <a:rPr lang="en-US" sz="2000" dirty="0" smtClean="0"/>
              <a:t>meet any </a:t>
            </a:r>
            <a:r>
              <a:rPr lang="en-US" sz="2000" dirty="0"/>
              <a:t>interest commitments under it. </a:t>
            </a:r>
            <a:r>
              <a:rPr lang="en-US" sz="2000" dirty="0" smtClean="0"/>
              <a:t>In addition</a:t>
            </a:r>
            <a:r>
              <a:rPr lang="en-US" sz="2000" dirty="0"/>
              <a:t>, to raise further debt </a:t>
            </a:r>
            <a:r>
              <a:rPr lang="en-US" sz="2000" dirty="0" smtClean="0"/>
              <a:t>finance could </a:t>
            </a:r>
            <a:r>
              <a:rPr lang="en-US" sz="2000" dirty="0"/>
              <a:t>potentially be more difficult </a:t>
            </a:r>
            <a:r>
              <a:rPr lang="en-US" sz="2000" dirty="0" smtClean="0"/>
              <a:t>and more </a:t>
            </a:r>
            <a:r>
              <a:rPr lang="en-US" sz="2000" dirty="0"/>
              <a:t>expensive</a:t>
            </a:r>
            <a:r>
              <a:rPr lang="en-US" sz="2000" dirty="0" smtClean="0"/>
              <a:t>.</a:t>
            </a:r>
          </a:p>
          <a:p>
            <a:r>
              <a:rPr lang="en-US" sz="2000" dirty="0"/>
              <a:t>If a company has a high level </a:t>
            </a:r>
            <a:r>
              <a:rPr lang="en-US" sz="2000" dirty="0" smtClean="0"/>
              <a:t>of gearing </a:t>
            </a:r>
            <a:r>
              <a:rPr lang="en-US" sz="2000" dirty="0"/>
              <a:t>it does not necessarily </a:t>
            </a:r>
            <a:r>
              <a:rPr lang="en-US" sz="2000" dirty="0" smtClean="0"/>
              <a:t>mean that </a:t>
            </a:r>
            <a:r>
              <a:rPr lang="en-US" sz="2000" dirty="0"/>
              <a:t>it will face difficulties as a </a:t>
            </a:r>
            <a:r>
              <a:rPr lang="en-US" sz="2000" dirty="0" smtClean="0"/>
              <a:t>result of </a:t>
            </a:r>
            <a:r>
              <a:rPr lang="en-US" sz="2000" dirty="0"/>
              <a:t>this. For example, if the </a:t>
            </a:r>
            <a:r>
              <a:rPr lang="en-US" sz="2000" dirty="0" smtClean="0"/>
              <a:t>business has </a:t>
            </a:r>
            <a:r>
              <a:rPr lang="en-US" sz="2000" dirty="0"/>
              <a:t>a high level of security in </a:t>
            </a:r>
            <a:r>
              <a:rPr lang="en-US" sz="2000" dirty="0" smtClean="0"/>
              <a:t>the form </a:t>
            </a:r>
            <a:r>
              <a:rPr lang="en-US" sz="2000" dirty="0"/>
              <a:t>of tangible non-current </a:t>
            </a:r>
            <a:r>
              <a:rPr lang="en-US" sz="2000" dirty="0" smtClean="0"/>
              <a:t>assets and </a:t>
            </a:r>
            <a:r>
              <a:rPr lang="en-US" sz="2000" dirty="0"/>
              <a:t>can comfortably cover its </a:t>
            </a:r>
            <a:r>
              <a:rPr lang="en-US" sz="2000" dirty="0" smtClean="0"/>
              <a:t>interest payments </a:t>
            </a:r>
            <a:r>
              <a:rPr lang="en-US" sz="2000" dirty="0"/>
              <a:t>(interest cover = </a:t>
            </a:r>
            <a:r>
              <a:rPr lang="en-US" sz="2000" dirty="0" smtClean="0"/>
              <a:t>profit before </a:t>
            </a:r>
            <a:r>
              <a:rPr lang="en-US" sz="2000" dirty="0"/>
              <a:t>interest and tax compared </a:t>
            </a:r>
            <a:r>
              <a:rPr lang="en-US" sz="2000" dirty="0" smtClean="0"/>
              <a:t>to interest</a:t>
            </a:r>
            <a:r>
              <a:rPr lang="en-US" sz="2000" dirty="0"/>
              <a:t>) a high level of gearing </a:t>
            </a:r>
            <a:r>
              <a:rPr lang="en-US" sz="2000" dirty="0" smtClean="0"/>
              <a:t>should not </a:t>
            </a:r>
            <a:r>
              <a:rPr lang="en-US" sz="2000" dirty="0"/>
              <a:t>give an investor cause for concern</a:t>
            </a:r>
            <a:r>
              <a:rPr lang="en-US" sz="2000" dirty="0" smtClean="0"/>
              <a:t>.</a:t>
            </a:r>
            <a:endParaRPr lang="en-US" sz="2000" dirty="0"/>
          </a:p>
        </p:txBody>
      </p:sp>
      <p:pic>
        <p:nvPicPr>
          <p:cNvPr id="4" name="Picture 3"/>
          <p:cNvPicPr>
            <a:picLocks noChangeAspect="1"/>
          </p:cNvPicPr>
          <p:nvPr/>
        </p:nvPicPr>
        <p:blipFill>
          <a:blip r:embed="rId2"/>
          <a:stretch>
            <a:fillRect/>
          </a:stretch>
        </p:blipFill>
        <p:spPr>
          <a:xfrm>
            <a:off x="7201056" y="61119"/>
            <a:ext cx="1142843" cy="1158081"/>
          </a:xfrm>
          <a:prstGeom prst="rect">
            <a:avLst/>
          </a:prstGeom>
        </p:spPr>
      </p:pic>
      <p:sp>
        <p:nvSpPr>
          <p:cNvPr id="5" name="Slide Number Placeholder 4"/>
          <p:cNvSpPr>
            <a:spLocks noGrp="1"/>
          </p:cNvSpPr>
          <p:nvPr>
            <p:ph type="sldNum" sz="quarter" idx="12"/>
          </p:nvPr>
        </p:nvSpPr>
        <p:spPr/>
        <p:txBody>
          <a:bodyPr/>
          <a:lstStyle/>
          <a:p>
            <a:fld id="{DCAB779F-322B-4A9A-893F-C5EEB855AA4A}" type="slidenum">
              <a:rPr lang="en-US" smtClean="0"/>
              <a:t>11</a:t>
            </a:fld>
            <a:endParaRPr lang="en-US"/>
          </a:p>
        </p:txBody>
      </p:sp>
    </p:spTree>
    <p:extLst>
      <p:ext uri="{BB962C8B-B14F-4D97-AF65-F5344CB8AC3E}">
        <p14:creationId xmlns:p14="http://schemas.microsoft.com/office/powerpoint/2010/main" val="605341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anose="04020705040A02060702" pitchFamily="82" charset="0"/>
              </a:rPr>
              <a:t>GEARING RATIOS</a:t>
            </a:r>
            <a:endParaRPr lang="en-US" dirty="0">
              <a:latin typeface="Algerian" panose="04020705040A02060702" pitchFamily="82" charset="0"/>
            </a:endParaRPr>
          </a:p>
        </p:txBody>
      </p:sp>
      <p:sp>
        <p:nvSpPr>
          <p:cNvPr id="3" name="Content Placeholder 2"/>
          <p:cNvSpPr>
            <a:spLocks noGrp="1"/>
          </p:cNvSpPr>
          <p:nvPr>
            <p:ph idx="1"/>
          </p:nvPr>
        </p:nvSpPr>
        <p:spPr/>
        <p:txBody>
          <a:bodyPr>
            <a:noAutofit/>
          </a:bodyPr>
          <a:lstStyle/>
          <a:p>
            <a:r>
              <a:rPr lang="en-US" sz="3200" dirty="0" smtClean="0"/>
              <a:t>Two </a:t>
            </a:r>
            <a:r>
              <a:rPr lang="en-US" sz="3200" dirty="0"/>
              <a:t>ratios are commonly used</a:t>
            </a:r>
            <a:r>
              <a:rPr lang="en-US" sz="3200" dirty="0" smtClean="0"/>
              <a:t>.</a:t>
            </a:r>
          </a:p>
          <a:p>
            <a:r>
              <a:rPr lang="en-US" sz="3200" dirty="0" smtClean="0"/>
              <a:t>1</a:t>
            </a:r>
            <a:r>
              <a:rPr lang="en-US" sz="3200" dirty="0"/>
              <a:t>. The first formula includes the interest bearing debt in the numerator and the share capital plus the retained earning in the denominator. So, the first formula for the gearing ratio is:</a:t>
            </a:r>
          </a:p>
          <a:p>
            <a:r>
              <a:rPr lang="en-US" sz="3200" dirty="0"/>
              <a:t>Gearing Ratio (%) = (Interest Bearing Short and Long Term Debt/Share </a:t>
            </a:r>
            <a:r>
              <a:rPr lang="en-US" sz="3200" dirty="0" err="1"/>
              <a:t>Capital+Retained</a:t>
            </a:r>
            <a:r>
              <a:rPr lang="en-US" sz="3200" dirty="0"/>
              <a:t> Earnings)  *100%</a:t>
            </a:r>
          </a:p>
          <a:p>
            <a:endParaRPr lang="en-US" sz="3200" dirty="0"/>
          </a:p>
          <a:p>
            <a:endParaRPr lang="en-US" sz="2400" dirty="0"/>
          </a:p>
        </p:txBody>
      </p:sp>
      <p:pic>
        <p:nvPicPr>
          <p:cNvPr id="4" name="Picture 3"/>
          <p:cNvPicPr>
            <a:picLocks noChangeAspect="1"/>
          </p:cNvPicPr>
          <p:nvPr/>
        </p:nvPicPr>
        <p:blipFill>
          <a:blip r:embed="rId2"/>
          <a:stretch>
            <a:fillRect/>
          </a:stretch>
        </p:blipFill>
        <p:spPr>
          <a:xfrm>
            <a:off x="7010400" y="274638"/>
            <a:ext cx="1257300" cy="1274064"/>
          </a:xfrm>
          <a:prstGeom prst="rect">
            <a:avLst/>
          </a:prstGeom>
        </p:spPr>
      </p:pic>
      <p:sp>
        <p:nvSpPr>
          <p:cNvPr id="5" name="Slide Number Placeholder 4"/>
          <p:cNvSpPr>
            <a:spLocks noGrp="1"/>
          </p:cNvSpPr>
          <p:nvPr>
            <p:ph type="sldNum" sz="quarter" idx="12"/>
          </p:nvPr>
        </p:nvSpPr>
        <p:spPr/>
        <p:txBody>
          <a:bodyPr/>
          <a:lstStyle/>
          <a:p>
            <a:fld id="{DCAB779F-322B-4A9A-893F-C5EEB855AA4A}" type="slidenum">
              <a:rPr lang="en-US" smtClean="0"/>
              <a:t>12</a:t>
            </a:fld>
            <a:endParaRPr lang="en-US"/>
          </a:p>
        </p:txBody>
      </p:sp>
    </p:spTree>
    <p:extLst>
      <p:ext uri="{BB962C8B-B14F-4D97-AF65-F5344CB8AC3E}">
        <p14:creationId xmlns:p14="http://schemas.microsoft.com/office/powerpoint/2010/main" val="1577982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anose="04020705040A02060702" pitchFamily="82" charset="0"/>
              </a:rPr>
              <a:t>GEARING RATIOS</a:t>
            </a:r>
            <a:endParaRPr lang="en-US" dirty="0">
              <a:latin typeface="Algerian" panose="04020705040A02060702" pitchFamily="82" charset="0"/>
            </a:endParaRPr>
          </a:p>
        </p:txBody>
      </p:sp>
      <p:sp>
        <p:nvSpPr>
          <p:cNvPr id="3" name="Content Placeholder 2"/>
          <p:cNvSpPr>
            <a:spLocks noGrp="1"/>
          </p:cNvSpPr>
          <p:nvPr>
            <p:ph idx="1"/>
          </p:nvPr>
        </p:nvSpPr>
        <p:spPr/>
        <p:txBody>
          <a:bodyPr>
            <a:noAutofit/>
          </a:bodyPr>
          <a:lstStyle/>
          <a:p>
            <a:pPr marL="114300" indent="0">
              <a:buNone/>
            </a:pPr>
            <a:r>
              <a:rPr lang="en-US" sz="2400" dirty="0" smtClean="0"/>
              <a:t> </a:t>
            </a:r>
            <a:r>
              <a:rPr lang="en-US" sz="2400" dirty="0"/>
              <a:t>The second formula that can be used to calculate the gearing ratio is pretty much the same apart from the fact that the debt that is included  in the numerator is also added in the denominator.</a:t>
            </a:r>
          </a:p>
          <a:p>
            <a:r>
              <a:rPr lang="en-US" sz="2400" dirty="0"/>
              <a:t>In other words, the formula is:</a:t>
            </a:r>
          </a:p>
          <a:p>
            <a:r>
              <a:rPr lang="en-US" sz="2400" dirty="0"/>
              <a:t>Gearing Ratio (%) = (Interest Bearing Debt)/(Share Capital + Retained </a:t>
            </a:r>
            <a:r>
              <a:rPr lang="en-US" sz="2400" dirty="0" err="1"/>
              <a:t>Earnings+Interest</a:t>
            </a:r>
            <a:r>
              <a:rPr lang="en-US" sz="2400" dirty="0"/>
              <a:t> Bearing Debt</a:t>
            </a:r>
            <a:r>
              <a:rPr lang="en-US" sz="2400" dirty="0" smtClean="0"/>
              <a:t>)*100%</a:t>
            </a:r>
          </a:p>
          <a:p>
            <a:pPr marL="114300" indent="0">
              <a:buNone/>
            </a:pPr>
            <a:r>
              <a:rPr lang="en-US" sz="2400" dirty="0" smtClean="0"/>
              <a:t>Gearing indicates how </a:t>
            </a:r>
            <a:r>
              <a:rPr lang="en-US" sz="2400" dirty="0"/>
              <a:t>the </a:t>
            </a:r>
            <a:r>
              <a:rPr lang="en-US" sz="2400" dirty="0" err="1"/>
              <a:t>organisation</a:t>
            </a:r>
            <a:r>
              <a:rPr lang="en-US" sz="2400" dirty="0"/>
              <a:t> is financed. A</a:t>
            </a:r>
          </a:p>
          <a:p>
            <a:r>
              <a:rPr lang="en-US" sz="2400" dirty="0"/>
              <a:t>high number suggests that the company relies </a:t>
            </a:r>
            <a:r>
              <a:rPr lang="en-US" sz="2400" dirty="0" smtClean="0"/>
              <a:t>on </a:t>
            </a:r>
            <a:endParaRPr lang="en-US" sz="2400" dirty="0"/>
          </a:p>
          <a:p>
            <a:r>
              <a:rPr lang="en-US" sz="2400" dirty="0"/>
              <a:t>long-term debt to fund its activities rather than</a:t>
            </a:r>
          </a:p>
          <a:p>
            <a:r>
              <a:rPr lang="en-US" sz="2400" dirty="0"/>
              <a:t>relying on funds provided by shareholders.</a:t>
            </a:r>
          </a:p>
          <a:p>
            <a:endParaRPr lang="en-US" sz="2400" dirty="0"/>
          </a:p>
          <a:p>
            <a:endParaRPr lang="en-US" sz="2400" dirty="0"/>
          </a:p>
        </p:txBody>
      </p:sp>
      <p:pic>
        <p:nvPicPr>
          <p:cNvPr id="4" name="Picture 3"/>
          <p:cNvPicPr>
            <a:picLocks noChangeAspect="1"/>
          </p:cNvPicPr>
          <p:nvPr/>
        </p:nvPicPr>
        <p:blipFill>
          <a:blip r:embed="rId2"/>
          <a:stretch>
            <a:fillRect/>
          </a:stretch>
        </p:blipFill>
        <p:spPr>
          <a:xfrm>
            <a:off x="7081430" y="61119"/>
            <a:ext cx="1338670" cy="1356519"/>
          </a:xfrm>
          <a:prstGeom prst="rect">
            <a:avLst/>
          </a:prstGeom>
        </p:spPr>
      </p:pic>
      <p:sp>
        <p:nvSpPr>
          <p:cNvPr id="5" name="Slide Number Placeholder 4"/>
          <p:cNvSpPr>
            <a:spLocks noGrp="1"/>
          </p:cNvSpPr>
          <p:nvPr>
            <p:ph type="sldNum" sz="quarter" idx="12"/>
          </p:nvPr>
        </p:nvSpPr>
        <p:spPr/>
        <p:txBody>
          <a:bodyPr/>
          <a:lstStyle/>
          <a:p>
            <a:fld id="{DCAB779F-322B-4A9A-893F-C5EEB855AA4A}" type="slidenum">
              <a:rPr lang="en-US" smtClean="0"/>
              <a:t>13</a:t>
            </a:fld>
            <a:endParaRPr lang="en-US"/>
          </a:p>
        </p:txBody>
      </p:sp>
    </p:spTree>
    <p:extLst>
      <p:ext uri="{BB962C8B-B14F-4D97-AF65-F5344CB8AC3E}">
        <p14:creationId xmlns:p14="http://schemas.microsoft.com/office/powerpoint/2010/main" val="2402297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latin typeface="Algerian" panose="04020705040A02060702" pitchFamily="82" charset="0"/>
              </a:rPr>
              <a:t>EFFECT OF DIFFERENT TYPES </a:t>
            </a:r>
            <a:br>
              <a:rPr lang="en-US" sz="2800" dirty="0" smtClean="0">
                <a:latin typeface="Algerian" panose="04020705040A02060702" pitchFamily="82" charset="0"/>
              </a:rPr>
            </a:br>
            <a:r>
              <a:rPr lang="en-US" sz="2800" dirty="0" smtClean="0">
                <a:latin typeface="Algerian" panose="04020705040A02060702" pitchFamily="82" charset="0"/>
              </a:rPr>
              <a:t>OF FUNDING on shareholder</a:t>
            </a:r>
            <a:br>
              <a:rPr lang="en-US" sz="2800" dirty="0" smtClean="0">
                <a:latin typeface="Algerian" panose="04020705040A02060702" pitchFamily="82" charset="0"/>
              </a:rPr>
            </a:br>
            <a:r>
              <a:rPr lang="en-US" sz="2800" dirty="0" smtClean="0">
                <a:latin typeface="Algerian" panose="04020705040A02060702" pitchFamily="82" charset="0"/>
              </a:rPr>
              <a:t> and market perception</a:t>
            </a:r>
            <a:endParaRPr lang="en-US" sz="2800" dirty="0">
              <a:latin typeface="Algerian" panose="04020705040A02060702" pitchFamily="82" charset="0"/>
            </a:endParaRPr>
          </a:p>
        </p:txBody>
      </p:sp>
      <p:sp>
        <p:nvSpPr>
          <p:cNvPr id="3" name="Content Placeholder 2"/>
          <p:cNvSpPr>
            <a:spLocks noGrp="1"/>
          </p:cNvSpPr>
          <p:nvPr>
            <p:ph idx="1"/>
          </p:nvPr>
        </p:nvSpPr>
        <p:spPr/>
        <p:txBody>
          <a:bodyPr>
            <a:normAutofit fontScale="92500" lnSpcReduction="10000"/>
          </a:bodyPr>
          <a:lstStyle/>
          <a:p>
            <a:r>
              <a:rPr lang="en-US" dirty="0"/>
              <a:t>Shareholders or stockholders own parts or shares of companies. In large corporations, shareholders are people and institutions that simply invest money for future dividends and for the potential increased value of their shares, whereas in small companies they may be the people who established the business or who have a more personal stake in it</a:t>
            </a:r>
          </a:p>
          <a:p>
            <a:r>
              <a:rPr lang="en-US" dirty="0"/>
              <a:t>Companies sell their stocks to raise money. While they have other financing options such as loans and bonds, companies may choose to issue stocks because they need to raise more capital than they can readily borrow, because equity capital may be viewed as less costly than debt financing, or because favorable stock market conditions may present an opportunity for private owners to receive cash for part or all of their shares. Companies may sell their stocks either through private placement or public offerings. Private placement is usually limited to large institutions or a small group of individuals.</a:t>
            </a:r>
          </a:p>
          <a:p>
            <a:endParaRPr lang="en-US" dirty="0"/>
          </a:p>
        </p:txBody>
      </p:sp>
      <p:pic>
        <p:nvPicPr>
          <p:cNvPr id="4" name="Picture 3"/>
          <p:cNvPicPr>
            <a:picLocks noChangeAspect="1"/>
          </p:cNvPicPr>
          <p:nvPr/>
        </p:nvPicPr>
        <p:blipFill>
          <a:blip r:embed="rId2"/>
          <a:stretch>
            <a:fillRect/>
          </a:stretch>
        </p:blipFill>
        <p:spPr>
          <a:xfrm>
            <a:off x="7239000" y="80169"/>
            <a:ext cx="1104900" cy="1104900"/>
          </a:xfrm>
          <a:prstGeom prst="rect">
            <a:avLst/>
          </a:prstGeom>
        </p:spPr>
      </p:pic>
      <p:sp>
        <p:nvSpPr>
          <p:cNvPr id="5" name="Slide Number Placeholder 4"/>
          <p:cNvSpPr>
            <a:spLocks noGrp="1"/>
          </p:cNvSpPr>
          <p:nvPr>
            <p:ph type="sldNum" sz="quarter" idx="12"/>
          </p:nvPr>
        </p:nvSpPr>
        <p:spPr/>
        <p:txBody>
          <a:bodyPr/>
          <a:lstStyle/>
          <a:p>
            <a:fld id="{DCAB779F-322B-4A9A-893F-C5EEB855AA4A}" type="slidenum">
              <a:rPr lang="en-US" smtClean="0"/>
              <a:t>14</a:t>
            </a:fld>
            <a:endParaRPr lang="en-US"/>
          </a:p>
        </p:txBody>
      </p:sp>
    </p:spTree>
    <p:extLst>
      <p:ext uri="{BB962C8B-B14F-4D97-AF65-F5344CB8AC3E}">
        <p14:creationId xmlns:p14="http://schemas.microsoft.com/office/powerpoint/2010/main" val="4098289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latin typeface="Algerian" panose="04020705040A02060702" pitchFamily="82" charset="0"/>
              </a:rPr>
              <a:t>EFFECT OF DIFFERENT TYPES </a:t>
            </a:r>
            <a:br>
              <a:rPr lang="en-US" sz="2800" dirty="0" smtClean="0">
                <a:latin typeface="Algerian" panose="04020705040A02060702" pitchFamily="82" charset="0"/>
              </a:rPr>
            </a:br>
            <a:r>
              <a:rPr lang="en-US" sz="2800" dirty="0" smtClean="0">
                <a:latin typeface="Algerian" panose="04020705040A02060702" pitchFamily="82" charset="0"/>
              </a:rPr>
              <a:t>OF FUNDING on shareholder </a:t>
            </a:r>
            <a:br>
              <a:rPr lang="en-US" sz="2800" dirty="0" smtClean="0">
                <a:latin typeface="Algerian" panose="04020705040A02060702" pitchFamily="82" charset="0"/>
              </a:rPr>
            </a:br>
            <a:r>
              <a:rPr lang="en-US" sz="2800" dirty="0" smtClean="0">
                <a:latin typeface="Algerian" panose="04020705040A02060702" pitchFamily="82" charset="0"/>
              </a:rPr>
              <a:t>and market perception</a:t>
            </a:r>
            <a:endParaRPr lang="en-US" sz="2800" dirty="0">
              <a:latin typeface="Algerian" panose="04020705040A02060702" pitchFamily="82" charset="0"/>
            </a:endParaRPr>
          </a:p>
        </p:txBody>
      </p:sp>
      <p:sp>
        <p:nvSpPr>
          <p:cNvPr id="3" name="Content Placeholder 2"/>
          <p:cNvSpPr>
            <a:spLocks noGrp="1"/>
          </p:cNvSpPr>
          <p:nvPr>
            <p:ph idx="1"/>
          </p:nvPr>
        </p:nvSpPr>
        <p:spPr/>
        <p:txBody>
          <a:bodyPr>
            <a:normAutofit lnSpcReduction="10000"/>
          </a:bodyPr>
          <a:lstStyle/>
          <a:p>
            <a:r>
              <a:rPr lang="en-US" dirty="0" smtClean="0"/>
              <a:t>Management </a:t>
            </a:r>
            <a:r>
              <a:rPr lang="en-US" dirty="0"/>
              <a:t>must set specific goals when developing a shareholder relations program and management can establish these goals by determining what support it seeks from shareholders and what shareholders think of the company, according to H. Peter Converse in his article for Investor Relations: The Company and Its Owners. Since every company is unique to some extent, the goals and methods for achieving the goals will vary from company to company.</a:t>
            </a:r>
          </a:p>
          <a:p>
            <a:r>
              <a:rPr lang="en-US" dirty="0" smtClean="0"/>
              <a:t>By </a:t>
            </a:r>
            <a:r>
              <a:rPr lang="en-US" dirty="0"/>
              <a:t>implementing a successful shareholder and potential investor relations program, companies also can accomplish their business goals of advancing company growth and profitability. Through investor relations, companies can increase their ability to raise funds via stock offerings, offer a competitive stock option program to court talented executives, and prevent hostile takeovers.</a:t>
            </a:r>
          </a:p>
          <a:p>
            <a:endParaRPr lang="en-US" dirty="0"/>
          </a:p>
          <a:p>
            <a:endParaRPr lang="en-US" dirty="0"/>
          </a:p>
          <a:p>
            <a:endParaRPr lang="en-US" dirty="0"/>
          </a:p>
        </p:txBody>
      </p:sp>
      <p:pic>
        <p:nvPicPr>
          <p:cNvPr id="4" name="Picture 3"/>
          <p:cNvPicPr>
            <a:picLocks noChangeAspect="1"/>
          </p:cNvPicPr>
          <p:nvPr/>
        </p:nvPicPr>
        <p:blipFill>
          <a:blip r:embed="rId2"/>
          <a:stretch>
            <a:fillRect/>
          </a:stretch>
        </p:blipFill>
        <p:spPr>
          <a:xfrm>
            <a:off x="7124700" y="0"/>
            <a:ext cx="1219200" cy="1219200"/>
          </a:xfrm>
          <a:prstGeom prst="rect">
            <a:avLst/>
          </a:prstGeom>
        </p:spPr>
      </p:pic>
      <p:sp>
        <p:nvSpPr>
          <p:cNvPr id="5" name="Slide Number Placeholder 4"/>
          <p:cNvSpPr>
            <a:spLocks noGrp="1"/>
          </p:cNvSpPr>
          <p:nvPr>
            <p:ph type="sldNum" sz="quarter" idx="12"/>
          </p:nvPr>
        </p:nvSpPr>
        <p:spPr/>
        <p:txBody>
          <a:bodyPr/>
          <a:lstStyle/>
          <a:p>
            <a:fld id="{DCAB779F-322B-4A9A-893F-C5EEB855AA4A}" type="slidenum">
              <a:rPr lang="en-US" smtClean="0"/>
              <a:t>15</a:t>
            </a:fld>
            <a:endParaRPr lang="en-US"/>
          </a:p>
        </p:txBody>
      </p:sp>
    </p:spTree>
    <p:extLst>
      <p:ext uri="{BB962C8B-B14F-4D97-AF65-F5344CB8AC3E}">
        <p14:creationId xmlns:p14="http://schemas.microsoft.com/office/powerpoint/2010/main" val="2974898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latin typeface="Algerian" panose="04020705040A02060702" pitchFamily="82" charset="0"/>
              </a:rPr>
              <a:t>Selecting appropriate sources </a:t>
            </a:r>
            <a:br>
              <a:rPr lang="en-US" sz="2400" dirty="0" smtClean="0">
                <a:latin typeface="Algerian" panose="04020705040A02060702" pitchFamily="82" charset="0"/>
              </a:rPr>
            </a:br>
            <a:r>
              <a:rPr lang="en-US" sz="2400" dirty="0" smtClean="0">
                <a:latin typeface="Algerian" panose="04020705040A02060702" pitchFamily="82" charset="0"/>
              </a:rPr>
              <a:t>of funds for different projects </a:t>
            </a:r>
            <a:br>
              <a:rPr lang="en-US" sz="2400" dirty="0" smtClean="0">
                <a:latin typeface="Algerian" panose="04020705040A02060702" pitchFamily="82" charset="0"/>
              </a:rPr>
            </a:br>
            <a:r>
              <a:rPr lang="en-US" sz="2400" dirty="0" smtClean="0">
                <a:latin typeface="Algerian" panose="04020705040A02060702" pitchFamily="82" charset="0"/>
              </a:rPr>
              <a:t>– comparison of costs</a:t>
            </a:r>
            <a:endParaRPr lang="en-US" sz="2400" dirty="0">
              <a:latin typeface="Algerian" panose="04020705040A02060702" pitchFamily="82" charset="0"/>
            </a:endParaRPr>
          </a:p>
        </p:txBody>
      </p:sp>
      <p:sp>
        <p:nvSpPr>
          <p:cNvPr id="3" name="Content Placeholder 2"/>
          <p:cNvSpPr>
            <a:spLocks noGrp="1"/>
          </p:cNvSpPr>
          <p:nvPr>
            <p:ph idx="1"/>
          </p:nvPr>
        </p:nvSpPr>
        <p:spPr/>
        <p:txBody>
          <a:bodyPr>
            <a:normAutofit/>
          </a:bodyPr>
          <a:lstStyle/>
          <a:p>
            <a:r>
              <a:rPr lang="en-US" dirty="0"/>
              <a:t>A business faces three major issues when selecting an appropriate source of </a:t>
            </a:r>
            <a:r>
              <a:rPr lang="en-US" dirty="0" smtClean="0"/>
              <a:t>finance for </a:t>
            </a:r>
            <a:r>
              <a:rPr lang="en-US" dirty="0"/>
              <a:t>a new project:</a:t>
            </a:r>
          </a:p>
          <a:p>
            <a:r>
              <a:rPr lang="en-US" dirty="0"/>
              <a:t>1. Can the finance be raised from internal resources or will new finance have </a:t>
            </a:r>
            <a:r>
              <a:rPr lang="en-US" dirty="0" smtClean="0"/>
              <a:t>to be </a:t>
            </a:r>
            <a:r>
              <a:rPr lang="en-US" dirty="0"/>
              <a:t>raised outside the business?</a:t>
            </a:r>
          </a:p>
          <a:p>
            <a:r>
              <a:rPr lang="en-US" dirty="0"/>
              <a:t>2. If finance needs to be raised externally, should it be debt or equity?</a:t>
            </a:r>
          </a:p>
          <a:p>
            <a:r>
              <a:rPr lang="en-US" dirty="0"/>
              <a:t>3. If external debt or equity is to be used, where should it be raised from and </a:t>
            </a:r>
            <a:r>
              <a:rPr lang="en-US" dirty="0" smtClean="0"/>
              <a:t>in which </a:t>
            </a:r>
            <a:r>
              <a:rPr lang="en-US" dirty="0"/>
              <a:t>form?</a:t>
            </a:r>
          </a:p>
          <a:p>
            <a:endParaRPr lang="en-US" dirty="0"/>
          </a:p>
          <a:p>
            <a:endParaRPr lang="en-US" dirty="0"/>
          </a:p>
        </p:txBody>
      </p:sp>
      <p:pic>
        <p:nvPicPr>
          <p:cNvPr id="4" name="Picture 3"/>
          <p:cNvPicPr>
            <a:picLocks noChangeAspect="1"/>
          </p:cNvPicPr>
          <p:nvPr/>
        </p:nvPicPr>
        <p:blipFill>
          <a:blip r:embed="rId2"/>
          <a:stretch>
            <a:fillRect/>
          </a:stretch>
        </p:blipFill>
        <p:spPr>
          <a:xfrm>
            <a:off x="6829671" y="10886"/>
            <a:ext cx="1504704" cy="751113"/>
          </a:xfrm>
          <a:prstGeom prst="rect">
            <a:avLst/>
          </a:prstGeom>
        </p:spPr>
      </p:pic>
      <p:sp>
        <p:nvSpPr>
          <p:cNvPr id="5" name="Slide Number Placeholder 4"/>
          <p:cNvSpPr>
            <a:spLocks noGrp="1"/>
          </p:cNvSpPr>
          <p:nvPr>
            <p:ph type="sldNum" sz="quarter" idx="12"/>
          </p:nvPr>
        </p:nvSpPr>
        <p:spPr/>
        <p:txBody>
          <a:bodyPr/>
          <a:lstStyle/>
          <a:p>
            <a:fld id="{DCAB779F-322B-4A9A-893F-C5EEB855AA4A}" type="slidenum">
              <a:rPr lang="en-US" smtClean="0"/>
              <a:t>16</a:t>
            </a:fld>
            <a:endParaRPr lang="en-US"/>
          </a:p>
        </p:txBody>
      </p:sp>
    </p:spTree>
    <p:extLst>
      <p:ext uri="{BB962C8B-B14F-4D97-AF65-F5344CB8AC3E}">
        <p14:creationId xmlns:p14="http://schemas.microsoft.com/office/powerpoint/2010/main" val="1335386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latin typeface="Algerian" panose="04020705040A02060702" pitchFamily="82" charset="0"/>
              </a:rPr>
              <a:t>Selecting appropriate sources</a:t>
            </a:r>
            <a:br>
              <a:rPr lang="en-US" sz="2400" dirty="0" smtClean="0">
                <a:latin typeface="Algerian" panose="04020705040A02060702" pitchFamily="82" charset="0"/>
              </a:rPr>
            </a:br>
            <a:r>
              <a:rPr lang="en-US" sz="2400" dirty="0" smtClean="0">
                <a:latin typeface="Algerian" panose="04020705040A02060702" pitchFamily="82" charset="0"/>
              </a:rPr>
              <a:t> of funds for different projects </a:t>
            </a:r>
            <a:br>
              <a:rPr lang="en-US" sz="2400" dirty="0" smtClean="0">
                <a:latin typeface="Algerian" panose="04020705040A02060702" pitchFamily="82" charset="0"/>
              </a:rPr>
            </a:br>
            <a:r>
              <a:rPr lang="en-US" sz="2400" dirty="0" smtClean="0">
                <a:latin typeface="Algerian" panose="04020705040A02060702" pitchFamily="82" charset="0"/>
              </a:rPr>
              <a:t>– comparison of costs</a:t>
            </a:r>
            <a:endParaRPr lang="en-US" sz="2400" dirty="0">
              <a:latin typeface="Algerian" panose="04020705040A02060702" pitchFamily="82" charset="0"/>
            </a:endParaRPr>
          </a:p>
        </p:txBody>
      </p:sp>
      <p:sp>
        <p:nvSpPr>
          <p:cNvPr id="3" name="Content Placeholder 2"/>
          <p:cNvSpPr>
            <a:spLocks noGrp="1"/>
          </p:cNvSpPr>
          <p:nvPr>
            <p:ph idx="1"/>
          </p:nvPr>
        </p:nvSpPr>
        <p:spPr/>
        <p:txBody>
          <a:bodyPr>
            <a:normAutofit/>
          </a:bodyPr>
          <a:lstStyle/>
          <a:p>
            <a:r>
              <a:rPr lang="en-US" dirty="0"/>
              <a:t>Can the necessary finance be provided from internal sources</a:t>
            </a:r>
            <a:r>
              <a:rPr lang="en-US" dirty="0" smtClean="0"/>
              <a:t>?</a:t>
            </a:r>
          </a:p>
          <a:p>
            <a:r>
              <a:rPr lang="en-US" dirty="0" smtClean="0"/>
              <a:t>In </a:t>
            </a:r>
            <a:r>
              <a:rPr lang="en-US" dirty="0"/>
              <a:t>answering this question the company needs to consider several issues:</a:t>
            </a:r>
          </a:p>
          <a:p>
            <a:r>
              <a:rPr lang="en-US" dirty="0"/>
              <a:t> How much cash is currently held? The company needs to consider </a:t>
            </a:r>
            <a:r>
              <a:rPr lang="en-US" dirty="0" smtClean="0"/>
              <a:t>the amount </a:t>
            </a:r>
            <a:r>
              <a:rPr lang="en-US" dirty="0"/>
              <a:t>held in current cash balances and short-term investments, and </a:t>
            </a:r>
            <a:r>
              <a:rPr lang="en-US" dirty="0" smtClean="0"/>
              <a:t>how much </a:t>
            </a:r>
            <a:r>
              <a:rPr lang="en-US" dirty="0"/>
              <a:t>of this will be needed to support existing operations. If spare </a:t>
            </a:r>
            <a:r>
              <a:rPr lang="en-US" dirty="0" smtClean="0"/>
              <a:t>cash exists</a:t>
            </a:r>
            <a:r>
              <a:rPr lang="en-US" dirty="0"/>
              <a:t>, this is the most obvious source of finance for the new project.</a:t>
            </a:r>
          </a:p>
          <a:p>
            <a:r>
              <a:rPr lang="en-US" dirty="0"/>
              <a:t> If the required cash cannot be provided in this way then the company </a:t>
            </a:r>
            <a:r>
              <a:rPr lang="en-US" dirty="0" smtClean="0"/>
              <a:t>should consider </a:t>
            </a:r>
            <a:r>
              <a:rPr lang="en-US" dirty="0"/>
              <a:t>its future cash flow. A cash budget can be prepared, but it </a:t>
            </a:r>
            <a:r>
              <a:rPr lang="en-US" dirty="0" smtClean="0"/>
              <a:t>is probably </a:t>
            </a:r>
            <a:r>
              <a:rPr lang="en-US" dirty="0"/>
              <a:t>too detailed at this stage</a:t>
            </a:r>
            <a:r>
              <a:rPr lang="en-US" dirty="0" smtClean="0"/>
              <a:t>.</a:t>
            </a:r>
            <a:endParaRPr lang="en-US" dirty="0"/>
          </a:p>
          <a:p>
            <a:endParaRPr lang="en-US" dirty="0"/>
          </a:p>
        </p:txBody>
      </p:sp>
      <p:pic>
        <p:nvPicPr>
          <p:cNvPr id="4" name="Picture 3"/>
          <p:cNvPicPr>
            <a:picLocks noChangeAspect="1"/>
          </p:cNvPicPr>
          <p:nvPr/>
        </p:nvPicPr>
        <p:blipFill>
          <a:blip r:embed="rId2"/>
          <a:stretch>
            <a:fillRect/>
          </a:stretch>
        </p:blipFill>
        <p:spPr>
          <a:xfrm>
            <a:off x="6858000" y="127843"/>
            <a:ext cx="1552575" cy="617761"/>
          </a:xfrm>
          <a:prstGeom prst="rect">
            <a:avLst/>
          </a:prstGeom>
        </p:spPr>
      </p:pic>
      <p:sp>
        <p:nvSpPr>
          <p:cNvPr id="5" name="Slide Number Placeholder 4"/>
          <p:cNvSpPr>
            <a:spLocks noGrp="1"/>
          </p:cNvSpPr>
          <p:nvPr>
            <p:ph type="sldNum" sz="quarter" idx="12"/>
          </p:nvPr>
        </p:nvSpPr>
        <p:spPr/>
        <p:txBody>
          <a:bodyPr/>
          <a:lstStyle/>
          <a:p>
            <a:fld id="{DCAB779F-322B-4A9A-893F-C5EEB855AA4A}" type="slidenum">
              <a:rPr lang="en-US" smtClean="0"/>
              <a:t>17</a:t>
            </a:fld>
            <a:endParaRPr lang="en-US"/>
          </a:p>
        </p:txBody>
      </p:sp>
    </p:spTree>
    <p:extLst>
      <p:ext uri="{BB962C8B-B14F-4D97-AF65-F5344CB8AC3E}">
        <p14:creationId xmlns:p14="http://schemas.microsoft.com/office/powerpoint/2010/main" val="2085969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latin typeface="Algerian" panose="04020705040A02060702" pitchFamily="82" charset="0"/>
              </a:rPr>
              <a:t>Selecting appropriate sources</a:t>
            </a:r>
            <a:br>
              <a:rPr lang="en-US" sz="2400" dirty="0" smtClean="0">
                <a:latin typeface="Algerian" panose="04020705040A02060702" pitchFamily="82" charset="0"/>
              </a:rPr>
            </a:br>
            <a:r>
              <a:rPr lang="en-US" sz="2400" dirty="0" smtClean="0">
                <a:latin typeface="Algerian" panose="04020705040A02060702" pitchFamily="82" charset="0"/>
              </a:rPr>
              <a:t> of funds for different projects </a:t>
            </a:r>
            <a:br>
              <a:rPr lang="en-US" sz="2400" dirty="0" smtClean="0">
                <a:latin typeface="Algerian" panose="04020705040A02060702" pitchFamily="82" charset="0"/>
              </a:rPr>
            </a:br>
            <a:r>
              <a:rPr lang="en-US" sz="2400" dirty="0" smtClean="0">
                <a:latin typeface="Algerian" panose="04020705040A02060702" pitchFamily="82" charset="0"/>
              </a:rPr>
              <a:t>– comparison of costs</a:t>
            </a:r>
            <a:endParaRPr lang="en-US" sz="2400" dirty="0">
              <a:latin typeface="Algerian" panose="04020705040A02060702" pitchFamily="82" charset="0"/>
            </a:endParaRPr>
          </a:p>
        </p:txBody>
      </p:sp>
      <p:sp>
        <p:nvSpPr>
          <p:cNvPr id="3" name="Content Placeholder 2"/>
          <p:cNvSpPr>
            <a:spLocks noGrp="1"/>
          </p:cNvSpPr>
          <p:nvPr>
            <p:ph idx="1"/>
          </p:nvPr>
        </p:nvSpPr>
        <p:spPr/>
        <p:txBody>
          <a:bodyPr>
            <a:normAutofit/>
          </a:bodyPr>
          <a:lstStyle/>
          <a:p>
            <a:r>
              <a:rPr lang="en-US" dirty="0" smtClean="0"/>
              <a:t> </a:t>
            </a:r>
            <a:r>
              <a:rPr lang="en-US" sz="2400" dirty="0"/>
              <a:t>If the company’s projected cash flow is not sufficient to fund the new </a:t>
            </a:r>
            <a:r>
              <a:rPr lang="en-US" sz="2400" dirty="0" smtClean="0"/>
              <a:t>project then </a:t>
            </a:r>
            <a:r>
              <a:rPr lang="en-US" sz="2400" dirty="0"/>
              <a:t>it could consider tightening its control of working capital to improve </a:t>
            </a:r>
            <a:r>
              <a:rPr lang="en-US" sz="2400" dirty="0" smtClean="0"/>
              <a:t>its cash </a:t>
            </a:r>
            <a:r>
              <a:rPr lang="en-US" sz="2400" dirty="0"/>
              <a:t>position.</a:t>
            </a:r>
          </a:p>
          <a:p>
            <a:r>
              <a:rPr lang="en-US" sz="2400" dirty="0" err="1"/>
              <a:t>Pressurising</a:t>
            </a:r>
            <a:r>
              <a:rPr lang="en-US" sz="2400" dirty="0"/>
              <a:t> debtors for early settlement, running down stock levels and </a:t>
            </a:r>
            <a:r>
              <a:rPr lang="en-US" sz="2400" dirty="0" smtClean="0"/>
              <a:t>lengthening the </a:t>
            </a:r>
            <a:r>
              <a:rPr lang="en-US" sz="2400" dirty="0"/>
              <a:t>payment period to creditors could increase cash resources. Note however, </a:t>
            </a:r>
            <a:r>
              <a:rPr lang="en-US" sz="2400" dirty="0" smtClean="0"/>
              <a:t>there are </a:t>
            </a:r>
            <a:r>
              <a:rPr lang="en-US" sz="2400" dirty="0"/>
              <a:t>dangers in such tactics. For example, lost customer / supplier goodwill </a:t>
            </a:r>
            <a:r>
              <a:rPr lang="en-US" sz="2400" dirty="0" smtClean="0"/>
              <a:t>and production </a:t>
            </a:r>
            <a:r>
              <a:rPr lang="en-US" sz="2400" dirty="0"/>
              <a:t>stoppages due to running out of stock etc.</a:t>
            </a:r>
          </a:p>
          <a:p>
            <a:r>
              <a:rPr lang="en-US" sz="2400" dirty="0"/>
              <a:t>If the necessary finance cannot be provided internally then the company has </a:t>
            </a:r>
            <a:r>
              <a:rPr lang="en-US" sz="2400" dirty="0" smtClean="0"/>
              <a:t>to consider </a:t>
            </a:r>
            <a:r>
              <a:rPr lang="en-US" sz="2400" dirty="0"/>
              <a:t>raising finance externally</a:t>
            </a:r>
            <a:r>
              <a:rPr lang="en-US" dirty="0" smtClean="0"/>
              <a:t>.</a:t>
            </a:r>
          </a:p>
          <a:p>
            <a:endParaRPr lang="en-US" dirty="0"/>
          </a:p>
          <a:p>
            <a:endParaRPr lang="en-US" dirty="0"/>
          </a:p>
        </p:txBody>
      </p:sp>
      <p:pic>
        <p:nvPicPr>
          <p:cNvPr id="4" name="Picture 3"/>
          <p:cNvPicPr>
            <a:picLocks noChangeAspect="1"/>
          </p:cNvPicPr>
          <p:nvPr/>
        </p:nvPicPr>
        <p:blipFill>
          <a:blip r:embed="rId3"/>
          <a:stretch>
            <a:fillRect/>
          </a:stretch>
        </p:blipFill>
        <p:spPr>
          <a:xfrm>
            <a:off x="6629400" y="111763"/>
            <a:ext cx="1781175" cy="739040"/>
          </a:xfrm>
          <a:prstGeom prst="rect">
            <a:avLst/>
          </a:prstGeom>
        </p:spPr>
      </p:pic>
      <p:sp>
        <p:nvSpPr>
          <p:cNvPr id="5" name="Slide Number Placeholder 4"/>
          <p:cNvSpPr>
            <a:spLocks noGrp="1"/>
          </p:cNvSpPr>
          <p:nvPr>
            <p:ph type="sldNum" sz="quarter" idx="12"/>
          </p:nvPr>
        </p:nvSpPr>
        <p:spPr/>
        <p:txBody>
          <a:bodyPr/>
          <a:lstStyle/>
          <a:p>
            <a:fld id="{DCAB779F-322B-4A9A-893F-C5EEB855AA4A}" type="slidenum">
              <a:rPr lang="en-US" smtClean="0"/>
              <a:t>18</a:t>
            </a:fld>
            <a:endParaRPr lang="en-US"/>
          </a:p>
        </p:txBody>
      </p:sp>
    </p:spTree>
    <p:extLst>
      <p:ext uri="{BB962C8B-B14F-4D97-AF65-F5344CB8AC3E}">
        <p14:creationId xmlns:p14="http://schemas.microsoft.com/office/powerpoint/2010/main" val="3037341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anose="04020705040A02060702" pitchFamily="82" charset="0"/>
              </a:rPr>
              <a:t>   REVISION QUESTION</a:t>
            </a:r>
            <a:endParaRPr lang="en-US" dirty="0">
              <a:latin typeface="Algerian" panose="04020705040A02060702" pitchFamily="82" charset="0"/>
            </a:endParaRPr>
          </a:p>
        </p:txBody>
      </p:sp>
      <p:sp>
        <p:nvSpPr>
          <p:cNvPr id="3" name="Content Placeholder 2"/>
          <p:cNvSpPr>
            <a:spLocks noGrp="1"/>
          </p:cNvSpPr>
          <p:nvPr>
            <p:ph idx="1"/>
          </p:nvPr>
        </p:nvSpPr>
        <p:spPr/>
        <p:txBody>
          <a:bodyPr>
            <a:normAutofit fontScale="92500"/>
          </a:bodyPr>
          <a:lstStyle/>
          <a:p>
            <a:pPr marL="114300" indent="0">
              <a:buNone/>
            </a:pPr>
            <a:r>
              <a:rPr lang="en-US" dirty="0"/>
              <a:t>1. </a:t>
            </a:r>
            <a:r>
              <a:rPr lang="en-US" dirty="0" smtClean="0"/>
              <a:t>An Outdoor </a:t>
            </a:r>
            <a:r>
              <a:rPr lang="en-US" dirty="0"/>
              <a:t>Living Ltd</a:t>
            </a:r>
            <a:r>
              <a:rPr lang="en-US" dirty="0" smtClean="0"/>
              <a:t>., is an </a:t>
            </a:r>
            <a:r>
              <a:rPr lang="en-US" dirty="0"/>
              <a:t>owner-managed company, has developed a new type of heating using solar power, and has financed the development stages from its own resources. Market research indicates the possibility of a large volume of demand and a significant amount of additional capital will be needed to finance production.</a:t>
            </a:r>
          </a:p>
          <a:p>
            <a:pPr marL="114300" indent="0">
              <a:buNone/>
            </a:pPr>
            <a:endParaRPr lang="en-US" dirty="0"/>
          </a:p>
          <a:p>
            <a:pPr marL="114300" indent="0">
              <a:buNone/>
            </a:pPr>
            <a:r>
              <a:rPr lang="en-US" dirty="0"/>
              <a:t>Advise Outdoor Living Ltd. on:</a:t>
            </a:r>
          </a:p>
          <a:p>
            <a:pPr marL="114300" indent="0">
              <a:buNone/>
            </a:pPr>
            <a:endParaRPr lang="en-US" dirty="0"/>
          </a:p>
          <a:p>
            <a:pPr marL="114300" indent="0">
              <a:buNone/>
            </a:pPr>
            <a:r>
              <a:rPr lang="en-US" dirty="0"/>
              <a:t>a) the advantages and disadvantages of loan or equity capital</a:t>
            </a:r>
          </a:p>
          <a:p>
            <a:pPr marL="114300" indent="0">
              <a:buNone/>
            </a:pPr>
            <a:r>
              <a:rPr lang="en-US" dirty="0"/>
              <a:t>b) the various types of capital likely to be available and the sources from which they might be obtained</a:t>
            </a:r>
          </a:p>
          <a:p>
            <a:pPr marL="114300" indent="0">
              <a:buNone/>
            </a:pPr>
            <a:endParaRPr lang="en-US" dirty="0"/>
          </a:p>
          <a:p>
            <a:pPr marL="114300" indent="0">
              <a:buNone/>
            </a:pPr>
            <a:r>
              <a:rPr lang="en-US" dirty="0"/>
              <a:t>c) the method(s) of finance likely to be most satisfactory to both Outdoor Living Ltd. and the provider of funds</a:t>
            </a:r>
            <a:r>
              <a:rPr lang="en-US" dirty="0" smtClean="0"/>
              <a:t>.</a:t>
            </a:r>
          </a:p>
          <a:p>
            <a:pPr marL="114300" indent="0">
              <a:buNone/>
            </a:pPr>
            <a:endParaRPr lang="en-US" dirty="0"/>
          </a:p>
        </p:txBody>
      </p:sp>
      <p:pic>
        <p:nvPicPr>
          <p:cNvPr id="4" name="Picture 3"/>
          <p:cNvPicPr>
            <a:picLocks noChangeAspect="1"/>
          </p:cNvPicPr>
          <p:nvPr/>
        </p:nvPicPr>
        <p:blipFill>
          <a:blip r:embed="rId2"/>
          <a:stretch>
            <a:fillRect/>
          </a:stretch>
        </p:blipFill>
        <p:spPr>
          <a:xfrm>
            <a:off x="7010400" y="92076"/>
            <a:ext cx="1280271" cy="1146147"/>
          </a:xfrm>
          <a:prstGeom prst="rect">
            <a:avLst/>
          </a:prstGeom>
        </p:spPr>
      </p:pic>
      <p:sp>
        <p:nvSpPr>
          <p:cNvPr id="5" name="Slide Number Placeholder 4"/>
          <p:cNvSpPr>
            <a:spLocks noGrp="1"/>
          </p:cNvSpPr>
          <p:nvPr>
            <p:ph type="sldNum" sz="quarter" idx="12"/>
          </p:nvPr>
        </p:nvSpPr>
        <p:spPr/>
        <p:txBody>
          <a:bodyPr/>
          <a:lstStyle/>
          <a:p>
            <a:fld id="{DCAB779F-322B-4A9A-893F-C5EEB855AA4A}" type="slidenum">
              <a:rPr lang="en-US" smtClean="0"/>
              <a:t>19</a:t>
            </a:fld>
            <a:endParaRPr lang="en-US"/>
          </a:p>
        </p:txBody>
      </p:sp>
    </p:spTree>
    <p:extLst>
      <p:ext uri="{BB962C8B-B14F-4D97-AF65-F5344CB8AC3E}">
        <p14:creationId xmlns:p14="http://schemas.microsoft.com/office/powerpoint/2010/main" val="1806168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sz="4000" dirty="0" smtClean="0">
                <a:latin typeface="Algerian" panose="04020705040A02060702" pitchFamily="82" charset="0"/>
              </a:rPr>
              <a:t>UNIT 13: MANAGING FINANCIAL PRINCIPLES AND TECHNIQUES</a:t>
            </a:r>
            <a:endParaRPr lang="en-JM" sz="4000" dirty="0">
              <a:latin typeface="Algerian" panose="04020705040A02060702" pitchFamily="82" charset="0"/>
            </a:endParaRPr>
          </a:p>
        </p:txBody>
      </p:sp>
      <p:sp>
        <p:nvSpPr>
          <p:cNvPr id="5" name="Content Placeholder 4"/>
          <p:cNvSpPr>
            <a:spLocks noGrp="1"/>
          </p:cNvSpPr>
          <p:nvPr>
            <p:ph idx="1"/>
          </p:nvPr>
        </p:nvSpPr>
        <p:spPr/>
        <p:txBody>
          <a:bodyPr/>
          <a:lstStyle/>
          <a:p>
            <a:endParaRPr lang="en-JM" dirty="0" smtClean="0"/>
          </a:p>
          <a:p>
            <a:endParaRPr lang="en-JM" dirty="0"/>
          </a:p>
          <a:p>
            <a:endParaRPr lang="en-JM" dirty="0" smtClean="0"/>
          </a:p>
          <a:p>
            <a:endParaRPr lang="en-JM" dirty="0"/>
          </a:p>
          <a:p>
            <a:endParaRPr lang="en-JM" dirty="0" smtClean="0"/>
          </a:p>
          <a:p>
            <a:endParaRPr lang="en-JM" dirty="0"/>
          </a:p>
          <a:p>
            <a:endParaRPr lang="en-JM" dirty="0" smtClean="0"/>
          </a:p>
          <a:p>
            <a:endParaRPr lang="en-JM" dirty="0"/>
          </a:p>
          <a:p>
            <a:r>
              <a:rPr lang="en-JM" dirty="0" smtClean="0"/>
              <a:t>LO 2 : BE ABLE TO APPLY  FORECASTING TECHNIQUES TO OBTAIN INFORMATION FOR DECISION MAKING </a:t>
            </a:r>
            <a:endParaRPr lang="en-JM"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0325" y="1905000"/>
            <a:ext cx="3333750" cy="2800350"/>
          </a:xfrm>
          <a:prstGeom prst="rect">
            <a:avLst/>
          </a:prstGeom>
        </p:spPr>
      </p:pic>
      <p:sp>
        <p:nvSpPr>
          <p:cNvPr id="3" name="Slide Number Placeholder 2"/>
          <p:cNvSpPr>
            <a:spLocks noGrp="1"/>
          </p:cNvSpPr>
          <p:nvPr>
            <p:ph type="sldNum" sz="quarter" idx="12"/>
          </p:nvPr>
        </p:nvSpPr>
        <p:spPr/>
        <p:txBody>
          <a:bodyPr/>
          <a:lstStyle/>
          <a:p>
            <a:fld id="{DCAB779F-322B-4A9A-893F-C5EEB855AA4A}" type="slidenum">
              <a:rPr lang="en-US" smtClean="0"/>
              <a:t>2</a:t>
            </a:fld>
            <a:endParaRPr lang="en-US"/>
          </a:p>
        </p:txBody>
      </p:sp>
    </p:spTree>
    <p:extLst>
      <p:ext uri="{BB962C8B-B14F-4D97-AF65-F5344CB8AC3E}">
        <p14:creationId xmlns:p14="http://schemas.microsoft.com/office/powerpoint/2010/main" val="2853079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anose="04020705040A02060702" pitchFamily="82" charset="0"/>
              </a:rPr>
              <a:t>   REVISION QUESTION</a:t>
            </a:r>
            <a:endParaRPr lang="en-US" dirty="0">
              <a:latin typeface="Algerian" panose="04020705040A02060702" pitchFamily="82" charset="0"/>
            </a:endParaRPr>
          </a:p>
        </p:txBody>
      </p:sp>
      <p:sp>
        <p:nvSpPr>
          <p:cNvPr id="3" name="Content Placeholder 2"/>
          <p:cNvSpPr>
            <a:spLocks noGrp="1"/>
          </p:cNvSpPr>
          <p:nvPr>
            <p:ph idx="1"/>
          </p:nvPr>
        </p:nvSpPr>
        <p:spPr/>
        <p:txBody>
          <a:bodyPr>
            <a:normAutofit/>
          </a:bodyPr>
          <a:lstStyle/>
          <a:p>
            <a:pPr marL="114300" indent="0">
              <a:buNone/>
            </a:pPr>
            <a:r>
              <a:rPr lang="en-US" dirty="0" smtClean="0"/>
              <a:t>2. </a:t>
            </a:r>
            <a:r>
              <a:rPr lang="en-US" dirty="0" smtClean="0"/>
              <a:t>Firm A </a:t>
            </a:r>
            <a:r>
              <a:rPr lang="en-US" dirty="0"/>
              <a:t>has a $1,000,000 bank loan that is due in 5 years. In addition, the shareholders funds as per the latest statement of financial position appear to be $750,000. Similar </a:t>
            </a:r>
            <a:r>
              <a:rPr lang="en-US" dirty="0" smtClean="0"/>
              <a:t>Firms  </a:t>
            </a:r>
            <a:r>
              <a:rPr lang="en-US" dirty="0"/>
              <a:t>in the industry usually have a gearing ratio of 40% to 50%.</a:t>
            </a:r>
          </a:p>
          <a:p>
            <a:pPr marL="114300" indent="0">
              <a:buNone/>
            </a:pPr>
            <a:r>
              <a:rPr lang="en-US" dirty="0" smtClean="0"/>
              <a:t>Gearing </a:t>
            </a:r>
            <a:r>
              <a:rPr lang="en-US" dirty="0"/>
              <a:t>Ratio Example 2</a:t>
            </a:r>
          </a:p>
          <a:p>
            <a:pPr marL="114300" indent="0">
              <a:buNone/>
            </a:pPr>
            <a:r>
              <a:rPr lang="en-US" dirty="0" smtClean="0"/>
              <a:t>Firm B </a:t>
            </a:r>
            <a:r>
              <a:rPr lang="en-US" dirty="0"/>
              <a:t>operates in the same sector with </a:t>
            </a:r>
            <a:r>
              <a:rPr lang="en-US" dirty="0" smtClean="0"/>
              <a:t>Firm A</a:t>
            </a:r>
            <a:r>
              <a:rPr lang="en-US" dirty="0"/>
              <a:t>. </a:t>
            </a:r>
            <a:r>
              <a:rPr lang="en-US" dirty="0" smtClean="0"/>
              <a:t>Firm  </a:t>
            </a:r>
            <a:r>
              <a:rPr lang="en-US" dirty="0"/>
              <a:t>B has a $500,00 bank loan and $1,500,000 shareholder funds. </a:t>
            </a:r>
            <a:endParaRPr lang="en-US" dirty="0" smtClean="0"/>
          </a:p>
          <a:p>
            <a:pPr marL="114300" indent="0">
              <a:buNone/>
            </a:pPr>
            <a:endParaRPr lang="en-US" dirty="0"/>
          </a:p>
          <a:p>
            <a:pPr marL="114300" indent="0">
              <a:buNone/>
            </a:pPr>
            <a:r>
              <a:rPr lang="en-US" dirty="0" smtClean="0"/>
              <a:t>Required:-</a:t>
            </a:r>
          </a:p>
          <a:p>
            <a:pPr marL="114300" indent="0">
              <a:buNone/>
            </a:pPr>
            <a:r>
              <a:rPr lang="en-US" dirty="0" smtClean="0"/>
              <a:t>Calculate the ratios for the </a:t>
            </a:r>
            <a:r>
              <a:rPr lang="en-US" dirty="0" smtClean="0"/>
              <a:t>Firm </a:t>
            </a:r>
            <a:r>
              <a:rPr lang="en-US" dirty="0" smtClean="0"/>
              <a:t>A and B. Advice the management of the both </a:t>
            </a:r>
            <a:r>
              <a:rPr lang="en-US" dirty="0" smtClean="0"/>
              <a:t>Firms </a:t>
            </a:r>
            <a:r>
              <a:rPr lang="en-US" dirty="0" smtClean="0"/>
              <a:t>how they can raise additionally funds to expand the operations of the </a:t>
            </a:r>
            <a:r>
              <a:rPr lang="en-US" dirty="0" smtClean="0"/>
              <a:t>business so as not to overexpose </a:t>
            </a:r>
            <a:r>
              <a:rPr lang="en-US" smtClean="0"/>
              <a:t>the Firms.</a:t>
            </a:r>
            <a:endParaRPr lang="en-US" dirty="0"/>
          </a:p>
        </p:txBody>
      </p:sp>
      <p:pic>
        <p:nvPicPr>
          <p:cNvPr id="4" name="Picture 3"/>
          <p:cNvPicPr>
            <a:picLocks noChangeAspect="1"/>
          </p:cNvPicPr>
          <p:nvPr/>
        </p:nvPicPr>
        <p:blipFill>
          <a:blip r:embed="rId2"/>
          <a:stretch>
            <a:fillRect/>
          </a:stretch>
        </p:blipFill>
        <p:spPr>
          <a:xfrm>
            <a:off x="7010400" y="92076"/>
            <a:ext cx="1280271" cy="1146147"/>
          </a:xfrm>
          <a:prstGeom prst="rect">
            <a:avLst/>
          </a:prstGeom>
        </p:spPr>
      </p:pic>
      <p:sp>
        <p:nvSpPr>
          <p:cNvPr id="5" name="Slide Number Placeholder 4"/>
          <p:cNvSpPr>
            <a:spLocks noGrp="1"/>
          </p:cNvSpPr>
          <p:nvPr>
            <p:ph type="sldNum" sz="quarter" idx="12"/>
          </p:nvPr>
        </p:nvSpPr>
        <p:spPr/>
        <p:txBody>
          <a:bodyPr/>
          <a:lstStyle/>
          <a:p>
            <a:fld id="{DCAB779F-322B-4A9A-893F-C5EEB855AA4A}" type="slidenum">
              <a:rPr lang="en-US" smtClean="0"/>
              <a:t>20</a:t>
            </a:fld>
            <a:endParaRPr lang="en-US"/>
          </a:p>
        </p:txBody>
      </p:sp>
    </p:spTree>
    <p:extLst>
      <p:ext uri="{BB962C8B-B14F-4D97-AF65-F5344CB8AC3E}">
        <p14:creationId xmlns:p14="http://schemas.microsoft.com/office/powerpoint/2010/main" val="4031751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lgerian" panose="04020705040A02060702" pitchFamily="82" charset="0"/>
              </a:rPr>
              <a:t>BIBLIOGRAPHY</a:t>
            </a:r>
          </a:p>
        </p:txBody>
      </p:sp>
      <p:sp>
        <p:nvSpPr>
          <p:cNvPr id="3" name="Content Placeholder 2"/>
          <p:cNvSpPr>
            <a:spLocks noGrp="1"/>
          </p:cNvSpPr>
          <p:nvPr>
            <p:ph idx="1"/>
          </p:nvPr>
        </p:nvSpPr>
        <p:spPr/>
        <p:txBody>
          <a:bodyPr>
            <a:normAutofit fontScale="85000" lnSpcReduction="20000"/>
          </a:bodyPr>
          <a:lstStyle/>
          <a:p>
            <a:r>
              <a:rPr lang="en-US" dirty="0" smtClean="0"/>
              <a:t>http</a:t>
            </a:r>
            <a:r>
              <a:rPr lang="en-US" dirty="0"/>
              <a:t>://smallbusiness.chron.com/importance-funding-business-59.html [Accessed 3 Jun. 2015</a:t>
            </a:r>
            <a:r>
              <a:rPr lang="en-US" dirty="0" smtClean="0"/>
              <a:t>].</a:t>
            </a:r>
          </a:p>
          <a:p>
            <a:endParaRPr lang="en-US" dirty="0" smtClean="0"/>
          </a:p>
          <a:p>
            <a:r>
              <a:rPr lang="en-US" dirty="0"/>
              <a:t>Accounting 4 Business Studies Students, (2010). ..Sources of finance. [online] Available at: https://accounting4businessstudies.wordpress.com/financial-statements/finance/ [Accessed 3 Jun. 2015</a:t>
            </a:r>
            <a:r>
              <a:rPr lang="en-US" dirty="0" smtClean="0"/>
              <a:t>].</a:t>
            </a:r>
          </a:p>
          <a:p>
            <a:endParaRPr lang="en-US" dirty="0" smtClean="0"/>
          </a:p>
          <a:p>
            <a:r>
              <a:rPr lang="en-US" dirty="0" smtClean="0"/>
              <a:t>Nps.gov</a:t>
            </a:r>
            <a:r>
              <a:rPr lang="en-US" dirty="0"/>
              <a:t>, (2015). Preparing a Successful Grant Proposal. [online] Available at: http://www.nps.gov/partnerships/grnt_wrting_prepare_grant_proposal.htm [Accessed 3 Jun. 2015</a:t>
            </a:r>
            <a:r>
              <a:rPr lang="en-US" dirty="0" smtClean="0"/>
              <a:t>].</a:t>
            </a:r>
          </a:p>
          <a:p>
            <a:endParaRPr lang="en-US" dirty="0"/>
          </a:p>
          <a:p>
            <a:r>
              <a:rPr lang="en-US" dirty="0"/>
              <a:t>http://www.accaglobal.com, A. (2015). Ratio analysis | ACCA Qualification | Students | ACCA Global. [online] Accaglobal.com. Available at: http://www.accaglobal.com/gb/en/student/exam-support-resources/fundamentals-exams-study-resources/f2/technical-articles/ratio-analysis.html [Accessed 3 Jun. 2015].</a:t>
            </a:r>
            <a:endParaRPr lang="en-US" dirty="0" smtClean="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1800" y="0"/>
            <a:ext cx="1571311" cy="1371600"/>
          </a:xfrm>
          <a:prstGeom prst="rect">
            <a:avLst/>
          </a:prstGeom>
        </p:spPr>
      </p:pic>
      <p:sp>
        <p:nvSpPr>
          <p:cNvPr id="5" name="Slide Number Placeholder 4"/>
          <p:cNvSpPr>
            <a:spLocks noGrp="1"/>
          </p:cNvSpPr>
          <p:nvPr>
            <p:ph type="sldNum" sz="quarter" idx="12"/>
          </p:nvPr>
        </p:nvSpPr>
        <p:spPr/>
        <p:txBody>
          <a:bodyPr/>
          <a:lstStyle/>
          <a:p>
            <a:fld id="{DCAB779F-322B-4A9A-893F-C5EEB855AA4A}" type="slidenum">
              <a:rPr lang="en-US" smtClean="0"/>
              <a:t>21</a:t>
            </a:fld>
            <a:endParaRPr lang="en-US"/>
          </a:p>
        </p:txBody>
      </p:sp>
    </p:spTree>
    <p:extLst>
      <p:ext uri="{BB962C8B-B14F-4D97-AF65-F5344CB8AC3E}">
        <p14:creationId xmlns:p14="http://schemas.microsoft.com/office/powerpoint/2010/main" val="29451552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anose="04020705040A02060702" pitchFamily="82" charset="0"/>
              </a:rPr>
              <a:t>BIBLIOGRAPHY</a:t>
            </a:r>
            <a:endParaRPr lang="en-US" dirty="0">
              <a:latin typeface="Algerian" panose="04020705040A02060702" pitchFamily="82" charset="0"/>
            </a:endParaRPr>
          </a:p>
        </p:txBody>
      </p:sp>
      <p:sp>
        <p:nvSpPr>
          <p:cNvPr id="3" name="Content Placeholder 2"/>
          <p:cNvSpPr>
            <a:spLocks noGrp="1"/>
          </p:cNvSpPr>
          <p:nvPr>
            <p:ph idx="1"/>
          </p:nvPr>
        </p:nvSpPr>
        <p:spPr/>
        <p:txBody>
          <a:bodyPr>
            <a:normAutofit fontScale="92500"/>
          </a:bodyPr>
          <a:lstStyle/>
          <a:p>
            <a:r>
              <a:rPr lang="en-US" dirty="0"/>
              <a:t>Referenceforbusiness.com, (2015). Shareholders - strategy, model, type, company, business, Types of shareholders. [online] Available at: http://www.referenceforbusiness.com/management/Sc-Str/Shareholders.html [Accessed 3 Jun. 2015</a:t>
            </a:r>
            <a:r>
              <a:rPr lang="en-US" dirty="0" smtClean="0"/>
              <a:t>].</a:t>
            </a:r>
          </a:p>
          <a:p>
            <a:r>
              <a:rPr lang="en-US" dirty="0"/>
              <a:t>Anon, (2015). [online] Available at: http://www.accaglobal.com/content/dam/acca/global/PDF-students/2012t/sept09_jay.pdf [Accessed 3 Jun. 2015</a:t>
            </a:r>
            <a:r>
              <a:rPr lang="en-US" dirty="0" smtClean="0"/>
              <a:t>].</a:t>
            </a:r>
          </a:p>
          <a:p>
            <a:r>
              <a:rPr lang="en-US" dirty="0" smtClean="0"/>
              <a:t>Anon</a:t>
            </a:r>
            <a:r>
              <a:rPr lang="en-US" dirty="0"/>
              <a:t>, (2015). [online] Available at: http://www.accaglobal.com/content/dam/acca/global/pdf/sa_mar10_perfap_F7.pdf [Accessed 3 Jun. 2015</a:t>
            </a:r>
            <a:r>
              <a:rPr lang="en-US" dirty="0" smtClean="0"/>
              <a:t>].</a:t>
            </a:r>
          </a:p>
          <a:p>
            <a:r>
              <a:rPr lang="en-US" dirty="0"/>
              <a:t>Staff, I. (2005). What are the sources of funding available for companies?. [online] Investopedia. Available at: http://www.investopedia.com/ask/answers/03/062003.asp [Accessed 3 Jun. 2015</a:t>
            </a:r>
            <a:r>
              <a:rPr lang="en-US" dirty="0" smtClean="0"/>
              <a:t>].</a:t>
            </a:r>
          </a:p>
          <a:p>
            <a:endParaRPr lang="en-US" dirty="0" smtClean="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1800" y="0"/>
            <a:ext cx="1571311" cy="1371600"/>
          </a:xfrm>
          <a:prstGeom prst="rect">
            <a:avLst/>
          </a:prstGeom>
        </p:spPr>
      </p:pic>
      <p:sp>
        <p:nvSpPr>
          <p:cNvPr id="5" name="Slide Number Placeholder 4"/>
          <p:cNvSpPr>
            <a:spLocks noGrp="1"/>
          </p:cNvSpPr>
          <p:nvPr>
            <p:ph type="sldNum" sz="quarter" idx="12"/>
          </p:nvPr>
        </p:nvSpPr>
        <p:spPr/>
        <p:txBody>
          <a:bodyPr/>
          <a:lstStyle/>
          <a:p>
            <a:fld id="{DCAB779F-322B-4A9A-893F-C5EEB855AA4A}" type="slidenum">
              <a:rPr lang="en-US" smtClean="0"/>
              <a:t>22</a:t>
            </a:fld>
            <a:endParaRPr lang="en-US"/>
          </a:p>
        </p:txBody>
      </p:sp>
    </p:spTree>
    <p:extLst>
      <p:ext uri="{BB962C8B-B14F-4D97-AF65-F5344CB8AC3E}">
        <p14:creationId xmlns:p14="http://schemas.microsoft.com/office/powerpoint/2010/main" val="28852422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anose="04020705040A02060702" pitchFamily="82" charset="0"/>
              </a:rPr>
              <a:t>BIBLIOGRAPHY</a:t>
            </a:r>
            <a:endParaRPr lang="en-US" dirty="0">
              <a:latin typeface="Algerian" panose="04020705040A02060702" pitchFamily="82" charset="0"/>
            </a:endParaRPr>
          </a:p>
        </p:txBody>
      </p:sp>
      <p:sp>
        <p:nvSpPr>
          <p:cNvPr id="3" name="Content Placeholder 2"/>
          <p:cNvSpPr>
            <a:spLocks noGrp="1"/>
          </p:cNvSpPr>
          <p:nvPr>
            <p:ph idx="1"/>
          </p:nvPr>
        </p:nvSpPr>
        <p:spPr/>
        <p:txBody>
          <a:bodyPr>
            <a:normAutofit/>
          </a:bodyPr>
          <a:lstStyle/>
          <a:p>
            <a:r>
              <a:rPr lang="en-US" dirty="0"/>
              <a:t>Financialmemos.com, (2013). Gearing Ratio Formula, Calculation and Analysis with Examples. [online] Available at: http://financialmemos.com/gearing-ratio-formula-calculation-and-analysis-with-examples/ [Accessed 3 Jun. 2015</a:t>
            </a:r>
            <a:r>
              <a:rPr lang="en-US" dirty="0" smtClean="0"/>
              <a:t>].</a:t>
            </a:r>
          </a:p>
          <a:p>
            <a:r>
              <a:rPr lang="en-US" dirty="0" smtClean="0"/>
              <a:t>Anon</a:t>
            </a:r>
            <a:r>
              <a:rPr lang="en-US" dirty="0"/>
              <a:t>, (2015). [online] Available at: http://www.fm-magazine.com/pdfs/p46-47SNMarch.pdf [Accessed 3 Jun. 2015</a:t>
            </a:r>
            <a:r>
              <a:rPr lang="en-US" dirty="0" smtClean="0"/>
              <a:t>].</a:t>
            </a:r>
          </a:p>
          <a:p>
            <a:r>
              <a:rPr lang="en-US" dirty="0" smtClean="0"/>
              <a:t>Financialmemos.com</a:t>
            </a:r>
            <a:r>
              <a:rPr lang="en-US" dirty="0"/>
              <a:t>, (2013). Gearing Ratio Formula, Calculation and Analysis with Examples. [online] Available at: http://financialmemos.com/gearing-ratio-formula-calculation-and-analysis-with-examples/ [Accessed 3 Jun. 2015].</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1800" y="0"/>
            <a:ext cx="1571311" cy="1371600"/>
          </a:xfrm>
          <a:prstGeom prst="rect">
            <a:avLst/>
          </a:prstGeom>
        </p:spPr>
      </p:pic>
      <p:sp>
        <p:nvSpPr>
          <p:cNvPr id="5" name="Slide Number Placeholder 4"/>
          <p:cNvSpPr>
            <a:spLocks noGrp="1"/>
          </p:cNvSpPr>
          <p:nvPr>
            <p:ph type="sldNum" sz="quarter" idx="12"/>
          </p:nvPr>
        </p:nvSpPr>
        <p:spPr/>
        <p:txBody>
          <a:bodyPr/>
          <a:lstStyle/>
          <a:p>
            <a:fld id="{DCAB779F-322B-4A9A-893F-C5EEB855AA4A}" type="slidenum">
              <a:rPr lang="en-US" smtClean="0"/>
              <a:t>23</a:t>
            </a:fld>
            <a:endParaRPr lang="en-US"/>
          </a:p>
        </p:txBody>
      </p:sp>
    </p:spTree>
    <p:extLst>
      <p:ext uri="{BB962C8B-B14F-4D97-AF65-F5344CB8AC3E}">
        <p14:creationId xmlns:p14="http://schemas.microsoft.com/office/powerpoint/2010/main" val="1439181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dirty="0" smtClean="0">
                <a:latin typeface="Algerian" panose="04020705040A02060702" pitchFamily="82" charset="0"/>
              </a:rPr>
              <a:t>THE BASIC SYLLABUS</a:t>
            </a:r>
            <a:endParaRPr lang="en-JM" dirty="0">
              <a:latin typeface="Algerian" panose="04020705040A02060702" pitchFamily="82" charset="0"/>
            </a:endParaRPr>
          </a:p>
        </p:txBody>
      </p:sp>
      <p:sp>
        <p:nvSpPr>
          <p:cNvPr id="3" name="Content Placeholder 2"/>
          <p:cNvSpPr>
            <a:spLocks noGrp="1"/>
          </p:cNvSpPr>
          <p:nvPr>
            <p:ph idx="1"/>
          </p:nvPr>
        </p:nvSpPr>
        <p:spPr/>
        <p:txBody>
          <a:bodyPr/>
          <a:lstStyle/>
          <a:p>
            <a:r>
              <a:rPr lang="en-JM" dirty="0" smtClean="0"/>
              <a:t>1</a:t>
            </a:r>
            <a:r>
              <a:rPr lang="en-JM" dirty="0"/>
              <a:t>. </a:t>
            </a:r>
            <a:r>
              <a:rPr lang="en-JM" dirty="0" smtClean="0"/>
              <a:t>Be able to apply cost concepts to the decision making process.</a:t>
            </a:r>
          </a:p>
          <a:p>
            <a:pPr marL="114300" indent="0">
              <a:buNone/>
            </a:pPr>
            <a:r>
              <a:rPr lang="en-JM" dirty="0" smtClean="0"/>
              <a:t>2. Be able to apply forecasting techniques to obtain information for decision making.</a:t>
            </a:r>
          </a:p>
          <a:p>
            <a:pPr marL="114300" indent="0">
              <a:buNone/>
            </a:pPr>
            <a:r>
              <a:rPr lang="en-JM" dirty="0" smtClean="0"/>
              <a:t>3.Be able to participate in the budgetary process of an organisation.</a:t>
            </a:r>
          </a:p>
          <a:p>
            <a:pPr marL="114300" indent="0">
              <a:buNone/>
            </a:pPr>
            <a:r>
              <a:rPr lang="en-JM" dirty="0" smtClean="0"/>
              <a:t>4. Be able to recommend cost reduction and management processes for an organisation.</a:t>
            </a:r>
          </a:p>
          <a:p>
            <a:pPr marL="114300" indent="0">
              <a:buNone/>
            </a:pPr>
            <a:r>
              <a:rPr lang="en-JM" dirty="0" smtClean="0"/>
              <a:t>5.Be able to use financial appraisal techniques to make strategic investment decisions for an organisation.</a:t>
            </a:r>
          </a:p>
          <a:p>
            <a:pPr marL="114300" indent="0">
              <a:buNone/>
            </a:pPr>
            <a:r>
              <a:rPr lang="en-JM" dirty="0" smtClean="0"/>
              <a:t>6.Be able to interpret financial statements for planning and decision making.</a:t>
            </a:r>
          </a:p>
          <a:p>
            <a:pPr marL="114300" indent="0">
              <a:buNone/>
            </a:pPr>
            <a:endParaRPr lang="en-JM" dirty="0"/>
          </a:p>
          <a:p>
            <a:pPr marL="114300" indent="0">
              <a:buNone/>
            </a:pPr>
            <a:endParaRPr lang="en-JM"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47132" y="276474"/>
            <a:ext cx="1124651" cy="942726"/>
          </a:xfrm>
          <a:prstGeom prst="rect">
            <a:avLst/>
          </a:prstGeom>
        </p:spPr>
      </p:pic>
      <p:sp>
        <p:nvSpPr>
          <p:cNvPr id="4" name="Slide Number Placeholder 3"/>
          <p:cNvSpPr>
            <a:spLocks noGrp="1"/>
          </p:cNvSpPr>
          <p:nvPr>
            <p:ph type="sldNum" sz="quarter" idx="12"/>
          </p:nvPr>
        </p:nvSpPr>
        <p:spPr/>
        <p:txBody>
          <a:bodyPr/>
          <a:lstStyle/>
          <a:p>
            <a:fld id="{DCAB779F-322B-4A9A-893F-C5EEB855AA4A}" type="slidenum">
              <a:rPr lang="en-US" smtClean="0"/>
              <a:t>3</a:t>
            </a:fld>
            <a:endParaRPr lang="en-US"/>
          </a:p>
        </p:txBody>
      </p:sp>
    </p:spTree>
    <p:extLst>
      <p:ext uri="{BB962C8B-B14F-4D97-AF65-F5344CB8AC3E}">
        <p14:creationId xmlns:p14="http://schemas.microsoft.com/office/powerpoint/2010/main" val="2903435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anose="04020705040A02060702" pitchFamily="82" charset="0"/>
              </a:rPr>
              <a:t>Learning Objectives</a:t>
            </a:r>
            <a:endParaRPr lang="en-US" dirty="0">
              <a:latin typeface="Algerian" panose="04020705040A02060702" pitchFamily="82" charset="0"/>
            </a:endParaRPr>
          </a:p>
        </p:txBody>
      </p:sp>
      <p:sp>
        <p:nvSpPr>
          <p:cNvPr id="3" name="Content Placeholder 2"/>
          <p:cNvSpPr>
            <a:spLocks noGrp="1"/>
          </p:cNvSpPr>
          <p:nvPr>
            <p:ph idx="1"/>
          </p:nvPr>
        </p:nvSpPr>
        <p:spPr/>
        <p:txBody>
          <a:bodyPr/>
          <a:lstStyle/>
          <a:p>
            <a:r>
              <a:rPr lang="en-US" dirty="0"/>
              <a:t>Be able to apply forecasting techniques to obtain information for decision making</a:t>
            </a:r>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r>
              <a:rPr lang="en-US" dirty="0" smtClean="0"/>
              <a:t>At the end of the class the students should be able to:-</a:t>
            </a:r>
          </a:p>
          <a:p>
            <a:r>
              <a:rPr lang="en-US" dirty="0" smtClean="0"/>
              <a:t>Assess the sources of funds available to an </a:t>
            </a:r>
            <a:r>
              <a:rPr lang="en-US" dirty="0" err="1" smtClean="0"/>
              <a:t>organisation</a:t>
            </a:r>
            <a:r>
              <a:rPr lang="en-US" dirty="0" smtClean="0"/>
              <a:t> for a specific project.</a:t>
            </a:r>
            <a:endParaRPr lang="en-US" dirty="0"/>
          </a:p>
          <a:p>
            <a:endParaRPr lang="en-US" dirty="0" smtClean="0"/>
          </a:p>
          <a:p>
            <a:endParaRPr lang="en-US" dirty="0"/>
          </a:p>
          <a:p>
            <a:endParaRPr lang="en-US" dirty="0" smtClean="0"/>
          </a:p>
          <a:p>
            <a:endParaRPr lang="en-US" dirty="0"/>
          </a:p>
          <a:p>
            <a:endParaRPr lang="en-US" dirty="0" smtClean="0"/>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438400"/>
            <a:ext cx="2175133" cy="20499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87026" y="415683"/>
            <a:ext cx="950100" cy="7273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DCAB779F-322B-4A9A-893F-C5EEB855AA4A}" type="slidenum">
              <a:rPr lang="en-US" smtClean="0"/>
              <a:t>4</a:t>
            </a:fld>
            <a:endParaRPr lang="en-US"/>
          </a:p>
        </p:txBody>
      </p:sp>
    </p:spTree>
    <p:extLst>
      <p:ext uri="{BB962C8B-B14F-4D97-AF65-F5344CB8AC3E}">
        <p14:creationId xmlns:p14="http://schemas.microsoft.com/office/powerpoint/2010/main" val="1467536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ndalus" panose="02020603050405020304" pitchFamily="18" charset="-78"/>
                <a:cs typeface="Andalus" panose="02020603050405020304" pitchFamily="18" charset="-78"/>
              </a:rPr>
              <a:t>OVERVIEW</a:t>
            </a:r>
            <a:endParaRPr lang="en-US" dirty="0">
              <a:latin typeface="Andalus" panose="02020603050405020304" pitchFamily="18" charset="-78"/>
              <a:cs typeface="Andalus" panose="02020603050405020304" pitchFamily="18" charset="-78"/>
            </a:endParaRPr>
          </a:p>
        </p:txBody>
      </p:sp>
      <p:sp>
        <p:nvSpPr>
          <p:cNvPr id="4" name="Content Placeholder 3"/>
          <p:cNvSpPr>
            <a:spLocks noGrp="1"/>
          </p:cNvSpPr>
          <p:nvPr>
            <p:ph idx="1"/>
          </p:nvPr>
        </p:nvSpPr>
        <p:spPr/>
        <p:txBody>
          <a:bodyPr>
            <a:normAutofit/>
          </a:bodyPr>
          <a:lstStyle/>
          <a:p>
            <a:r>
              <a:rPr lang="en-US" sz="2800" dirty="0"/>
              <a:t>A business without a funding source will flounder under the weight of its own debt. Funding is the fuel on which a business runs. A business can take different avenues to attain funding, and more than one option can be used. The chosen funding will depend on the business' desire to be in debt, how solvent the business owners are at the time the business is founded and the amount of money a business will need to launch and maintain itself through a variety of events.</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9794" y="152400"/>
            <a:ext cx="1504293" cy="14962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fld id="{DCAB779F-322B-4A9A-893F-C5EEB855AA4A}" type="slidenum">
              <a:rPr lang="en-US" smtClean="0"/>
              <a:t>5</a:t>
            </a:fld>
            <a:endParaRPr lang="en-US"/>
          </a:p>
        </p:txBody>
      </p:sp>
    </p:spTree>
    <p:extLst>
      <p:ext uri="{BB962C8B-B14F-4D97-AF65-F5344CB8AC3E}">
        <p14:creationId xmlns:p14="http://schemas.microsoft.com/office/powerpoint/2010/main" val="2839717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anose="04020705040A02060702" pitchFamily="82" charset="0"/>
              </a:rPr>
              <a:t>SOURCES</a:t>
            </a:r>
            <a:endParaRPr lang="en-US" dirty="0">
              <a:latin typeface="Algerian" panose="04020705040A02060702" pitchFamily="82" charset="0"/>
            </a:endParaRPr>
          </a:p>
        </p:txBody>
      </p:sp>
      <p:sp>
        <p:nvSpPr>
          <p:cNvPr id="3" name="Content Placeholder 2"/>
          <p:cNvSpPr>
            <a:spLocks noGrp="1"/>
          </p:cNvSpPr>
          <p:nvPr>
            <p:ph idx="1"/>
          </p:nvPr>
        </p:nvSpPr>
        <p:spPr/>
        <p:txBody>
          <a:bodyPr>
            <a:normAutofit/>
          </a:bodyPr>
          <a:lstStyle/>
          <a:p>
            <a:r>
              <a:rPr lang="en-US" dirty="0"/>
              <a:t>An important concept when determining how to finance the business is the concept of “matching” the sources and uses of funds. This refers to matching the required repayment periods with the period you expect to be able to repay in order to fund the purchase, or other use of the monies.  For example, where a manufacturing business is borrowing money to finance the purchase of a new property, it would not be expected that the debt will be able to repaid within 12 months – it will take the business several years to be able to repay the loan. In these circumstances, it would not be sensible to finance the purchase of a property with a credit card, a short term loan, or an overdraft. If such financing was used, in 12 months time the business would have a substantial amount of money to repay, which it could not do.</a:t>
            </a:r>
          </a:p>
        </p:txBody>
      </p:sp>
      <p:pic>
        <p:nvPicPr>
          <p:cNvPr id="4" name="Picture 3"/>
          <p:cNvPicPr>
            <a:picLocks noChangeAspect="1"/>
          </p:cNvPicPr>
          <p:nvPr/>
        </p:nvPicPr>
        <p:blipFill>
          <a:blip r:embed="rId2"/>
          <a:stretch>
            <a:fillRect/>
          </a:stretch>
        </p:blipFill>
        <p:spPr>
          <a:xfrm>
            <a:off x="7086600" y="54754"/>
            <a:ext cx="1317171" cy="1143000"/>
          </a:xfrm>
          <a:prstGeom prst="rect">
            <a:avLst/>
          </a:prstGeom>
        </p:spPr>
      </p:pic>
      <p:sp>
        <p:nvSpPr>
          <p:cNvPr id="5" name="Slide Number Placeholder 4"/>
          <p:cNvSpPr>
            <a:spLocks noGrp="1"/>
          </p:cNvSpPr>
          <p:nvPr>
            <p:ph type="sldNum" sz="quarter" idx="12"/>
          </p:nvPr>
        </p:nvSpPr>
        <p:spPr/>
        <p:txBody>
          <a:bodyPr/>
          <a:lstStyle/>
          <a:p>
            <a:fld id="{DCAB779F-322B-4A9A-893F-C5EEB855AA4A}" type="slidenum">
              <a:rPr lang="en-US" smtClean="0"/>
              <a:t>6</a:t>
            </a:fld>
            <a:endParaRPr lang="en-US"/>
          </a:p>
        </p:txBody>
      </p:sp>
    </p:spTree>
    <p:extLst>
      <p:ext uri="{BB962C8B-B14F-4D97-AF65-F5344CB8AC3E}">
        <p14:creationId xmlns:p14="http://schemas.microsoft.com/office/powerpoint/2010/main" val="4216068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lgerian" panose="04020705040A02060702" pitchFamily="82" charset="0"/>
              </a:rPr>
              <a:t>SOURCES</a:t>
            </a:r>
          </a:p>
        </p:txBody>
      </p:sp>
      <p:sp>
        <p:nvSpPr>
          <p:cNvPr id="3" name="Content Placeholder 2"/>
          <p:cNvSpPr>
            <a:spLocks noGrp="1"/>
          </p:cNvSpPr>
          <p:nvPr>
            <p:ph idx="1"/>
          </p:nvPr>
        </p:nvSpPr>
        <p:spPr/>
        <p:txBody>
          <a:bodyPr>
            <a:normAutofit lnSpcReduction="10000"/>
          </a:bodyPr>
          <a:lstStyle/>
          <a:p>
            <a:r>
              <a:rPr lang="en-US" dirty="0"/>
              <a:t>The internal sources of debt financing are long or short term loans from the existing shareholders. Where the finance is being used for a short term need, a short term loan would be appropriate. On the other hand, where the finance is being used for a long term need, a long term loan would be more appropriate.</a:t>
            </a:r>
          </a:p>
          <a:p>
            <a:r>
              <a:rPr lang="en-US" dirty="0" smtClean="0"/>
              <a:t>The </a:t>
            </a:r>
            <a:r>
              <a:rPr lang="en-US" dirty="0"/>
              <a:t>internal source of equity funding is the issue of further shares to an </a:t>
            </a:r>
            <a:r>
              <a:rPr lang="en-US" dirty="0" err="1"/>
              <a:t>exisiting</a:t>
            </a:r>
            <a:r>
              <a:rPr lang="en-US" dirty="0"/>
              <a:t> shareholder, and the retained profits in the business – which is profits that the business has made in prior years. Where equity financing is used, the business does not have to repay the money received for the issue of shares, or pay interest on the money as an expense. The benefit for the purchaser of the shares is receiving an ownership interest in the company, and the value of any dividends that may be paid.</a:t>
            </a:r>
          </a:p>
        </p:txBody>
      </p:sp>
      <p:pic>
        <p:nvPicPr>
          <p:cNvPr id="4" name="Picture 3"/>
          <p:cNvPicPr>
            <a:picLocks noChangeAspect="1"/>
          </p:cNvPicPr>
          <p:nvPr/>
        </p:nvPicPr>
        <p:blipFill>
          <a:blip r:embed="rId2"/>
          <a:stretch>
            <a:fillRect/>
          </a:stretch>
        </p:blipFill>
        <p:spPr>
          <a:xfrm>
            <a:off x="7086600" y="152400"/>
            <a:ext cx="1088571" cy="1143000"/>
          </a:xfrm>
          <a:prstGeom prst="rect">
            <a:avLst/>
          </a:prstGeom>
        </p:spPr>
      </p:pic>
      <p:sp>
        <p:nvSpPr>
          <p:cNvPr id="5" name="Slide Number Placeholder 4"/>
          <p:cNvSpPr>
            <a:spLocks noGrp="1"/>
          </p:cNvSpPr>
          <p:nvPr>
            <p:ph type="sldNum" sz="quarter" idx="12"/>
          </p:nvPr>
        </p:nvSpPr>
        <p:spPr/>
        <p:txBody>
          <a:bodyPr/>
          <a:lstStyle/>
          <a:p>
            <a:fld id="{DCAB779F-322B-4A9A-893F-C5EEB855AA4A}" type="slidenum">
              <a:rPr lang="en-US" smtClean="0"/>
              <a:t>7</a:t>
            </a:fld>
            <a:endParaRPr lang="en-US"/>
          </a:p>
        </p:txBody>
      </p:sp>
    </p:spTree>
    <p:extLst>
      <p:ext uri="{BB962C8B-B14F-4D97-AF65-F5344CB8AC3E}">
        <p14:creationId xmlns:p14="http://schemas.microsoft.com/office/powerpoint/2010/main" val="2470526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lgerian" panose="04020705040A02060702" pitchFamily="82" charset="0"/>
              </a:rPr>
              <a:t>SOURCES</a:t>
            </a:r>
          </a:p>
        </p:txBody>
      </p:sp>
      <p:sp>
        <p:nvSpPr>
          <p:cNvPr id="3" name="Content Placeholder 2"/>
          <p:cNvSpPr>
            <a:spLocks noGrp="1"/>
          </p:cNvSpPr>
          <p:nvPr>
            <p:ph idx="1"/>
          </p:nvPr>
        </p:nvSpPr>
        <p:spPr/>
        <p:txBody>
          <a:bodyPr>
            <a:normAutofit/>
          </a:bodyPr>
          <a:lstStyle/>
          <a:p>
            <a:r>
              <a:rPr lang="en-US" dirty="0"/>
              <a:t>The external sources of debt financing for small businesses are typically loans from individuals, and loans from banks or financial institutions. Loans from individuals can include loans from family members or friends, and is relatively common in small business contexts. Again, the repayment terms of these loans should match the use to which the funds are going to be put – which may suggest a short term loan, or a long term loan may be appropriate.</a:t>
            </a:r>
          </a:p>
          <a:p>
            <a:r>
              <a:rPr lang="en-US" dirty="0" smtClean="0"/>
              <a:t>Loans </a:t>
            </a:r>
            <a:r>
              <a:rPr lang="en-US" dirty="0"/>
              <a:t>from banks can come in a variety of forms (also called financial products). </a:t>
            </a:r>
          </a:p>
        </p:txBody>
      </p:sp>
      <p:pic>
        <p:nvPicPr>
          <p:cNvPr id="4" name="Picture 3"/>
          <p:cNvPicPr>
            <a:picLocks noChangeAspect="1"/>
          </p:cNvPicPr>
          <p:nvPr/>
        </p:nvPicPr>
        <p:blipFill>
          <a:blip r:embed="rId2"/>
          <a:stretch>
            <a:fillRect/>
          </a:stretch>
        </p:blipFill>
        <p:spPr>
          <a:xfrm>
            <a:off x="7010400" y="76200"/>
            <a:ext cx="1295400" cy="1360170"/>
          </a:xfrm>
          <a:prstGeom prst="rect">
            <a:avLst/>
          </a:prstGeom>
        </p:spPr>
      </p:pic>
      <p:sp>
        <p:nvSpPr>
          <p:cNvPr id="5" name="Slide Number Placeholder 4"/>
          <p:cNvSpPr>
            <a:spLocks noGrp="1"/>
          </p:cNvSpPr>
          <p:nvPr>
            <p:ph type="sldNum" sz="quarter" idx="12"/>
          </p:nvPr>
        </p:nvSpPr>
        <p:spPr/>
        <p:txBody>
          <a:bodyPr/>
          <a:lstStyle/>
          <a:p>
            <a:fld id="{DCAB779F-322B-4A9A-893F-C5EEB855AA4A}" type="slidenum">
              <a:rPr lang="en-US" smtClean="0"/>
              <a:t>8</a:t>
            </a:fld>
            <a:endParaRPr lang="en-US"/>
          </a:p>
        </p:txBody>
      </p:sp>
    </p:spTree>
    <p:extLst>
      <p:ext uri="{BB962C8B-B14F-4D97-AF65-F5344CB8AC3E}">
        <p14:creationId xmlns:p14="http://schemas.microsoft.com/office/powerpoint/2010/main" val="3610531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24600" cy="1143000"/>
          </a:xfrm>
        </p:spPr>
        <p:txBody>
          <a:bodyPr/>
          <a:lstStyle/>
          <a:p>
            <a:pPr algn="ctr"/>
            <a:r>
              <a:rPr lang="en-US" sz="3200" dirty="0" smtClean="0">
                <a:latin typeface="Algerian" panose="04020705040A02060702" pitchFamily="82" charset="0"/>
              </a:rPr>
              <a:t>SUPPORTING PROPOSALS </a:t>
            </a:r>
            <a:br>
              <a:rPr lang="en-US" sz="3200" dirty="0" smtClean="0">
                <a:latin typeface="Algerian" panose="04020705040A02060702" pitchFamily="82" charset="0"/>
              </a:rPr>
            </a:br>
            <a:r>
              <a:rPr lang="en-US" sz="3200" dirty="0" smtClean="0">
                <a:latin typeface="Algerian" panose="04020705040A02060702" pitchFamily="82" charset="0"/>
              </a:rPr>
              <a:t>FOR OBTAINING FUNDS INTERNALLY AND EXTERNALLY</a:t>
            </a:r>
            <a:endParaRPr lang="en-US" sz="3200" dirty="0">
              <a:latin typeface="Algerian" panose="04020705040A02060702" pitchFamily="82" charset="0"/>
            </a:endParaRPr>
          </a:p>
        </p:txBody>
      </p:sp>
      <p:sp>
        <p:nvSpPr>
          <p:cNvPr id="3" name="Content Placeholder 2"/>
          <p:cNvSpPr>
            <a:spLocks noGrp="1"/>
          </p:cNvSpPr>
          <p:nvPr>
            <p:ph idx="1"/>
          </p:nvPr>
        </p:nvSpPr>
        <p:spPr/>
        <p:txBody>
          <a:bodyPr>
            <a:normAutofit/>
          </a:bodyPr>
          <a:lstStyle/>
          <a:p>
            <a:r>
              <a:rPr lang="en-US" dirty="0"/>
              <a:t>Although grants vary in terms of monetary amounts awarded, frequency of distribution, and steps for requesting funding, these are common, basic application process principles. When applying for a grant, the applicant prepares a well-thought out thorough proposal, the components of </a:t>
            </a:r>
            <a:r>
              <a:rPr lang="en-US" dirty="0" smtClean="0"/>
              <a:t>which must be </a:t>
            </a:r>
            <a:r>
              <a:rPr lang="en-US" dirty="0"/>
              <a:t>quite clear. In order to make your proposal stand out from the 100 or more that a funding source might read, be positive and upbeat, assume the reader is unfamiliar with the </a:t>
            </a:r>
            <a:r>
              <a:rPr lang="en-US" dirty="0" smtClean="0"/>
              <a:t>subject.</a:t>
            </a:r>
            <a:endParaRPr lang="en-US" dirty="0"/>
          </a:p>
        </p:txBody>
      </p:sp>
      <p:pic>
        <p:nvPicPr>
          <p:cNvPr id="4" name="Picture 3"/>
          <p:cNvPicPr>
            <a:picLocks noChangeAspect="1"/>
          </p:cNvPicPr>
          <p:nvPr/>
        </p:nvPicPr>
        <p:blipFill>
          <a:blip r:embed="rId2"/>
          <a:stretch>
            <a:fillRect/>
          </a:stretch>
        </p:blipFill>
        <p:spPr>
          <a:xfrm>
            <a:off x="6540948" y="34213"/>
            <a:ext cx="1860101" cy="1184988"/>
          </a:xfrm>
          <a:prstGeom prst="rect">
            <a:avLst/>
          </a:prstGeom>
        </p:spPr>
      </p:pic>
      <p:sp>
        <p:nvSpPr>
          <p:cNvPr id="5" name="Slide Number Placeholder 4"/>
          <p:cNvSpPr>
            <a:spLocks noGrp="1"/>
          </p:cNvSpPr>
          <p:nvPr>
            <p:ph type="sldNum" sz="quarter" idx="12"/>
          </p:nvPr>
        </p:nvSpPr>
        <p:spPr/>
        <p:txBody>
          <a:bodyPr/>
          <a:lstStyle/>
          <a:p>
            <a:fld id="{DCAB779F-322B-4A9A-893F-C5EEB855AA4A}" type="slidenum">
              <a:rPr lang="en-US" smtClean="0"/>
              <a:t>9</a:t>
            </a:fld>
            <a:endParaRPr lang="en-US"/>
          </a:p>
        </p:txBody>
      </p:sp>
    </p:spTree>
    <p:extLst>
      <p:ext uri="{BB962C8B-B14F-4D97-AF65-F5344CB8AC3E}">
        <p14:creationId xmlns:p14="http://schemas.microsoft.com/office/powerpoint/2010/main" val="40031363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3619</TotalTime>
  <Words>2279</Words>
  <Application>Microsoft Office PowerPoint</Application>
  <PresentationFormat>On-screen Show (4:3)</PresentationFormat>
  <Paragraphs>149</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Algerian</vt:lpstr>
      <vt:lpstr>Andalus</vt:lpstr>
      <vt:lpstr>Arial</vt:lpstr>
      <vt:lpstr>Calibri</vt:lpstr>
      <vt:lpstr>Cambria</vt:lpstr>
      <vt:lpstr>Adjacency</vt:lpstr>
      <vt:lpstr>UNIT 13: MANAGING FINANCIAL PRINCIPLES AND TECHNIQUES</vt:lpstr>
      <vt:lpstr>UNIT 13: MANAGING FINANCIAL PRINCIPLES AND TECHNIQUES</vt:lpstr>
      <vt:lpstr>THE BASIC SYLLABUS</vt:lpstr>
      <vt:lpstr>Learning Objectives</vt:lpstr>
      <vt:lpstr>OVERVIEW</vt:lpstr>
      <vt:lpstr>SOURCES</vt:lpstr>
      <vt:lpstr>SOURCES</vt:lpstr>
      <vt:lpstr>SOURCES</vt:lpstr>
      <vt:lpstr>SUPPORTING PROPOSALS  FOR OBTAINING FUNDS INTERNALLY AND EXTERNALLY</vt:lpstr>
      <vt:lpstr>SUPPORTING PROPOSALS FOR  OBTAINING FUNDS INTERNALLY AND EXTERNALLY</vt:lpstr>
      <vt:lpstr>GEARING RATIOS</vt:lpstr>
      <vt:lpstr>GEARING RATIOS</vt:lpstr>
      <vt:lpstr>GEARING RATIOS</vt:lpstr>
      <vt:lpstr>EFFECT OF DIFFERENT TYPES  OF FUNDING on shareholder  and market perception</vt:lpstr>
      <vt:lpstr>EFFECT OF DIFFERENT TYPES  OF FUNDING on shareholder  and market perception</vt:lpstr>
      <vt:lpstr>Selecting appropriate sources  of funds for different projects  – comparison of costs</vt:lpstr>
      <vt:lpstr>Selecting appropriate sources  of funds for different projects  – comparison of costs</vt:lpstr>
      <vt:lpstr>Selecting appropriate sources  of funds for different projects  – comparison of costs</vt:lpstr>
      <vt:lpstr>   REVISION QUESTION</vt:lpstr>
      <vt:lpstr>   REVISION QUESTION</vt:lpstr>
      <vt:lpstr>BIBLIOGRAPHY</vt:lpstr>
      <vt:lpstr>BIBLIOGRAPHY</vt:lpstr>
      <vt:lpstr>BIBLIOGRAPHY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13: MANAGING FINANCIAL PRINCIPLES AND TECHNIQUES</dc:title>
  <dc:creator>Judith Robb-Walters</dc:creator>
  <cp:lastModifiedBy>Judith Robb-Walters</cp:lastModifiedBy>
  <cp:revision>203</cp:revision>
  <cp:lastPrinted>2015-06-03T19:28:05Z</cp:lastPrinted>
  <dcterms:created xsi:type="dcterms:W3CDTF">2015-04-02T12:51:39Z</dcterms:created>
  <dcterms:modified xsi:type="dcterms:W3CDTF">2015-06-04T13:14:54Z</dcterms:modified>
</cp:coreProperties>
</file>