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7"/>
  </p:notesMasterIdLst>
  <p:handoutMasterIdLst>
    <p:handoutMasterId r:id="rId48"/>
  </p:handoutMasterIdLst>
  <p:sldIdLst>
    <p:sldId id="259" r:id="rId3"/>
    <p:sldId id="262" r:id="rId4"/>
    <p:sldId id="263" r:id="rId5"/>
    <p:sldId id="264" r:id="rId6"/>
    <p:sldId id="260" r:id="rId7"/>
    <p:sldId id="315" r:id="rId8"/>
    <p:sldId id="316" r:id="rId9"/>
    <p:sldId id="318" r:id="rId10"/>
    <p:sldId id="319" r:id="rId11"/>
    <p:sldId id="320" r:id="rId12"/>
    <p:sldId id="321" r:id="rId13"/>
    <p:sldId id="322" r:id="rId14"/>
    <p:sldId id="324" r:id="rId15"/>
    <p:sldId id="325" r:id="rId16"/>
    <p:sldId id="326" r:id="rId17"/>
    <p:sldId id="327" r:id="rId18"/>
    <p:sldId id="328" r:id="rId19"/>
    <p:sldId id="329" r:id="rId20"/>
    <p:sldId id="333" r:id="rId21"/>
    <p:sldId id="330" r:id="rId22"/>
    <p:sldId id="331" r:id="rId23"/>
    <p:sldId id="275" r:id="rId24"/>
    <p:sldId id="336" r:id="rId25"/>
    <p:sldId id="337" r:id="rId26"/>
    <p:sldId id="310" r:id="rId27"/>
    <p:sldId id="338" r:id="rId28"/>
    <p:sldId id="339" r:id="rId29"/>
    <p:sldId id="340" r:id="rId30"/>
    <p:sldId id="313" r:id="rId31"/>
    <p:sldId id="341" r:id="rId32"/>
    <p:sldId id="342" r:id="rId33"/>
    <p:sldId id="343" r:id="rId34"/>
    <p:sldId id="344" r:id="rId35"/>
    <p:sldId id="345" r:id="rId36"/>
    <p:sldId id="346" r:id="rId37"/>
    <p:sldId id="347" r:id="rId38"/>
    <p:sldId id="348" r:id="rId39"/>
    <p:sldId id="349" r:id="rId40"/>
    <p:sldId id="350" r:id="rId41"/>
    <p:sldId id="351" r:id="rId42"/>
    <p:sldId id="261" r:id="rId43"/>
    <p:sldId id="271" r:id="rId44"/>
    <p:sldId id="300" r:id="rId45"/>
    <p:sldId id="314"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74" d="100"/>
          <a:sy n="74" d="100"/>
        </p:scale>
        <p:origin x="582"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1/20/2017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1/20/2017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829175-527E-46A3-863C-1BB1F163B849}"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3829175-527E-46A3-863C-1BB1F163B849}" type="datetimeFigureOut">
              <a:rPr lang="en-US" smtClean="0"/>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9175-527E-46A3-863C-1BB1F163B849}" type="datetimeFigureOut">
              <a:rPr lang="en-US" smtClean="0"/>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829175-527E-46A3-863C-1BB1F163B849}" type="datetimeFigureOut">
              <a:rPr lang="en-US" smtClean="0"/>
              <a:pPr/>
              <a:t>1/20/2017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1/20/2017</a:t>
            </a:fld>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lubtraining.com.au/traineeships/hospitality/school-based-traineeship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3840"/>
          <a:stretch/>
        </p:blipFill>
        <p:spPr>
          <a:xfrm>
            <a:off x="4418012" y="990600"/>
            <a:ext cx="2895600" cy="1809750"/>
          </a:xfrm>
          <a:prstGeom prst="rect">
            <a:avLst/>
          </a:prstGeom>
        </p:spPr>
      </p:pic>
      <p:sp>
        <p:nvSpPr>
          <p:cNvPr id="3" name="Subtitle 2"/>
          <p:cNvSpPr>
            <a:spLocks noGrp="1"/>
          </p:cNvSpPr>
          <p:nvPr>
            <p:ph type="subTitle" idx="1"/>
          </p:nvPr>
        </p:nvSpPr>
        <p:spPr/>
        <p:txBody>
          <a:bodyPr>
            <a:normAutofit/>
          </a:bodyPr>
          <a:lstStyle/>
          <a:p>
            <a:r>
              <a:rPr lang="en-US" sz="5400" b="1" dirty="0"/>
              <a:t>UNIT CODE: J/601/1790</a:t>
            </a:r>
          </a:p>
        </p:txBody>
      </p:sp>
      <p:sp>
        <p:nvSpPr>
          <p:cNvPr id="4" name="Title 3"/>
          <p:cNvSpPr>
            <a:spLocks noGrp="1"/>
          </p:cNvSpPr>
          <p:nvPr>
            <p:ph type="ctrTitle"/>
          </p:nvPr>
        </p:nvSpPr>
        <p:spPr>
          <a:xfrm>
            <a:off x="1522413" y="1371600"/>
            <a:ext cx="9144000" cy="4343400"/>
          </a:xfrm>
        </p:spPr>
        <p:txBody>
          <a:bodyPr/>
          <a:lstStyle/>
          <a:p>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a:latin typeface="Adobe Garamond Pro Bold" panose="02020702060506020403" pitchFamily="18" charset="0"/>
              </a:rPr>
              <a:t/>
            </a:r>
            <a:br>
              <a:rPr lang="en-US">
                <a:latin typeface="Adobe Garamond Pro Bold" panose="02020702060506020403" pitchFamily="18" charset="0"/>
              </a:rPr>
            </a:br>
            <a:r>
              <a:rPr lang="en-US" smtClean="0">
                <a:latin typeface="Adobe Garamond Pro Bold" panose="02020702060506020403" pitchFamily="18" charset="0"/>
              </a:rPr>
              <a:t>                    </a:t>
            </a: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CUSTOMER SERVICE</a:t>
            </a:r>
            <a:r>
              <a:rPr lang="en-US" dirty="0"/>
              <a:t/>
            </a:r>
            <a:br>
              <a:rPr lang="en-US" dirty="0"/>
            </a:br>
            <a:endParaRPr lang="en-JM"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mmunication method in hot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3812" y="549498"/>
            <a:ext cx="8534400" cy="516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56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2800" b="1" dirty="0" smtClean="0"/>
              <a:t>FACE TO FACE : </a:t>
            </a:r>
            <a:r>
              <a:rPr lang="en-029" sz="2800" dirty="0" smtClean="0"/>
              <a:t>The </a:t>
            </a:r>
            <a:r>
              <a:rPr lang="en-029" sz="2800" dirty="0"/>
              <a:t>face-to-face communication is the personal mode of communication in which the participants can directly respond to signals of the counterpart (mimic and gesture). Such back couplings (feedback) between the communication partners in terms of queries and alternating conversation lead to immediate comprehension opportunities with a high flexibility. The immediate comprehension in the Face-to-Face communication enables a higher influence in comparison to mass communication. (van </a:t>
            </a:r>
            <a:r>
              <a:rPr lang="en-029" sz="2800" dirty="0" err="1"/>
              <a:t>Koten</a:t>
            </a:r>
            <a:r>
              <a:rPr lang="en-029" sz="2800" dirty="0"/>
              <a:t> 2011, </a:t>
            </a:r>
            <a:r>
              <a:rPr lang="en-029" sz="2800" dirty="0" err="1"/>
              <a:t>marketicon</a:t>
            </a:r>
            <a:r>
              <a:rPr lang="en-029" sz="2800" dirty="0"/>
              <a:t> 1C</a:t>
            </a:r>
            <a:r>
              <a:rPr lang="en-029" sz="2800" dirty="0" smtClean="0"/>
              <a:t>).</a:t>
            </a:r>
            <a:endParaRPr lang="en-029" sz="2800" b="1" dirty="0"/>
          </a:p>
        </p:txBody>
      </p:sp>
    </p:spTree>
    <p:extLst>
      <p:ext uri="{BB962C8B-B14F-4D97-AF65-F5344CB8AC3E}">
        <p14:creationId xmlns:p14="http://schemas.microsoft.com/office/powerpoint/2010/main" val="38815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2800" dirty="0" err="1" smtClean="0"/>
              <a:t>Berko</a:t>
            </a:r>
            <a:r>
              <a:rPr lang="en-029" sz="2800" dirty="0" smtClean="0"/>
              <a:t> </a:t>
            </a:r>
            <a:r>
              <a:rPr lang="en-029" sz="2800" dirty="0"/>
              <a:t>et al. (2007) define face-to-face communication as a form of interpersonal communication (being part of human communication) that takes place between two or more persons who establish a communicative relationship. A rather technical explanation is given by Tubbs and Moss (2003): „[…] face-to-face communication is a multichannel experience. Simultaneously, we receive and make use of information from a number of different channels. The channels of face-to-face communication are the sensory organs.”</a:t>
            </a:r>
            <a:endParaRPr lang="en-029" sz="2800" b="1" dirty="0"/>
          </a:p>
        </p:txBody>
      </p:sp>
    </p:spTree>
    <p:extLst>
      <p:ext uri="{BB962C8B-B14F-4D97-AF65-F5344CB8AC3E}">
        <p14:creationId xmlns:p14="http://schemas.microsoft.com/office/powerpoint/2010/main" val="199200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2800" dirty="0"/>
              <a:t>There are lots of different types of communication used in the hospitality industry. </a:t>
            </a:r>
            <a:r>
              <a:rPr lang="en-029" sz="2800" dirty="0" smtClean="0"/>
              <a:t>Verbal </a:t>
            </a:r>
            <a:r>
              <a:rPr lang="en-029" sz="2800" dirty="0"/>
              <a:t>communication includes face-to-face communication and on the telephone and this kind of communication is used to exceed customers’ requirements such as; meet and greets and complaints</a:t>
            </a:r>
            <a:r>
              <a:rPr lang="en-029" sz="2800" dirty="0" smtClean="0"/>
              <a:t>. </a:t>
            </a:r>
            <a:r>
              <a:rPr lang="en-029" sz="2800" dirty="0"/>
              <a:t>For example if a customer is making a complaint they would do this either on the telephone or face-to-face so verbal communication is key in this industry. </a:t>
            </a:r>
            <a:endParaRPr lang="en-029" sz="2800" b="1" dirty="0"/>
          </a:p>
        </p:txBody>
      </p:sp>
    </p:spTree>
    <p:extLst>
      <p:ext uri="{BB962C8B-B14F-4D97-AF65-F5344CB8AC3E}">
        <p14:creationId xmlns:p14="http://schemas.microsoft.com/office/powerpoint/2010/main" val="228601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2800" b="1" dirty="0" smtClean="0"/>
              <a:t>WRITTEN:</a:t>
            </a:r>
            <a:r>
              <a:rPr lang="en-029" sz="2800" dirty="0"/>
              <a:t> Next to oral communication, written communication is the oldest known form of communication. Any form of communication which is written and documented from the sender to the receiver is known as written communication. Examples of written communication include letters, memos, research papers, reports, etc</a:t>
            </a:r>
            <a:r>
              <a:rPr lang="en-029" sz="2800" dirty="0" smtClean="0"/>
              <a:t>.</a:t>
            </a:r>
          </a:p>
          <a:p>
            <a:r>
              <a:rPr lang="en-029" sz="2800" dirty="0"/>
              <a:t>Despite typically being a “hands-on” i</a:t>
            </a:r>
            <a:r>
              <a:rPr lang="en-029" sz="2800" dirty="0" smtClean="0"/>
              <a:t>ndustry</a:t>
            </a:r>
            <a:r>
              <a:rPr lang="en-029" sz="2800" dirty="0"/>
              <a:t>, </a:t>
            </a:r>
            <a:r>
              <a:rPr lang="en-029" sz="2800" dirty="0">
                <a:hlinkClick r:id="rId3" tooltip="Improve your hospitality skills with onsite training"/>
              </a:rPr>
              <a:t>hospitality workers</a:t>
            </a:r>
            <a:r>
              <a:rPr lang="en-029" sz="2800" dirty="0"/>
              <a:t> need to pay attention to their written communication skills.</a:t>
            </a:r>
            <a:endParaRPr lang="en-029" sz="2800" b="1" dirty="0"/>
          </a:p>
        </p:txBody>
      </p:sp>
    </p:spTree>
    <p:extLst>
      <p:ext uri="{BB962C8B-B14F-4D97-AF65-F5344CB8AC3E}">
        <p14:creationId xmlns:p14="http://schemas.microsoft.com/office/powerpoint/2010/main" val="29786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3600" dirty="0"/>
              <a:t>Think about the importance of ensuring that accurate records are kept for function enquiries, table bookings, membership enquiries, phone messages, courtesy bus bookings. If your employees communicate via email, you need them to have a talent for the written word. </a:t>
            </a:r>
            <a:endParaRPr lang="en-029" sz="3600" b="1" dirty="0"/>
          </a:p>
        </p:txBody>
      </p:sp>
    </p:spTree>
    <p:extLst>
      <p:ext uri="{BB962C8B-B14F-4D97-AF65-F5344CB8AC3E}">
        <p14:creationId xmlns:p14="http://schemas.microsoft.com/office/powerpoint/2010/main" val="79869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3200" b="1" dirty="0" smtClean="0"/>
              <a:t>TELEPHONE:</a:t>
            </a:r>
            <a:r>
              <a:rPr lang="en-029" sz="3200" dirty="0"/>
              <a:t> </a:t>
            </a:r>
            <a:r>
              <a:rPr lang="en-029" sz="4000" dirty="0"/>
              <a:t>With more and more business being done over the telephone and the increasing use of 24 hour professional call centres to handle customer enquiries, knowing how to </a:t>
            </a:r>
            <a:r>
              <a:rPr lang="en-029" sz="4000" dirty="0" smtClean="0"/>
              <a:t>have </a:t>
            </a:r>
            <a:r>
              <a:rPr lang="en-029" sz="4000" dirty="0"/>
              <a:t>both face to face and effective phone communication skills is vitally important</a:t>
            </a:r>
            <a:r>
              <a:rPr lang="en-029" sz="3200" dirty="0"/>
              <a:t>. </a:t>
            </a:r>
            <a:endParaRPr lang="en-029" sz="3200" b="1" dirty="0"/>
          </a:p>
        </p:txBody>
      </p:sp>
    </p:spTree>
    <p:extLst>
      <p:ext uri="{BB962C8B-B14F-4D97-AF65-F5344CB8AC3E}">
        <p14:creationId xmlns:p14="http://schemas.microsoft.com/office/powerpoint/2010/main" val="309788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3600" dirty="0"/>
              <a:t>Whether your hotel is a large five star resort or a small establishment in a little-known part of the countryside, your telephone is often the first point of direct contact with future guests. When someone calls, the phone receptionist is essentially making the sale of your product – a future stay at your establishment. </a:t>
            </a:r>
            <a:endParaRPr lang="en-029" sz="3600" b="1" dirty="0"/>
          </a:p>
        </p:txBody>
      </p:sp>
    </p:spTree>
    <p:extLst>
      <p:ext uri="{BB962C8B-B14F-4D97-AF65-F5344CB8AC3E}">
        <p14:creationId xmlns:p14="http://schemas.microsoft.com/office/powerpoint/2010/main" val="3255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4000" b="1" dirty="0" smtClean="0"/>
              <a:t>CUSTOMER SERVICE MANAGER AND COMMUNICATION METHODS</a:t>
            </a:r>
            <a:endParaRPr lang="en-029" sz="40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3600" dirty="0"/>
              <a:t>Customer service managers may be tasked with handling and responding to questions and concerns from clients through the phone, by email, in person or by letter. They also direct the customer services team to do their work and are tasked with developing the company’s customer service policy. </a:t>
            </a:r>
            <a:endParaRPr lang="en-029" sz="3600" b="1" dirty="0"/>
          </a:p>
        </p:txBody>
      </p:sp>
    </p:spTree>
    <p:extLst>
      <p:ext uri="{BB962C8B-B14F-4D97-AF65-F5344CB8AC3E}">
        <p14:creationId xmlns:p14="http://schemas.microsoft.com/office/powerpoint/2010/main" val="149040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4000" b="1" dirty="0" smtClean="0"/>
              <a:t>CUSTOMER SERVICE MANAGER AND COMMUNICATION METHODS</a:t>
            </a:r>
            <a:endParaRPr lang="en-029" sz="40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3600" dirty="0" smtClean="0"/>
              <a:t>They </a:t>
            </a:r>
            <a:r>
              <a:rPr lang="en-029" sz="3600" dirty="0"/>
              <a:t>need to be knowledgeable about the products and services that the organization offers because they give help and provide advice to customers about these. They may even be tasked to come up with customer resources such as reports or pamphlets about the company’s offers.</a:t>
            </a:r>
            <a:endParaRPr lang="en-029" sz="3600" b="1" dirty="0"/>
          </a:p>
        </p:txBody>
      </p:sp>
    </p:spTree>
    <p:extLst>
      <p:ext uri="{BB962C8B-B14F-4D97-AF65-F5344CB8AC3E}">
        <p14:creationId xmlns:p14="http://schemas.microsoft.com/office/powerpoint/2010/main" val="162020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smtClean="0"/>
              <a:t>UNIT 3: CUSTOMER SERVICE</a:t>
            </a:r>
            <a:endParaRPr lang="en-JM" sz="4800" b="1" dirty="0"/>
          </a:p>
        </p:txBody>
      </p:sp>
      <p:sp>
        <p:nvSpPr>
          <p:cNvPr id="7" name="Content Placeholder 6"/>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r>
              <a:rPr lang="en-US" b="1" dirty="0" smtClean="0"/>
              <a:t>LEARNING OUTCOME  2: </a:t>
            </a:r>
            <a:r>
              <a:rPr lang="en-US" b="1" dirty="0"/>
              <a:t>UNDERSTAND THE PURPOSE OF PROMOTING A CUSTOMER-FOCUESED </a:t>
            </a:r>
            <a:r>
              <a:rPr lang="en-US" b="1" dirty="0" smtClean="0"/>
              <a:t>CULTURE</a:t>
            </a:r>
            <a:endParaRPr lang="en-JM" b="1" dirty="0"/>
          </a:p>
        </p:txBody>
      </p:sp>
      <p:pic>
        <p:nvPicPr>
          <p:cNvPr id="8" name="Picture 7"/>
          <p:cNvPicPr>
            <a:picLocks noChangeAspect="1"/>
          </p:cNvPicPr>
          <p:nvPr/>
        </p:nvPicPr>
        <p:blipFill>
          <a:blip r:embed="rId2"/>
          <a:stretch>
            <a:fillRect/>
          </a:stretch>
        </p:blipFill>
        <p:spPr>
          <a:xfrm>
            <a:off x="4189412" y="2057400"/>
            <a:ext cx="3505200" cy="2628900"/>
          </a:xfrm>
          <a:prstGeom prst="rect">
            <a:avLst/>
          </a:prstGeom>
        </p:spPr>
      </p:pic>
    </p:spTree>
    <p:extLst>
      <p:ext uri="{BB962C8B-B14F-4D97-AF65-F5344CB8AC3E}">
        <p14:creationId xmlns:p14="http://schemas.microsoft.com/office/powerpoint/2010/main" val="6792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4000" b="1" dirty="0" smtClean="0"/>
              <a:t>CUSTOMER SERVICE MANAGER AND COMMUNICATION METHODS</a:t>
            </a:r>
            <a:endParaRPr lang="en-029" sz="40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3600" dirty="0"/>
              <a:t>Although the work varies, depending on the type and size of the employing organisation, typical activities are likely to include some or all of the following:</a:t>
            </a:r>
          </a:p>
          <a:p>
            <a:r>
              <a:rPr lang="en-029" sz="3600" dirty="0" smtClean="0"/>
              <a:t>-Providing </a:t>
            </a:r>
            <a:r>
              <a:rPr lang="en-029" sz="3600" dirty="0"/>
              <a:t>help and advice to customers using your organisation's products or services</a:t>
            </a:r>
            <a:r>
              <a:rPr lang="en-029" sz="3600" dirty="0" smtClean="0"/>
              <a:t>;</a:t>
            </a:r>
            <a:endParaRPr lang="en-029" sz="3600" dirty="0"/>
          </a:p>
        </p:txBody>
      </p:sp>
    </p:spTree>
    <p:extLst>
      <p:ext uri="{BB962C8B-B14F-4D97-AF65-F5344CB8AC3E}">
        <p14:creationId xmlns:p14="http://schemas.microsoft.com/office/powerpoint/2010/main" val="89965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4000" b="1" dirty="0" smtClean="0"/>
              <a:t>CUSTOMER SERVICE MANAGER AND COMMUNICATION METHODS</a:t>
            </a:r>
            <a:endParaRPr lang="en-029" sz="4000" b="1"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r>
              <a:rPr lang="en-029" sz="3600" dirty="0" smtClean="0"/>
              <a:t>-Communicating </a:t>
            </a:r>
            <a:r>
              <a:rPr lang="en-029" sz="3600" dirty="0"/>
              <a:t>courteously with customers by telephone, email, letter and face to face</a:t>
            </a:r>
            <a:r>
              <a:rPr lang="en-029" sz="3600" dirty="0" smtClean="0"/>
              <a:t>;</a:t>
            </a:r>
            <a:endParaRPr lang="en-029" sz="3600" dirty="0"/>
          </a:p>
        </p:txBody>
      </p:sp>
    </p:spTree>
    <p:extLst>
      <p:ext uri="{BB962C8B-B14F-4D97-AF65-F5344CB8AC3E}">
        <p14:creationId xmlns:p14="http://schemas.microsoft.com/office/powerpoint/2010/main" val="288102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029" dirty="0" smtClean="0"/>
          </a:p>
          <a:p>
            <a:endParaRPr lang="en-029" dirty="0"/>
          </a:p>
          <a:p>
            <a:endParaRPr lang="en-029" dirty="0" smtClean="0"/>
          </a:p>
          <a:p>
            <a:endParaRPr lang="en-029" dirty="0"/>
          </a:p>
          <a:p>
            <a:endParaRPr lang="en-029" dirty="0" smtClean="0"/>
          </a:p>
          <a:p>
            <a:endParaRPr lang="en-029" dirty="0"/>
          </a:p>
          <a:p>
            <a:pPr marL="0" indent="0">
              <a:buNone/>
            </a:pPr>
            <a:endParaRPr lang="en-029" dirty="0" smtClean="0"/>
          </a:p>
          <a:p>
            <a:pPr marL="0" indent="0">
              <a:buNone/>
            </a:pPr>
            <a:r>
              <a:rPr lang="en-029" sz="2400" b="1" dirty="0" smtClean="0"/>
              <a:t>UNIT CODE: A/504/2282</a:t>
            </a:r>
          </a:p>
          <a:p>
            <a:pPr marL="0" indent="0">
              <a:buNone/>
            </a:pPr>
            <a:r>
              <a:rPr lang="en-029" sz="2400" b="1" dirty="0" smtClean="0"/>
              <a:t>P4:  DISCUSS THE CONSEQUENCES ON COMMERCIAL AVAITION ORGANISATIONS OF PROVIDING INEFFECTIVE CUSTOMER SERVICE</a:t>
            </a:r>
            <a:endParaRPr lang="en-029" dirty="0"/>
          </a:p>
          <a:p>
            <a:endParaRPr lang="en-029" dirty="0" smtClean="0"/>
          </a:p>
          <a:p>
            <a:endParaRPr lang="en-029" dirty="0"/>
          </a:p>
          <a:p>
            <a:endParaRPr lang="en-029" b="1" dirty="0" smtClean="0"/>
          </a:p>
          <a:p>
            <a:endParaRPr lang="en-029" b="1" dirty="0"/>
          </a:p>
        </p:txBody>
      </p:sp>
      <p:sp>
        <p:nvSpPr>
          <p:cNvPr id="3" name="Title 2"/>
          <p:cNvSpPr>
            <a:spLocks noGrp="1"/>
          </p:cNvSpPr>
          <p:nvPr>
            <p:ph type="title"/>
          </p:nvPr>
        </p:nvSpPr>
        <p:spPr/>
        <p:txBody>
          <a:bodyPr>
            <a:normAutofit/>
          </a:bodyPr>
          <a:lstStyle/>
          <a:p>
            <a:pPr algn="ctr"/>
            <a:r>
              <a:rPr lang="en-029" sz="3600" b="1" dirty="0" smtClean="0"/>
              <a:t>UNIT 7 CUSTOMER SERVICE</a:t>
            </a:r>
            <a:br>
              <a:rPr lang="en-029" sz="3600" b="1" dirty="0" smtClean="0"/>
            </a:br>
            <a:r>
              <a:rPr lang="en-029" sz="3600" b="1" dirty="0" smtClean="0"/>
              <a:t> IN THE AVATION INDUSTRY</a:t>
            </a:r>
            <a:endParaRPr lang="en-029" sz="3600" b="1" dirty="0"/>
          </a:p>
        </p:txBody>
      </p:sp>
      <p:pic>
        <p:nvPicPr>
          <p:cNvPr id="5" name="Picture 4"/>
          <p:cNvPicPr>
            <a:picLocks noChangeAspect="1"/>
          </p:cNvPicPr>
          <p:nvPr/>
        </p:nvPicPr>
        <p:blipFill>
          <a:blip r:embed="rId2"/>
          <a:stretch>
            <a:fillRect/>
          </a:stretch>
        </p:blipFill>
        <p:spPr>
          <a:xfrm>
            <a:off x="4265612" y="1981200"/>
            <a:ext cx="3619500" cy="2859405"/>
          </a:xfrm>
          <a:prstGeom prst="rect">
            <a:avLst/>
          </a:prstGeom>
        </p:spPr>
      </p:pic>
    </p:spTree>
    <p:extLst>
      <p:ext uri="{BB962C8B-B14F-4D97-AF65-F5344CB8AC3E}">
        <p14:creationId xmlns:p14="http://schemas.microsoft.com/office/powerpoint/2010/main" val="118900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400" dirty="0"/>
              <a:t>Poor customer service can ruin the reputation of </a:t>
            </a:r>
            <a:r>
              <a:rPr lang="en-029" sz="4400" dirty="0" smtClean="0"/>
              <a:t>any  </a:t>
            </a:r>
            <a:r>
              <a:rPr lang="en-029" sz="4400" dirty="0"/>
              <a:t>airline or a travel agency. If customer gets bad experience then neither he will use that supplier again nor will he advise anyone to use it again. </a:t>
            </a:r>
            <a:endParaRPr lang="en-029" sz="4400" dirty="0" smtClean="0"/>
          </a:p>
        </p:txBody>
      </p:sp>
      <p:sp>
        <p:nvSpPr>
          <p:cNvPr id="3" name="Title 2"/>
          <p:cNvSpPr>
            <a:spLocks noGrp="1"/>
          </p:cNvSpPr>
          <p:nvPr>
            <p:ph type="title"/>
          </p:nvPr>
        </p:nvSpPr>
        <p:spPr>
          <a:xfrm>
            <a:off x="1370012" y="533400"/>
            <a:ext cx="8686800" cy="1295400"/>
          </a:xfrm>
        </p:spPr>
        <p:txBody>
          <a:bodyPr>
            <a:noAutofit/>
          </a:bodyPr>
          <a:lstStyle/>
          <a:p>
            <a:r>
              <a:rPr lang="en-029" b="1" dirty="0" smtClean="0"/>
              <a:t>THE </a:t>
            </a:r>
            <a:r>
              <a:rPr lang="en-029" b="1" dirty="0"/>
              <a:t>CONSEQUENCES ON COMMERCIAL AVAITION ORGANISATIONS OF PROVIDING INEFFECTIVE CUSTOMER SERVICE</a:t>
            </a:r>
            <a:endParaRPr lang="en-029" dirty="0"/>
          </a:p>
        </p:txBody>
      </p:sp>
      <p:sp>
        <p:nvSpPr>
          <p:cNvPr id="4" name="AutoShape 2" descr="Image result for aviation clip art"/>
          <p:cNvSpPr>
            <a:spLocks noChangeAspect="1" noChangeArrowheads="1"/>
          </p:cNvSpPr>
          <p:nvPr/>
        </p:nvSpPr>
        <p:spPr bwMode="auto">
          <a:xfrm>
            <a:off x="63500" y="-776288"/>
            <a:ext cx="19050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5" name="AutoShape 4" descr="Image result for aviation clip art"/>
          <p:cNvSpPr>
            <a:spLocks noChangeAspect="1" noChangeArrowheads="1"/>
          </p:cNvSpPr>
          <p:nvPr/>
        </p:nvSpPr>
        <p:spPr bwMode="auto">
          <a:xfrm>
            <a:off x="215900" y="-623888"/>
            <a:ext cx="19050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6" name="AutoShape 6" descr="Image result for aviation clip art"/>
          <p:cNvSpPr>
            <a:spLocks noChangeAspect="1" noChangeArrowheads="1"/>
          </p:cNvSpPr>
          <p:nvPr/>
        </p:nvSpPr>
        <p:spPr bwMode="auto">
          <a:xfrm>
            <a:off x="368300" y="-471488"/>
            <a:ext cx="19050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12" y="352551"/>
            <a:ext cx="1742817" cy="1009092"/>
          </a:xfrm>
          <a:prstGeom prst="rect">
            <a:avLst/>
          </a:prstGeom>
        </p:spPr>
      </p:pic>
    </p:spTree>
    <p:extLst>
      <p:ext uri="{BB962C8B-B14F-4D97-AF65-F5344CB8AC3E}">
        <p14:creationId xmlns:p14="http://schemas.microsoft.com/office/powerpoint/2010/main" val="30306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400" dirty="0" smtClean="0"/>
              <a:t>So directly that supplier will lose that customer revenue in future and indirectly he will lose the prospective client which could get them a lot of business in the future.</a:t>
            </a:r>
          </a:p>
        </p:txBody>
      </p:sp>
      <p:sp>
        <p:nvSpPr>
          <p:cNvPr id="3" name="Title 2"/>
          <p:cNvSpPr>
            <a:spLocks noGrp="1"/>
          </p:cNvSpPr>
          <p:nvPr>
            <p:ph type="title"/>
          </p:nvPr>
        </p:nvSpPr>
        <p:spPr>
          <a:xfrm>
            <a:off x="1370012" y="533400"/>
            <a:ext cx="8686800" cy="1295400"/>
          </a:xfrm>
        </p:spPr>
        <p:txBody>
          <a:bodyPr>
            <a:noAutofit/>
          </a:bodyPr>
          <a:lstStyle/>
          <a:p>
            <a:r>
              <a:rPr lang="en-029" b="1" dirty="0" smtClean="0"/>
              <a:t>THE </a:t>
            </a:r>
            <a:r>
              <a:rPr lang="en-029" b="1" dirty="0"/>
              <a:t>CONSEQUENCES ON COMMERCIAL AVAITION ORGANISATIONS OF PROVIDING INEFFECTIVE CUSTOMER SERVICE</a:t>
            </a:r>
            <a:endParaRPr lang="en-029" dirty="0"/>
          </a:p>
        </p:txBody>
      </p:sp>
      <p:sp>
        <p:nvSpPr>
          <p:cNvPr id="4" name="AutoShape 2" descr="Image result for aviation clip art"/>
          <p:cNvSpPr>
            <a:spLocks noChangeAspect="1" noChangeArrowheads="1"/>
          </p:cNvSpPr>
          <p:nvPr/>
        </p:nvSpPr>
        <p:spPr bwMode="auto">
          <a:xfrm>
            <a:off x="63500" y="-776288"/>
            <a:ext cx="19050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5" name="AutoShape 4" descr="Image result for aviation clip art"/>
          <p:cNvSpPr>
            <a:spLocks noChangeAspect="1" noChangeArrowheads="1"/>
          </p:cNvSpPr>
          <p:nvPr/>
        </p:nvSpPr>
        <p:spPr bwMode="auto">
          <a:xfrm>
            <a:off x="215900" y="-623888"/>
            <a:ext cx="19050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6" name="AutoShape 6" descr="Image result for aviation clip art"/>
          <p:cNvSpPr>
            <a:spLocks noChangeAspect="1" noChangeArrowheads="1"/>
          </p:cNvSpPr>
          <p:nvPr/>
        </p:nvSpPr>
        <p:spPr bwMode="auto">
          <a:xfrm>
            <a:off x="368300" y="-471488"/>
            <a:ext cx="19050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12" y="352551"/>
            <a:ext cx="1742817" cy="1009092"/>
          </a:xfrm>
          <a:prstGeom prst="rect">
            <a:avLst/>
          </a:prstGeom>
        </p:spPr>
      </p:pic>
    </p:spTree>
    <p:extLst>
      <p:ext uri="{BB962C8B-B14F-4D97-AF65-F5344CB8AC3E}">
        <p14:creationId xmlns:p14="http://schemas.microsoft.com/office/powerpoint/2010/main" val="280972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029" b="1" dirty="0"/>
              <a:t>UNIT CODE: A/504/2282</a:t>
            </a:r>
          </a:p>
          <a:p>
            <a:r>
              <a:rPr lang="en-US" b="1" dirty="0" smtClean="0"/>
              <a:t>P5: REVIEW DIFFERENT CUSTOMER SERVICE MODELS APPROPRIATE FOR USE IN THE AVIATION INDUSTRY</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JM" dirty="0"/>
          </a:p>
        </p:txBody>
      </p:sp>
      <p:sp>
        <p:nvSpPr>
          <p:cNvPr id="3" name="Title 2"/>
          <p:cNvSpPr>
            <a:spLocks noGrp="1"/>
          </p:cNvSpPr>
          <p:nvPr>
            <p:ph type="title"/>
          </p:nvPr>
        </p:nvSpPr>
        <p:spPr/>
        <p:txBody>
          <a:bodyPr/>
          <a:lstStyle/>
          <a:p>
            <a:pPr algn="ctr"/>
            <a:r>
              <a:rPr lang="en-JM" b="1" dirty="0"/>
              <a:t>UNIT 7 CUSTOMER SERVICE</a:t>
            </a:r>
            <a:br>
              <a:rPr lang="en-JM" b="1" dirty="0"/>
            </a:br>
            <a:r>
              <a:rPr lang="en-JM" b="1" dirty="0"/>
              <a:t> IN THE AVATION INDUSTRY</a:t>
            </a:r>
          </a:p>
        </p:txBody>
      </p:sp>
      <p:pic>
        <p:nvPicPr>
          <p:cNvPr id="4" name="Picture 3"/>
          <p:cNvPicPr>
            <a:picLocks noChangeAspect="1"/>
          </p:cNvPicPr>
          <p:nvPr/>
        </p:nvPicPr>
        <p:blipFill>
          <a:blip r:embed="rId2"/>
          <a:stretch>
            <a:fillRect/>
          </a:stretch>
        </p:blipFill>
        <p:spPr>
          <a:xfrm>
            <a:off x="4418012" y="1981200"/>
            <a:ext cx="3467100" cy="2739009"/>
          </a:xfrm>
          <a:prstGeom prst="rect">
            <a:avLst/>
          </a:prstGeom>
        </p:spPr>
      </p:pic>
    </p:spTree>
    <p:extLst>
      <p:ext uri="{BB962C8B-B14F-4D97-AF65-F5344CB8AC3E}">
        <p14:creationId xmlns:p14="http://schemas.microsoft.com/office/powerpoint/2010/main" val="139415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solidFill>
                  <a:srgbClr val="444B51"/>
                </a:solidFill>
                <a:latin typeface="Museo Sans 300"/>
              </a:rPr>
              <a:t>A good customer service model focuses on increasing satisfaction while decreasing or minimizing customer conflict. Implementing a business model that focuses on an atmosphere of service is essential to the majority of businesses worldwide. Customer service models should include strategies for getting customer feedback, retaining angry or unsatisfied customers and continually updating policies and services to meet customers' </a:t>
            </a:r>
            <a:r>
              <a:rPr lang="en-029" sz="3200" dirty="0" smtClean="0">
                <a:solidFill>
                  <a:srgbClr val="444B51"/>
                </a:solidFill>
                <a:latin typeface="Museo Sans 300"/>
              </a:rPr>
              <a:t>needs.</a:t>
            </a:r>
            <a:endParaRPr lang="en-029" sz="3200" dirty="0"/>
          </a:p>
        </p:txBody>
      </p:sp>
      <p:sp>
        <p:nvSpPr>
          <p:cNvPr id="3" name="Title 2"/>
          <p:cNvSpPr>
            <a:spLocks noGrp="1"/>
          </p:cNvSpPr>
          <p:nvPr>
            <p:ph type="title"/>
          </p:nvPr>
        </p:nvSpPr>
        <p:spPr/>
        <p:txBody>
          <a:bodyPr>
            <a:normAutofit fontScale="90000"/>
          </a:bodyPr>
          <a:lstStyle/>
          <a:p>
            <a:r>
              <a:rPr lang="en-US" b="1" dirty="0"/>
              <a:t>DIFFERENT CUSTOMER SERVICE MODELS </a:t>
            </a:r>
            <a:r>
              <a:rPr lang="en-US" b="1" dirty="0" smtClean="0"/>
              <a:t/>
            </a:r>
            <a:br>
              <a:rPr lang="en-US" b="1" dirty="0" smtClean="0"/>
            </a:br>
            <a:r>
              <a:rPr lang="en-US" b="1" dirty="0" smtClean="0"/>
              <a:t>APPROPRIATE </a:t>
            </a:r>
            <a:r>
              <a:rPr lang="en-US" b="1" dirty="0"/>
              <a:t>FOR USE IN THE AVIATION INDUSTRY</a:t>
            </a:r>
            <a:endParaRPr lang="en-029" dirty="0"/>
          </a:p>
        </p:txBody>
      </p:sp>
      <p:pic>
        <p:nvPicPr>
          <p:cNvPr id="4" name="Picture 3"/>
          <p:cNvPicPr>
            <a:picLocks noChangeAspect="1"/>
          </p:cNvPicPr>
          <p:nvPr/>
        </p:nvPicPr>
        <p:blipFill>
          <a:blip r:embed="rId2"/>
          <a:stretch>
            <a:fillRect/>
          </a:stretch>
        </p:blipFill>
        <p:spPr>
          <a:xfrm>
            <a:off x="9980612" y="381000"/>
            <a:ext cx="1676545" cy="969348"/>
          </a:xfrm>
          <a:prstGeom prst="rect">
            <a:avLst/>
          </a:prstGeom>
        </p:spPr>
      </p:pic>
    </p:spTree>
    <p:extLst>
      <p:ext uri="{BB962C8B-B14F-4D97-AF65-F5344CB8AC3E}">
        <p14:creationId xmlns:p14="http://schemas.microsoft.com/office/powerpoint/2010/main" val="36336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2800" b="1" dirty="0" smtClean="0"/>
              <a:t>CUSTOMER RELATIONSHIP MANAGEMENT (CRM</a:t>
            </a:r>
            <a:r>
              <a:rPr lang="en-029" sz="2800" dirty="0" smtClean="0"/>
              <a:t>)</a:t>
            </a:r>
          </a:p>
          <a:p>
            <a:r>
              <a:rPr lang="en-029" sz="3200" dirty="0"/>
              <a:t>CRM is a strategic approach concerned with creating improved shareholder value through the development of appropriate relationships with key customers and customer segments. CRM unites the potential of relationship marketing strategies and IT [information technology] to create profitable, long-term relationships with customers and other key stakeholders. </a:t>
            </a:r>
          </a:p>
        </p:txBody>
      </p:sp>
      <p:sp>
        <p:nvSpPr>
          <p:cNvPr id="3" name="Title 2"/>
          <p:cNvSpPr>
            <a:spLocks noGrp="1"/>
          </p:cNvSpPr>
          <p:nvPr>
            <p:ph type="title"/>
          </p:nvPr>
        </p:nvSpPr>
        <p:spPr/>
        <p:txBody>
          <a:bodyPr>
            <a:normAutofit fontScale="90000"/>
          </a:bodyPr>
          <a:lstStyle/>
          <a:p>
            <a:r>
              <a:rPr lang="en-US" b="1" dirty="0"/>
              <a:t>DIFFERENT CUSTOMER SERVICE MODELS </a:t>
            </a:r>
            <a:r>
              <a:rPr lang="en-US" b="1" dirty="0" smtClean="0"/>
              <a:t/>
            </a:r>
            <a:br>
              <a:rPr lang="en-US" b="1" dirty="0" smtClean="0"/>
            </a:br>
            <a:r>
              <a:rPr lang="en-US" b="1" dirty="0" smtClean="0"/>
              <a:t>APPROPRIATE </a:t>
            </a:r>
            <a:r>
              <a:rPr lang="en-US" b="1" dirty="0"/>
              <a:t>FOR USE IN THE AVIATION INDUSTRY</a:t>
            </a:r>
            <a:endParaRPr lang="en-029" dirty="0"/>
          </a:p>
        </p:txBody>
      </p:sp>
      <p:pic>
        <p:nvPicPr>
          <p:cNvPr id="4" name="Picture 3"/>
          <p:cNvPicPr>
            <a:picLocks noChangeAspect="1"/>
          </p:cNvPicPr>
          <p:nvPr/>
        </p:nvPicPr>
        <p:blipFill>
          <a:blip r:embed="rId2"/>
          <a:stretch>
            <a:fillRect/>
          </a:stretch>
        </p:blipFill>
        <p:spPr>
          <a:xfrm>
            <a:off x="9980612" y="381000"/>
            <a:ext cx="1676545" cy="969348"/>
          </a:xfrm>
          <a:prstGeom prst="rect">
            <a:avLst/>
          </a:prstGeom>
        </p:spPr>
      </p:pic>
    </p:spTree>
    <p:extLst>
      <p:ext uri="{BB962C8B-B14F-4D97-AF65-F5344CB8AC3E}">
        <p14:creationId xmlns:p14="http://schemas.microsoft.com/office/powerpoint/2010/main" val="354355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b="1" dirty="0" smtClean="0"/>
              <a:t>CUSTOMER RELATIONSHIP MANAGEMENT</a:t>
            </a:r>
          </a:p>
          <a:p>
            <a:r>
              <a:rPr lang="en-029" sz="3200" dirty="0" smtClean="0"/>
              <a:t>CRM </a:t>
            </a:r>
            <a:r>
              <a:rPr lang="en-029" sz="3200" dirty="0"/>
              <a:t>provides enhanced opportunities to use data and information to both understand customers and co-create value with them. This requires a cross-functional integration of processes, people, operations and marketing capabilities that is enabled through information, technology and applications.</a:t>
            </a:r>
          </a:p>
        </p:txBody>
      </p:sp>
      <p:sp>
        <p:nvSpPr>
          <p:cNvPr id="3" name="Title 2"/>
          <p:cNvSpPr>
            <a:spLocks noGrp="1"/>
          </p:cNvSpPr>
          <p:nvPr>
            <p:ph type="title"/>
          </p:nvPr>
        </p:nvSpPr>
        <p:spPr/>
        <p:txBody>
          <a:bodyPr>
            <a:normAutofit fontScale="90000"/>
          </a:bodyPr>
          <a:lstStyle/>
          <a:p>
            <a:r>
              <a:rPr lang="en-US" b="1" dirty="0"/>
              <a:t>DIFFERENT CUSTOMER SERVICE MODELS </a:t>
            </a:r>
            <a:r>
              <a:rPr lang="en-US" b="1" dirty="0" smtClean="0"/>
              <a:t/>
            </a:r>
            <a:br>
              <a:rPr lang="en-US" b="1" dirty="0" smtClean="0"/>
            </a:br>
            <a:r>
              <a:rPr lang="en-US" b="1" dirty="0" smtClean="0"/>
              <a:t>APPROPRIATE </a:t>
            </a:r>
            <a:r>
              <a:rPr lang="en-US" b="1" dirty="0"/>
              <a:t>FOR USE IN THE AVIATION INDUSTRY</a:t>
            </a:r>
            <a:endParaRPr lang="en-029" dirty="0"/>
          </a:p>
        </p:txBody>
      </p:sp>
      <p:pic>
        <p:nvPicPr>
          <p:cNvPr id="4" name="Picture 3"/>
          <p:cNvPicPr>
            <a:picLocks noChangeAspect="1"/>
          </p:cNvPicPr>
          <p:nvPr/>
        </p:nvPicPr>
        <p:blipFill>
          <a:blip r:embed="rId2"/>
          <a:stretch>
            <a:fillRect/>
          </a:stretch>
        </p:blipFill>
        <p:spPr>
          <a:xfrm>
            <a:off x="9980612" y="381000"/>
            <a:ext cx="1676545" cy="969348"/>
          </a:xfrm>
          <a:prstGeom prst="rect">
            <a:avLst/>
          </a:prstGeom>
        </p:spPr>
      </p:pic>
    </p:spTree>
    <p:extLst>
      <p:ext uri="{BB962C8B-B14F-4D97-AF65-F5344CB8AC3E}">
        <p14:creationId xmlns:p14="http://schemas.microsoft.com/office/powerpoint/2010/main" val="11483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981200"/>
            <a:ext cx="9372598" cy="3483948"/>
          </a:xfrm>
        </p:spPr>
        <p:txBody>
          <a:bodyPr>
            <a:noAutofit/>
          </a:bodyPr>
          <a:lstStyle/>
          <a:p>
            <a:r>
              <a:rPr lang="en-029" sz="3200" dirty="0" smtClean="0"/>
              <a:t>The </a:t>
            </a:r>
            <a:r>
              <a:rPr lang="en-029" sz="3200" b="1" dirty="0" smtClean="0"/>
              <a:t>RATER MODEL </a:t>
            </a:r>
            <a:r>
              <a:rPr lang="en-029" sz="3200" dirty="0" smtClean="0"/>
              <a:t>address </a:t>
            </a:r>
            <a:r>
              <a:rPr lang="en-029" sz="3200" dirty="0"/>
              <a:t>these five points to deliver a star service.</a:t>
            </a:r>
            <a:endParaRPr lang="en-029" sz="3200" dirty="0" smtClean="0"/>
          </a:p>
          <a:p>
            <a:r>
              <a:rPr lang="en-029" sz="3200" dirty="0" smtClean="0"/>
              <a:t>The </a:t>
            </a:r>
            <a:r>
              <a:rPr lang="en-029" sz="3200" dirty="0"/>
              <a:t>model highlights five areas that customers generally consider to be important when they use a service. These are</a:t>
            </a:r>
            <a:r>
              <a:rPr lang="en-029" sz="3200" dirty="0" smtClean="0"/>
              <a:t>: </a:t>
            </a:r>
          </a:p>
          <a:p>
            <a:r>
              <a:rPr lang="en-029" sz="3200" dirty="0" smtClean="0"/>
              <a:t>Reliability </a:t>
            </a:r>
            <a:r>
              <a:rPr lang="en-029" sz="3200" dirty="0"/>
              <a:t>– your ability to provide the service you have promised consistently, accurately, and on time.</a:t>
            </a:r>
            <a:br>
              <a:rPr lang="en-029" sz="3200" dirty="0"/>
            </a:br>
            <a:endParaRPr lang="en-JM" sz="3200" dirty="0" smtClean="0"/>
          </a:p>
          <a:p>
            <a:endParaRPr lang="en-JM" sz="3600" dirty="0"/>
          </a:p>
        </p:txBody>
      </p:sp>
      <p:sp>
        <p:nvSpPr>
          <p:cNvPr id="3" name="Title 2"/>
          <p:cNvSpPr>
            <a:spLocks noGrp="1"/>
          </p:cNvSpPr>
          <p:nvPr>
            <p:ph type="title"/>
          </p:nvPr>
        </p:nvSpPr>
        <p:spPr>
          <a:xfrm>
            <a:off x="1522414" y="533400"/>
            <a:ext cx="9601200" cy="12954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
            </a:r>
            <a:br>
              <a:rPr lang="en-US" sz="3600" b="1" dirty="0" smtClean="0"/>
            </a:br>
            <a:r>
              <a:rPr lang="en-US" sz="3600" b="1" dirty="0" smtClean="0"/>
              <a:t>DIFFERRNT CUSTOMER SERVICE MODELS</a:t>
            </a:r>
            <a:br>
              <a:rPr lang="en-US" sz="3600" b="1" dirty="0" smtClean="0"/>
            </a:br>
            <a:r>
              <a:rPr lang="en-US" sz="3600" b="1" dirty="0" smtClean="0"/>
              <a:t>APPROPRIATE FOR USE IN THE AVIATION INDUSTRY </a:t>
            </a:r>
            <a:endParaRPr lang="en-US" sz="3600"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422955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CUSTOMER SERVICE POLICIES WITHIN BUSINESS AND SERVICE CONTEXTS </a:t>
            </a:r>
          </a:p>
          <a:p>
            <a:r>
              <a:rPr lang="en-US" dirty="0" smtClean="0"/>
              <a:t>2. UNDERSTAND THE PURPOSE OF PROMOTING A CUSTOMER-FOCUESED CULTURE.</a:t>
            </a:r>
          </a:p>
          <a:p>
            <a:r>
              <a:rPr lang="en-US" dirty="0" smtClean="0"/>
              <a:t>3.BE ABLE TO INVESTIGATE CUSTOMER REQUIREMENTS AND EXPECTATIONS</a:t>
            </a:r>
          </a:p>
          <a:p>
            <a:r>
              <a:rPr lang="en-US" dirty="0" smtClean="0"/>
              <a:t>4.BE ABLE TO PROVIDE CUSTOMER SERVICE WITHIN BUSINESS AND SERVICES CONTEXTS  TO MEET REQIURED STANDARDS.</a:t>
            </a:r>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THE BASIC SYLLABUS</a:t>
            </a:r>
            <a:endParaRPr lang="en-JM" sz="4800" b="1" dirty="0">
              <a:latin typeface="Adobe Garamond Pro Bold" panose="02020702060506020403" pitchFamily="18" charset="0"/>
            </a:endParaRPr>
          </a:p>
        </p:txBody>
      </p:sp>
      <p:pic>
        <p:nvPicPr>
          <p:cNvPr id="4" name="Picture 3"/>
          <p:cNvPicPr>
            <a:picLocks noChangeAspect="1"/>
          </p:cNvPicPr>
          <p:nvPr/>
        </p:nvPicPr>
        <p:blipFill>
          <a:blip r:embed="rId2"/>
          <a:stretch>
            <a:fillRect/>
          </a:stretch>
        </p:blipFill>
        <p:spPr>
          <a:xfrm>
            <a:off x="10437812" y="482705"/>
            <a:ext cx="1085850" cy="1346095"/>
          </a:xfrm>
          <a:prstGeom prst="rect">
            <a:avLst/>
          </a:prstGeom>
        </p:spPr>
      </p:pic>
    </p:spTree>
    <p:extLst>
      <p:ext uri="{BB962C8B-B14F-4D97-AF65-F5344CB8AC3E}">
        <p14:creationId xmlns:p14="http://schemas.microsoft.com/office/powerpoint/2010/main" val="37530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2133600"/>
            <a:ext cx="9601200" cy="3886200"/>
          </a:xfrm>
        </p:spPr>
        <p:txBody>
          <a:bodyPr>
            <a:noAutofit/>
          </a:bodyPr>
          <a:lstStyle/>
          <a:p>
            <a:r>
              <a:rPr lang="en-029" sz="3600" dirty="0" smtClean="0"/>
              <a:t>•</a:t>
            </a:r>
            <a:r>
              <a:rPr lang="en-029" sz="3600" dirty="0"/>
              <a:t>Assurance – the knowledge, skills, and credibility of staff; and their ability to use this expertise to inspire trust and confidence.</a:t>
            </a:r>
            <a:br>
              <a:rPr lang="en-029" sz="3600" dirty="0"/>
            </a:br>
            <a:r>
              <a:rPr lang="en-029" sz="3600" dirty="0"/>
              <a:t>•Tangibles – the physical evidence of the service you provide. This could be offices, equipment, employees, and the communication and marketing materials that you use</a:t>
            </a:r>
            <a:r>
              <a:rPr lang="en-029" sz="3600" dirty="0" smtClean="0"/>
              <a:t>.</a:t>
            </a:r>
            <a:endParaRPr lang="en-JM" sz="3600" dirty="0"/>
          </a:p>
        </p:txBody>
      </p:sp>
      <p:sp>
        <p:nvSpPr>
          <p:cNvPr id="3" name="Title 2"/>
          <p:cNvSpPr>
            <a:spLocks noGrp="1"/>
          </p:cNvSpPr>
          <p:nvPr>
            <p:ph type="title"/>
          </p:nvPr>
        </p:nvSpPr>
        <p:spPr>
          <a:xfrm>
            <a:off x="1522414" y="533400"/>
            <a:ext cx="9601200" cy="25146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a:t>DIFFERENT CUSTOMER SERVICE MODELS </a:t>
            </a:r>
            <a:br>
              <a:rPr lang="en-US" sz="3600" b="1" dirty="0"/>
            </a:br>
            <a:r>
              <a:rPr lang="en-US" sz="3600" b="1" dirty="0"/>
              <a:t>APPROPRIATE FOR USE IN THE AVIATION INDUSTRY</a:t>
            </a:r>
            <a:r>
              <a:rPr lang="en-US" sz="3600" b="1" dirty="0" smtClean="0"/>
              <a:t/>
            </a:r>
            <a:br>
              <a:rPr lang="en-US" sz="3600" b="1" dirty="0" smtClean="0"/>
            </a:br>
            <a:r>
              <a:rPr lang="en-US" sz="3600" b="1" dirty="0"/>
              <a:t/>
            </a:r>
            <a:br>
              <a:rPr lang="en-US" sz="3600" b="1" dirty="0"/>
            </a:br>
            <a:endParaRPr lang="en-US" sz="3600"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144932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828800"/>
            <a:ext cx="9601200" cy="4343400"/>
          </a:xfrm>
        </p:spPr>
        <p:txBody>
          <a:bodyPr>
            <a:noAutofit/>
          </a:bodyPr>
          <a:lstStyle/>
          <a:p>
            <a:r>
              <a:rPr lang="en-029" sz="3600" dirty="0" smtClean="0"/>
              <a:t>•</a:t>
            </a:r>
            <a:r>
              <a:rPr lang="en-029" sz="3600" dirty="0"/>
              <a:t>Empathy – the relationship between employees and customers.</a:t>
            </a:r>
            <a:br>
              <a:rPr lang="en-029" sz="3600" dirty="0"/>
            </a:br>
            <a:r>
              <a:rPr lang="en-029" sz="3600" dirty="0"/>
              <a:t>•Responsiveness – your ability to provide a quick, high quality service to your customers.</a:t>
            </a:r>
            <a:endParaRPr lang="en-JM" sz="3600" dirty="0" smtClean="0"/>
          </a:p>
          <a:p>
            <a:endParaRPr lang="en-JM" sz="3600" dirty="0"/>
          </a:p>
        </p:txBody>
      </p:sp>
      <p:sp>
        <p:nvSpPr>
          <p:cNvPr id="3" name="Title 2"/>
          <p:cNvSpPr>
            <a:spLocks noGrp="1"/>
          </p:cNvSpPr>
          <p:nvPr>
            <p:ph type="title"/>
          </p:nvPr>
        </p:nvSpPr>
        <p:spPr>
          <a:xfrm>
            <a:off x="1522414" y="533400"/>
            <a:ext cx="9601200" cy="18288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DIFFERENT CUSTOMER SERVICE MODELS </a:t>
            </a:r>
            <a:br>
              <a:rPr lang="en-US" sz="3600" b="1" dirty="0"/>
            </a:br>
            <a:r>
              <a:rPr lang="en-US" sz="3600" b="1" dirty="0"/>
              <a:t>APPROPRIATE FOR USE IN THE AVIATION </a:t>
            </a:r>
            <a:r>
              <a:rPr lang="en-US" sz="3600" b="1" dirty="0" smtClean="0"/>
              <a:t>INDUSTRY</a:t>
            </a:r>
            <a:r>
              <a:rPr lang="en-US" sz="3600" b="1" dirty="0"/>
              <a:t/>
            </a:r>
            <a:br>
              <a:rPr lang="en-US" sz="3600" b="1" dirty="0"/>
            </a:br>
            <a:endParaRPr lang="en-US" sz="3600"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28792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The basis for great customer service is RESPECT. If customers do not feel respected, they will go elsewhere</a:t>
            </a:r>
            <a:r>
              <a:rPr lang="en-029" sz="3200" dirty="0" smtClean="0"/>
              <a:t>. </a:t>
            </a:r>
            <a:r>
              <a:rPr lang="en-029" sz="3200" dirty="0"/>
              <a:t>Friends tell friends about great customer service experience – and friends not only listen, they act! If you want to create an environment that will lead to new customers walking in your doors everyday, get your staff trained in RESPECT! </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23431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2800" b="1" dirty="0" smtClean="0"/>
              <a:t>RESPONSIVE </a:t>
            </a:r>
            <a:r>
              <a:rPr lang="en-029" sz="2800" dirty="0" smtClean="0"/>
              <a:t>: </a:t>
            </a:r>
            <a:r>
              <a:rPr lang="en-029" sz="2800" dirty="0"/>
              <a:t>Attend quickly to the needs of customers. The best customer service comes from being “pro-</a:t>
            </a:r>
            <a:r>
              <a:rPr lang="en-029" sz="2800" dirty="0" err="1"/>
              <a:t>sponsive</a:t>
            </a:r>
            <a:r>
              <a:rPr lang="en-029" sz="2800" dirty="0"/>
              <a:t>,” i.e., thinking and dealing proactively about customers’ </a:t>
            </a:r>
            <a:r>
              <a:rPr lang="en-029" sz="2800" dirty="0" smtClean="0"/>
              <a:t>needs.</a:t>
            </a:r>
          </a:p>
          <a:p>
            <a:r>
              <a:rPr lang="en-029" sz="2800" b="1" dirty="0" smtClean="0"/>
              <a:t>EDUCATE :</a:t>
            </a:r>
            <a:r>
              <a:rPr lang="en-029" sz="2800" dirty="0" smtClean="0"/>
              <a:t> </a:t>
            </a:r>
            <a:r>
              <a:rPr lang="en-029" sz="2800" dirty="0"/>
              <a:t>Provide customers with information that will help guide them to make the decision that best meets their needs, e.g., services offered, how processes work, cost, time, alternatives, etc. By providing this information, you will not only demonstrate respect for them, you will also be demonstrating your knowledge and increase their confidence in you. </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96070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2800" b="1" dirty="0" smtClean="0"/>
              <a:t>SOLVE</a:t>
            </a:r>
            <a:r>
              <a:rPr lang="en-029" sz="2800" dirty="0" smtClean="0"/>
              <a:t>: </a:t>
            </a:r>
            <a:r>
              <a:rPr lang="en-029" sz="2800" dirty="0"/>
              <a:t>Don’t just “resolve” a problem, try to solve it! The customer is not looking for excuses – they just want it taken care of and assurance that it won’t happen again</a:t>
            </a:r>
            <a:r>
              <a:rPr lang="en-029" sz="2800" dirty="0" smtClean="0"/>
              <a:t>.</a:t>
            </a:r>
          </a:p>
          <a:p>
            <a:r>
              <a:rPr lang="en-029" sz="2800" b="1" dirty="0" smtClean="0"/>
              <a:t>PERSONALIZE</a:t>
            </a:r>
            <a:r>
              <a:rPr lang="en-029" sz="2800" dirty="0" smtClean="0"/>
              <a:t>: </a:t>
            </a:r>
            <a:r>
              <a:rPr lang="en-029" sz="2800" dirty="0"/>
              <a:t>Give each customer that personal, friendly experience as if you are glad to seem them and happy to take care of them, e.g., “Hey Greg, its good to see you today, come right here – I got you!</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172972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b="1" dirty="0" smtClean="0"/>
              <a:t>EMPATHIZE</a:t>
            </a:r>
            <a:r>
              <a:rPr lang="en-029" sz="3200" dirty="0" smtClean="0"/>
              <a:t>: </a:t>
            </a:r>
            <a:r>
              <a:rPr lang="en-029" sz="3200" dirty="0"/>
              <a:t>To empathize is to identify with another’s feelings, i.e., put yourself in another’s shoes. Your goal is to diffuse the customer’s upset as quickly as possible. The most important thing is that the customer feels that they have been heard and that you understand that they are upset. Just because the situation may not seem like a big deal to you, it may be a huge deal to the customer! </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1650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b="1" dirty="0" smtClean="0"/>
              <a:t>COURTEOUS:</a:t>
            </a:r>
            <a:r>
              <a:rPr lang="en-029" sz="3200" dirty="0" smtClean="0"/>
              <a:t> </a:t>
            </a:r>
            <a:r>
              <a:rPr lang="en-029" sz="3200" dirty="0"/>
              <a:t>A professional CSR treats all customers and co-workers with patience, politeness, friendliness and consideration.  </a:t>
            </a:r>
            <a:endParaRPr lang="en-029" sz="3200" dirty="0" smtClean="0"/>
          </a:p>
          <a:p>
            <a:r>
              <a:rPr lang="en-029" sz="3200" b="1" dirty="0" smtClean="0"/>
              <a:t>TEAMWORK:</a:t>
            </a:r>
            <a:r>
              <a:rPr lang="en-029" sz="3200" dirty="0" smtClean="0"/>
              <a:t> </a:t>
            </a:r>
            <a:r>
              <a:rPr lang="en-029" sz="3200" dirty="0"/>
              <a:t>Work with your co-workers to provide the best service possible for your customers. In basketball, if I’m being heavily guarded, I don’t want to have to yell – “Someone help me!” – I expect a team member to jump in and help me out. </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178218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b="1" dirty="0"/>
              <a:t>Moments of truth </a:t>
            </a:r>
            <a:r>
              <a:rPr lang="en-029" sz="3600" dirty="0"/>
              <a:t>are those interactions where customers put in a high amount of energy to reach a satisfactory outcome. A company could have thousands of moments of truth in a single day. Whether adversely or </a:t>
            </a:r>
            <a:r>
              <a:rPr lang="en-029" sz="3600" dirty="0" smtClean="0"/>
              <a:t>favourably, </a:t>
            </a:r>
            <a:r>
              <a:rPr lang="en-029" sz="3600" dirty="0"/>
              <a:t>they incredibly affect companies’ relationship with customers and their perception about the brand. </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349648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Some </a:t>
            </a:r>
            <a:r>
              <a:rPr lang="en-029" sz="3200" dirty="0"/>
              <a:t>of the examples for it can be flight delay, a damaged product or even an advice to the customer. If companies give customers’ emotive needs precedence over their hard-set agendas, customer loyalty is the consequential emotional </a:t>
            </a:r>
            <a:r>
              <a:rPr lang="en-029" sz="3200" dirty="0" smtClean="0"/>
              <a:t>behaviour </a:t>
            </a:r>
            <a:r>
              <a:rPr lang="en-029" sz="3200" dirty="0"/>
              <a:t>that these moments of truth would result in. And once customers are emotionally connected and rationally satisfied, that is when profitability would also come in.</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363012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 </a:t>
            </a:r>
            <a:r>
              <a:rPr lang="en-029" sz="3600" b="1" dirty="0" smtClean="0"/>
              <a:t>Customer </a:t>
            </a:r>
            <a:r>
              <a:rPr lang="en-029" sz="3600" b="1" dirty="0"/>
              <a:t>development </a:t>
            </a:r>
            <a:r>
              <a:rPr lang="en-029" sz="3600" dirty="0"/>
              <a:t>is used to help build products that customers want and avoid spending time and money on products customers don’t want. It can be used to identify problems and new </a:t>
            </a:r>
            <a:r>
              <a:rPr lang="en-029" sz="3600" dirty="0" smtClean="0"/>
              <a:t>start up </a:t>
            </a:r>
            <a:r>
              <a:rPr lang="en-029" sz="3600" dirty="0"/>
              <a:t>ideas, to test ideas, and to optimize ideas and existing </a:t>
            </a:r>
            <a:r>
              <a:rPr lang="en-029" sz="3600" dirty="0" smtClean="0"/>
              <a:t>products.</a:t>
            </a:r>
            <a:r>
              <a:rPr lang="en-029" sz="3600" dirty="0"/>
              <a:t> Customer development helps us learn about our potential customers. </a:t>
            </a:r>
            <a:endParaRPr lang="en-029" sz="3200" dirty="0"/>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177058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t>UNDERSTAND THE PURPOSE OF PROMOTING A CUSTOMER-FOCUESED CULTURE.</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AC  2.1</a:t>
            </a:r>
            <a:r>
              <a:rPr lang="en-US" sz="1900" dirty="0" smtClean="0"/>
              <a:t>: EVALUATE DIFFERENT COMMUNICATION METHODS AND HOW THESE USED TO BEST EFFECT</a:t>
            </a:r>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LEARNING OUTCOMES</a:t>
            </a:r>
            <a:endParaRPr lang="en-JM" sz="4800" b="1" dirty="0">
              <a:latin typeface="Adobe Garamond Pro Bold" panose="02020702060506020403" pitchFamily="18" charset="0"/>
            </a:endParaRPr>
          </a:p>
        </p:txBody>
      </p:sp>
      <p:pic>
        <p:nvPicPr>
          <p:cNvPr id="5" name="Picture 4"/>
          <p:cNvPicPr>
            <a:picLocks noChangeAspect="1"/>
          </p:cNvPicPr>
          <p:nvPr/>
        </p:nvPicPr>
        <p:blipFill>
          <a:blip r:embed="rId2"/>
          <a:stretch>
            <a:fillRect/>
          </a:stretch>
        </p:blipFill>
        <p:spPr>
          <a:xfrm>
            <a:off x="4494212" y="2514600"/>
            <a:ext cx="2640654" cy="253287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3012" y="60960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 Customer development helps us learn about our potential customers. For example, what problems they have, how they understand those problems, and what’s really of value to them. </a:t>
            </a:r>
          </a:p>
        </p:txBody>
      </p:sp>
      <p:sp>
        <p:nvSpPr>
          <p:cNvPr id="3" name="Title 2"/>
          <p:cNvSpPr>
            <a:spLocks noGrp="1"/>
          </p:cNvSpPr>
          <p:nvPr>
            <p:ph type="title"/>
          </p:nvPr>
        </p:nvSpPr>
        <p:spPr/>
        <p:txBody>
          <a:bodyPr>
            <a:normAutofit fontScale="90000"/>
          </a:bodyPr>
          <a:lstStyle/>
          <a:p>
            <a:r>
              <a:rPr lang="en-US" b="1" dirty="0"/>
              <a:t>DIFFERENT CUSTOMER SERVICE MODELS </a:t>
            </a:r>
            <a:br>
              <a:rPr lang="en-US" b="1" dirty="0"/>
            </a:br>
            <a:r>
              <a:rPr lang="en-US" b="1" dirty="0"/>
              <a:t>APPROPRIATE FOR USE IN THE AVIATION INDUSTRY</a:t>
            </a:r>
            <a:endParaRPr lang="en-029" dirty="0"/>
          </a:p>
        </p:txBody>
      </p:sp>
      <p:pic>
        <p:nvPicPr>
          <p:cNvPr id="4" name="Picture 3"/>
          <p:cNvPicPr>
            <a:picLocks noChangeAspect="1"/>
          </p:cNvPicPr>
          <p:nvPr/>
        </p:nvPicPr>
        <p:blipFill>
          <a:blip r:embed="rId2"/>
          <a:stretch>
            <a:fillRect/>
          </a:stretch>
        </p:blipFill>
        <p:spPr>
          <a:xfrm>
            <a:off x="10056812" y="381000"/>
            <a:ext cx="1676545" cy="969348"/>
          </a:xfrm>
          <a:prstGeom prst="rect">
            <a:avLst/>
          </a:prstGeom>
        </p:spPr>
      </p:pic>
    </p:spTree>
    <p:extLst>
      <p:ext uri="{BB962C8B-B14F-4D97-AF65-F5344CB8AC3E}">
        <p14:creationId xmlns:p14="http://schemas.microsoft.com/office/powerpoint/2010/main" val="41074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"Hospitality Communications | </a:t>
            </a:r>
            <a:r>
              <a:rPr lang="en-029" dirty="0" err="1"/>
              <a:t>Spok</a:t>
            </a:r>
            <a:r>
              <a:rPr lang="en-029" dirty="0"/>
              <a:t>". </a:t>
            </a:r>
            <a:r>
              <a:rPr lang="en-029" i="1" dirty="0"/>
              <a:t>Spok.com</a:t>
            </a:r>
            <a:r>
              <a:rPr lang="en-029" dirty="0"/>
              <a:t>. </a:t>
            </a:r>
            <a:r>
              <a:rPr lang="en-029" dirty="0" err="1"/>
              <a:t>N.p</a:t>
            </a:r>
            <a:r>
              <a:rPr lang="en-029" dirty="0"/>
              <a:t>., 2017. Web. 16 Jan. 2017</a:t>
            </a:r>
            <a:r>
              <a:rPr lang="en-029" dirty="0" smtClean="0"/>
              <a:t>.</a:t>
            </a:r>
          </a:p>
          <a:p>
            <a:pPr lvl="0"/>
            <a:r>
              <a:rPr lang="en-029" dirty="0"/>
              <a:t>"Communication". h</a:t>
            </a:r>
            <a:r>
              <a:rPr lang="en-029" i="1" dirty="0" smtClean="0"/>
              <a:t>ttp</a:t>
            </a:r>
            <a:r>
              <a:rPr lang="en-029" i="1" dirty="0"/>
              <a:t>://</a:t>
            </a:r>
            <a:r>
              <a:rPr lang="en-029" i="1" dirty="0" smtClean="0"/>
              <a:t>www.aslect.eu/documents/case1_Doing2learn/Doing2learn_Communication_Handbook.pdf</a:t>
            </a:r>
            <a:r>
              <a:rPr lang="en-029" dirty="0"/>
              <a:t>. </a:t>
            </a:r>
            <a:r>
              <a:rPr lang="en-029" dirty="0" err="1"/>
              <a:t>N.p</a:t>
            </a:r>
            <a:r>
              <a:rPr lang="en-029" dirty="0"/>
              <a:t>., 2017. Web. 16 Jan. 2017</a:t>
            </a:r>
            <a:r>
              <a:rPr lang="en-029" dirty="0" smtClean="0"/>
              <a:t>.</a:t>
            </a:r>
          </a:p>
          <a:p>
            <a:pPr lvl="0"/>
            <a:r>
              <a:rPr lang="en-029" dirty="0"/>
              <a:t>"Communication Methods". </a:t>
            </a:r>
            <a:r>
              <a:rPr lang="en-029" i="1" dirty="0"/>
              <a:t>www.tutorialspoint.com</a:t>
            </a:r>
            <a:r>
              <a:rPr lang="en-029" dirty="0"/>
              <a:t>. </a:t>
            </a:r>
            <a:r>
              <a:rPr lang="en-029" dirty="0" err="1"/>
              <a:t>N.p</a:t>
            </a:r>
            <a:r>
              <a:rPr lang="en-029" dirty="0"/>
              <a:t>., 2017. Web. 16 Jan. 2017</a:t>
            </a:r>
            <a:r>
              <a:rPr lang="en-029" dirty="0" smtClean="0"/>
              <a:t>.</a:t>
            </a:r>
          </a:p>
          <a:p>
            <a:pPr lvl="0"/>
            <a:r>
              <a:rPr lang="en-029" dirty="0"/>
              <a:t>Garnett, Rebecca. "Customer Service - Communication!". </a:t>
            </a:r>
            <a:r>
              <a:rPr lang="en-029" i="1" dirty="0"/>
              <a:t>Knowhospitality.blogspot.com</a:t>
            </a:r>
            <a:r>
              <a:rPr lang="en-029" dirty="0"/>
              <a:t>. </a:t>
            </a:r>
            <a:r>
              <a:rPr lang="en-029" dirty="0" err="1"/>
              <a:t>N.p</a:t>
            </a:r>
            <a:r>
              <a:rPr lang="en-029" dirty="0"/>
              <a:t>., 2017. Web. 16 Jan. 2017</a:t>
            </a:r>
            <a:r>
              <a:rPr lang="en-029" dirty="0" smtClean="0"/>
              <a:t>.</a:t>
            </a:r>
          </a:p>
          <a:p>
            <a:pPr lvl="0"/>
            <a:r>
              <a:rPr lang="en-029" dirty="0"/>
              <a:t>Team, Editorial. "Understanding Oral And Written Communication | Online Learning". </a:t>
            </a:r>
            <a:r>
              <a:rPr lang="en-029" i="1" dirty="0"/>
              <a:t>Learn.geekinterview.com</a:t>
            </a:r>
            <a:r>
              <a:rPr lang="en-029" dirty="0"/>
              <a:t>. </a:t>
            </a:r>
            <a:r>
              <a:rPr lang="en-029" dirty="0" err="1"/>
              <a:t>N.p</a:t>
            </a:r>
            <a:r>
              <a:rPr lang="en-029" dirty="0"/>
              <a:t>., 2017. Web. 16 Jan. 2017.</a:t>
            </a:r>
            <a:endParaRPr lang="en-029" dirty="0" smtClean="0"/>
          </a:p>
          <a:p>
            <a:pPr lvl="0"/>
            <a:endParaRPr lang="en-029" dirty="0"/>
          </a:p>
          <a:p>
            <a:pPr lvl="0"/>
            <a:endParaRPr lang="en-029" dirty="0" smtClean="0"/>
          </a:p>
          <a:p>
            <a:pPr lvl="0"/>
            <a:endParaRPr lang="en-029" dirty="0"/>
          </a:p>
          <a:p>
            <a:pPr lvl="0"/>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360889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pPr lvl="0"/>
            <a:r>
              <a:rPr lang="en-029" dirty="0"/>
              <a:t>"Written Communication And The Hospitality Industry - Club Training Australia". </a:t>
            </a:r>
            <a:r>
              <a:rPr lang="en-029" i="1" dirty="0"/>
              <a:t>Club Training Australia</a:t>
            </a:r>
            <a:r>
              <a:rPr lang="en-029" dirty="0"/>
              <a:t>. </a:t>
            </a:r>
            <a:r>
              <a:rPr lang="en-029" dirty="0" err="1"/>
              <a:t>N.p</a:t>
            </a:r>
            <a:r>
              <a:rPr lang="en-029" dirty="0"/>
              <a:t>., 2017. Web. 16 Jan. 2017</a:t>
            </a:r>
            <a:r>
              <a:rPr lang="en-029" dirty="0" smtClean="0"/>
              <a:t>.</a:t>
            </a:r>
          </a:p>
          <a:p>
            <a:pPr lvl="0"/>
            <a:r>
              <a:rPr lang="en-029" dirty="0" smtClean="0"/>
              <a:t>ARNDT</a:t>
            </a:r>
            <a:r>
              <a:rPr lang="en-029" dirty="0"/>
              <a:t>, CAROLIN. "The Importance Of Face-To-Face Communication In HR Departments". </a:t>
            </a:r>
            <a:r>
              <a:rPr lang="en-029" i="1" dirty="0"/>
              <a:t>University of Gothenburg Department of Applied Information Technology Gothenburg, Sweden</a:t>
            </a:r>
            <a:r>
              <a:rPr lang="en-029" dirty="0"/>
              <a:t> 1651-4 (2011): n. </a:t>
            </a:r>
            <a:r>
              <a:rPr lang="en-029" dirty="0" err="1"/>
              <a:t>pag</a:t>
            </a:r>
            <a:r>
              <a:rPr lang="en-029" dirty="0"/>
              <a:t>. Web. 16 Jan. 2017</a:t>
            </a:r>
            <a:r>
              <a:rPr lang="en-029" dirty="0" smtClean="0"/>
              <a:t>.</a:t>
            </a:r>
          </a:p>
          <a:p>
            <a:pPr lvl="0"/>
            <a:r>
              <a:rPr lang="en-029" dirty="0"/>
              <a:t>"Hotel Management Company- Then Hospitality". </a:t>
            </a:r>
            <a:r>
              <a:rPr lang="en-029" i="1" dirty="0"/>
              <a:t>Then Hospitality</a:t>
            </a:r>
            <a:r>
              <a:rPr lang="en-029" dirty="0"/>
              <a:t>. </a:t>
            </a:r>
            <a:r>
              <a:rPr lang="en-029" dirty="0" err="1"/>
              <a:t>N.p</a:t>
            </a:r>
            <a:r>
              <a:rPr lang="en-029" dirty="0"/>
              <a:t>., 2017. Web. 16 Jan. 2017</a:t>
            </a:r>
            <a:r>
              <a:rPr lang="en-029" dirty="0" smtClean="0"/>
              <a:t>.</a:t>
            </a:r>
          </a:p>
          <a:p>
            <a:pPr lvl="0"/>
            <a:r>
              <a:rPr lang="en-029" dirty="0"/>
              <a:t>"What Does A Customer Service Manager Do? - Career Igniter". </a:t>
            </a:r>
            <a:r>
              <a:rPr lang="en-029" i="1" dirty="0"/>
              <a:t>Careerigniter.com</a:t>
            </a:r>
            <a:r>
              <a:rPr lang="en-029" dirty="0"/>
              <a:t>. </a:t>
            </a:r>
            <a:r>
              <a:rPr lang="en-029" dirty="0" err="1"/>
              <a:t>N.p</a:t>
            </a:r>
            <a:r>
              <a:rPr lang="en-029" dirty="0"/>
              <a:t>., 2017. Web. 16 Jan. 2017.</a:t>
            </a:r>
          </a:p>
          <a:p>
            <a:pPr lvl="0"/>
            <a:r>
              <a:rPr lang="en-029" dirty="0"/>
              <a:t>"Customer Service Manager Job Profile | </a:t>
            </a:r>
            <a:r>
              <a:rPr lang="en-029" dirty="0" err="1"/>
              <a:t>Prospects.Ac.Uk</a:t>
            </a:r>
            <a:r>
              <a:rPr lang="en-029" dirty="0"/>
              <a:t>". </a:t>
            </a:r>
            <a:r>
              <a:rPr lang="en-029" i="1" dirty="0"/>
              <a:t>Prospects.ac.uk</a:t>
            </a:r>
            <a:r>
              <a:rPr lang="en-029" dirty="0"/>
              <a:t>. </a:t>
            </a:r>
            <a:r>
              <a:rPr lang="en-029" dirty="0" err="1"/>
              <a:t>N.p</a:t>
            </a:r>
            <a:r>
              <a:rPr lang="en-029" dirty="0"/>
              <a:t>., 2017. Web. 16 Jan. 2017.</a:t>
            </a:r>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107612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pPr lvl="0"/>
            <a:endParaRPr lang="en-US" b="1" dirty="0">
              <a:solidFill>
                <a:srgbClr val="FF0000"/>
              </a:solidFill>
            </a:endParaRPr>
          </a:p>
          <a:p>
            <a:pPr lvl="0"/>
            <a:r>
              <a:rPr lang="en-029" dirty="0"/>
              <a:t>"Customer Service In Tourism Industry -". </a:t>
            </a:r>
            <a:r>
              <a:rPr lang="en-029" i="1" dirty="0" err="1"/>
              <a:t>Vivocha</a:t>
            </a:r>
            <a:r>
              <a:rPr lang="en-029" dirty="0"/>
              <a:t>. </a:t>
            </a:r>
            <a:r>
              <a:rPr lang="en-029" dirty="0" err="1"/>
              <a:t>N.p</a:t>
            </a:r>
            <a:r>
              <a:rPr lang="en-029" dirty="0"/>
              <a:t>., 2017. Web. 16 Jan. 2017</a:t>
            </a:r>
            <a:r>
              <a:rPr lang="en-029" dirty="0" smtClean="0"/>
              <a:t>.</a:t>
            </a:r>
          </a:p>
          <a:p>
            <a:pPr lvl="0"/>
            <a:r>
              <a:rPr lang="en-029" dirty="0" err="1"/>
              <a:t>Schieltz</a:t>
            </a:r>
            <a:r>
              <a:rPr lang="en-029" dirty="0"/>
              <a:t>, Matthew and Matthew </a:t>
            </a:r>
            <a:r>
              <a:rPr lang="en-029" dirty="0" err="1"/>
              <a:t>Schieltz</a:t>
            </a:r>
            <a:r>
              <a:rPr lang="en-029" dirty="0"/>
              <a:t>. "How To Develop A Customer Service Model | </a:t>
            </a:r>
            <a:r>
              <a:rPr lang="en-029" dirty="0" err="1"/>
              <a:t>Ehow</a:t>
            </a:r>
            <a:r>
              <a:rPr lang="en-029" dirty="0"/>
              <a:t>". </a:t>
            </a:r>
            <a:r>
              <a:rPr lang="en-029" i="1" dirty="0" err="1"/>
              <a:t>eHow</a:t>
            </a:r>
            <a:r>
              <a:rPr lang="en-029" dirty="0"/>
              <a:t>. </a:t>
            </a:r>
            <a:r>
              <a:rPr lang="en-029" dirty="0" err="1"/>
              <a:t>N.p</a:t>
            </a:r>
            <a:r>
              <a:rPr lang="en-029" dirty="0"/>
              <a:t>., 2017. Web. 16 Jan. 2017</a:t>
            </a:r>
            <a:r>
              <a:rPr lang="en-029" dirty="0" smtClean="0"/>
              <a:t>.</a:t>
            </a:r>
          </a:p>
          <a:p>
            <a:pPr lvl="0"/>
            <a:r>
              <a:rPr lang="en-029" dirty="0"/>
              <a:t>BOLTON, RUTH N. and CRINA O TARASI. "MANAGING CUSTOMER RELATIONSHIPS". </a:t>
            </a:r>
            <a:r>
              <a:rPr lang="en-029" dirty="0" err="1" smtClean="0"/>
              <a:t>N.p</a:t>
            </a:r>
            <a:r>
              <a:rPr lang="en-029" dirty="0" smtClean="0"/>
              <a:t>., </a:t>
            </a:r>
            <a:r>
              <a:rPr lang="en-029" dirty="0"/>
              <a:t>2017. Web. 18 Jan. 2017</a:t>
            </a:r>
            <a:r>
              <a:rPr lang="en-029" dirty="0" smtClean="0"/>
              <a:t>.</a:t>
            </a:r>
          </a:p>
          <a:p>
            <a:pPr lvl="0"/>
            <a:r>
              <a:rPr lang="en-029" dirty="0"/>
              <a:t>"RESPECT™ Model CUSTOMER SERVICE". </a:t>
            </a:r>
            <a:r>
              <a:rPr lang="en-029" i="1" dirty="0"/>
              <a:t>http://www.paulmarciano.com</a:t>
            </a:r>
            <a:r>
              <a:rPr lang="en-029" dirty="0"/>
              <a:t>. </a:t>
            </a:r>
            <a:r>
              <a:rPr lang="en-029" dirty="0" err="1"/>
              <a:t>N.p</a:t>
            </a:r>
            <a:r>
              <a:rPr lang="en-029" dirty="0"/>
              <a:t>., 2017. Web. 18 Jan. 2017</a:t>
            </a:r>
            <a:r>
              <a:rPr lang="en-029" dirty="0" smtClean="0"/>
              <a:t>.</a:t>
            </a:r>
          </a:p>
          <a:p>
            <a:pPr lvl="0"/>
            <a:r>
              <a:rPr lang="en-029" dirty="0"/>
              <a:t>Abbas, </a:t>
            </a:r>
            <a:r>
              <a:rPr lang="en-029" dirty="0" err="1"/>
              <a:t>Rabail</a:t>
            </a:r>
            <a:r>
              <a:rPr lang="en-029" dirty="0"/>
              <a:t>. "Customer Service Moments Of Truth". </a:t>
            </a:r>
            <a:r>
              <a:rPr lang="en-029" i="1" dirty="0"/>
              <a:t>Customerservice.ae</a:t>
            </a:r>
            <a:r>
              <a:rPr lang="en-029" dirty="0"/>
              <a:t>. </a:t>
            </a:r>
            <a:r>
              <a:rPr lang="en-029" dirty="0" err="1"/>
              <a:t>N.p</a:t>
            </a:r>
            <a:r>
              <a:rPr lang="en-029" dirty="0"/>
              <a:t>., 2017. Web. 18 Jan. 2017.</a:t>
            </a:r>
            <a:endParaRPr lang="en-029" dirty="0" smtClean="0"/>
          </a:p>
          <a:p>
            <a:pPr lvl="0"/>
            <a:endParaRPr lang="en-029" dirty="0" smtClean="0"/>
          </a:p>
          <a:p>
            <a:pPr lvl="0"/>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380653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"What Is Customer Development And Why Should Entrepreneurs Practice It?". </a:t>
            </a:r>
            <a:r>
              <a:rPr lang="en-029" i="1" dirty="0"/>
              <a:t>The Huffington Post</a:t>
            </a:r>
            <a:r>
              <a:rPr lang="en-029" dirty="0"/>
              <a:t>. </a:t>
            </a:r>
            <a:r>
              <a:rPr lang="en-029" dirty="0" err="1"/>
              <a:t>N.p</a:t>
            </a:r>
            <a:r>
              <a:rPr lang="en-029" dirty="0"/>
              <a:t>., 2017. Web. 18 Jan. 2017.</a:t>
            </a:r>
            <a:endParaRPr lang="en-US" b="1" dirty="0" smtClean="0">
              <a:solidFill>
                <a:srgbClr val="FF0000"/>
              </a:solidFill>
            </a:endParaRP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21331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414" y="1981200"/>
            <a:ext cx="9601200" cy="3886200"/>
          </a:xfrm>
        </p:spPr>
        <p:txBody>
          <a:bodyPr>
            <a:normAutofit fontScale="92500" lnSpcReduction="10000"/>
          </a:bodyPr>
          <a:lstStyle/>
          <a:p>
            <a:pPr lvl="0"/>
            <a:r>
              <a:rPr lang="en-029" sz="3600" dirty="0"/>
              <a:t>Within the hospitality industry, staff rely on an ever-growing number of communication systems. It's critical to also have access to verification methods to ensure the right staff member receives the right notification in a timely matter.  </a:t>
            </a:r>
            <a:r>
              <a:rPr lang="en-029" sz="3600" dirty="0" smtClean="0"/>
              <a:t>It </a:t>
            </a:r>
            <a:r>
              <a:rPr lang="en-029" sz="3600" dirty="0"/>
              <a:t>has been demonstrated that a lack of integrated and effective communications can result in major gaps in the flow of time-sensitive information. </a:t>
            </a:r>
            <a:endParaRPr lang="en-US" sz="3600"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OVERVIEW</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stretch>
            <a:fillRect/>
          </a:stretch>
        </p:blipFill>
        <p:spPr>
          <a:xfrm>
            <a:off x="10285412" y="516082"/>
            <a:ext cx="1238250" cy="1543572"/>
          </a:xfrm>
          <a:prstGeom prst="rect">
            <a:avLst/>
          </a:prstGeom>
        </p:spPr>
      </p:pic>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9906002" cy="1143000"/>
          </a:xfrm>
        </p:spPr>
        <p:txBody>
          <a:bodyPr>
            <a:normAutofit/>
          </a:bodyPr>
          <a:lstStyle/>
          <a:p>
            <a:pPr algn="ctr"/>
            <a:r>
              <a:rPr lang="en-029" sz="7200" b="1" dirty="0" smtClean="0"/>
              <a:t>COMMUNICATION</a:t>
            </a:r>
            <a:endParaRPr lang="en-029" sz="7200" b="1" dirty="0"/>
          </a:p>
        </p:txBody>
      </p:sp>
      <p:sp>
        <p:nvSpPr>
          <p:cNvPr id="7" name="Content Placeholder 6"/>
          <p:cNvSpPr>
            <a:spLocks noGrp="1"/>
          </p:cNvSpPr>
          <p:nvPr>
            <p:ph idx="1"/>
          </p:nvPr>
        </p:nvSpPr>
        <p:spPr/>
        <p:txBody>
          <a:bodyPr>
            <a:normAutofit lnSpcReduction="10000"/>
          </a:bodyPr>
          <a:lstStyle/>
          <a:p>
            <a:r>
              <a:rPr lang="en-029" sz="3200" dirty="0"/>
              <a:t>Communication is a two-way process that results in a shared meaning or common understanding between the sender and the </a:t>
            </a:r>
            <a:r>
              <a:rPr lang="en-029" sz="3200" dirty="0" smtClean="0"/>
              <a:t>receiver. </a:t>
            </a:r>
            <a:r>
              <a:rPr lang="en-029" sz="3200" dirty="0"/>
              <a:t>An understanding of how communication works can help us to understand and improve our communication. The basic communication model consists of five elements of communication: the sender, the receiver, the message, the channel and feedback</a:t>
            </a:r>
            <a:r>
              <a:rPr lang="en-029" dirty="0"/>
              <a:t>.</a:t>
            </a:r>
          </a:p>
        </p:txBody>
      </p:sp>
      <p:pic>
        <p:nvPicPr>
          <p:cNvPr id="8" name="Picture 7"/>
          <p:cNvPicPr>
            <a:picLocks noChangeAspect="1"/>
          </p:cNvPicPr>
          <p:nvPr/>
        </p:nvPicPr>
        <p:blipFill>
          <a:blip r:embed="rId2"/>
          <a:stretch>
            <a:fillRect/>
          </a:stretch>
        </p:blipFill>
        <p:spPr>
          <a:xfrm>
            <a:off x="10209212" y="540376"/>
            <a:ext cx="1333500" cy="1257300"/>
          </a:xfrm>
          <a:prstGeom prst="rect">
            <a:avLst/>
          </a:prstGeom>
        </p:spPr>
      </p:pic>
    </p:spTree>
    <p:extLst>
      <p:ext uri="{BB962C8B-B14F-4D97-AF65-F5344CB8AC3E}">
        <p14:creationId xmlns:p14="http://schemas.microsoft.com/office/powerpoint/2010/main" val="376576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2954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sp>
        <p:nvSpPr>
          <p:cNvPr id="7" name="Content Placeholder 6"/>
          <p:cNvSpPr>
            <a:spLocks noGrp="1"/>
          </p:cNvSpPr>
          <p:nvPr>
            <p:ph idx="1"/>
          </p:nvPr>
        </p:nvSpPr>
        <p:spPr/>
        <p:txBody>
          <a:bodyPr>
            <a:noAutofit/>
          </a:bodyPr>
          <a:lstStyle/>
          <a:p>
            <a:r>
              <a:rPr lang="en-029" sz="3200" dirty="0" smtClean="0"/>
              <a:t>Nothing </a:t>
            </a:r>
            <a:r>
              <a:rPr lang="en-029" sz="3200" dirty="0"/>
              <a:t>can take place without some method of communication being used to express ourselves for whatever purpose.</a:t>
            </a:r>
          </a:p>
          <a:p>
            <a:r>
              <a:rPr lang="en-029" sz="3200" dirty="0"/>
              <a:t>Communication is even more valuable in a business environment as there are several parties involved. Various stakeholders, whether they are customers, employees or the media, are always sending important information to each other at all times.</a:t>
            </a:r>
          </a:p>
          <a:p>
            <a:r>
              <a:rPr lang="en-029" sz="3600" dirty="0"/>
              <a:t> </a:t>
            </a:r>
            <a:endParaRPr lang="en-029" sz="5400" dirty="0"/>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56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610600" cy="14478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sp>
        <p:nvSpPr>
          <p:cNvPr id="7" name="Content Placeholder 6"/>
          <p:cNvSpPr>
            <a:spLocks noGrp="1"/>
          </p:cNvSpPr>
          <p:nvPr>
            <p:ph idx="1"/>
          </p:nvPr>
        </p:nvSpPr>
        <p:spPr/>
        <p:txBody>
          <a:bodyPr>
            <a:noAutofit/>
          </a:bodyPr>
          <a:lstStyle/>
          <a:p>
            <a:r>
              <a:rPr lang="en-029" sz="4800" dirty="0"/>
              <a:t>We are therefore constantly using some form of communication or another to send a </a:t>
            </a:r>
            <a:r>
              <a:rPr lang="en-029" sz="4800" dirty="0" smtClean="0"/>
              <a:t>message </a:t>
            </a:r>
            <a:r>
              <a:rPr lang="en-029" sz="4800" dirty="0"/>
              <a:t>across. </a:t>
            </a:r>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533400"/>
            <a:ext cx="8305800" cy="1447800"/>
          </a:xfrm>
        </p:spPr>
        <p:txBody>
          <a:bodyPr>
            <a:noAutofit/>
          </a:bodyPr>
          <a:lstStyle/>
          <a:p>
            <a:pPr algn="ctr"/>
            <a:r>
              <a:rPr lang="en-029" sz="5400" b="1" dirty="0" smtClean="0"/>
              <a:t>COMMUNICATION</a:t>
            </a:r>
            <a:br>
              <a:rPr lang="en-029" sz="5400" b="1" dirty="0" smtClean="0"/>
            </a:br>
            <a:r>
              <a:rPr lang="en-029" sz="5400" b="1" dirty="0" smtClean="0"/>
              <a:t> METHODS</a:t>
            </a:r>
            <a:endParaRPr lang="en-029" sz="5400" b="1" dirty="0"/>
          </a:p>
        </p:txBody>
      </p:sp>
      <p:sp>
        <p:nvSpPr>
          <p:cNvPr id="7" name="Content Placeholder 6"/>
          <p:cNvSpPr>
            <a:spLocks noGrp="1"/>
          </p:cNvSpPr>
          <p:nvPr>
            <p:ph idx="1"/>
          </p:nvPr>
        </p:nvSpPr>
        <p:spPr/>
        <p:txBody>
          <a:bodyPr>
            <a:noAutofit/>
          </a:bodyPr>
          <a:lstStyle/>
          <a:p>
            <a:r>
              <a:rPr lang="en-029" sz="4800" dirty="0" smtClean="0"/>
              <a:t>Without </a:t>
            </a:r>
            <a:r>
              <a:rPr lang="en-029" sz="4800" dirty="0"/>
              <a:t>these different methods of communication available today, it would take eons for us to carry out business as efficiently as it is done today and with the same speed.</a:t>
            </a:r>
          </a:p>
        </p:txBody>
      </p:sp>
      <p:pic>
        <p:nvPicPr>
          <p:cNvPr id="2050" name="Picture 2" descr="http://tse1.mm.bing.net/th?&amp;id=OIP.M9dea89ac622b077fca50c6665c1e4776o0&amp;w=299&amp;h=18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2" y="685800"/>
            <a:ext cx="124501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74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2266</Words>
  <Application>Microsoft Office PowerPoint</Application>
  <PresentationFormat>Custom</PresentationFormat>
  <Paragraphs>154</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굴림</vt:lpstr>
      <vt:lpstr>Adobe Garamond Pro Bold</vt:lpstr>
      <vt:lpstr>Arial</vt:lpstr>
      <vt:lpstr>Century Gothic</vt:lpstr>
      <vt:lpstr>Museo Sans 300</vt:lpstr>
      <vt:lpstr>Vertical and Horizontal design template</vt:lpstr>
      <vt:lpstr>                                               CUSTOMER SERVICE </vt:lpstr>
      <vt:lpstr>UNIT 3: CUSTOMER SERVICE</vt:lpstr>
      <vt:lpstr>THE BASIC SYLLABUS</vt:lpstr>
      <vt:lpstr>LEARNING OUTCOMES</vt:lpstr>
      <vt:lpstr>OVERVIEW</vt:lpstr>
      <vt:lpstr>COMMUNICATION</vt:lpstr>
      <vt:lpstr>COMMUNICATION  METHODS</vt:lpstr>
      <vt:lpstr>COMMUNICATION  METHODS</vt:lpstr>
      <vt:lpstr>COMMUNICATION  METHODS</vt:lpstr>
      <vt:lpstr>PowerPoint Presentation</vt:lpstr>
      <vt:lpstr>COMMUNICATION  METHODS</vt:lpstr>
      <vt:lpstr>COMMUNICATION  METHODS</vt:lpstr>
      <vt:lpstr>COMMUNICATION  METHODS</vt:lpstr>
      <vt:lpstr>COMMUNICATION  METHODS</vt:lpstr>
      <vt:lpstr>COMMUNICATION  METHODS</vt:lpstr>
      <vt:lpstr>COMMUNICATION  METHODS</vt:lpstr>
      <vt:lpstr>COMMUNICATION  METHODS</vt:lpstr>
      <vt:lpstr>CUSTOMER SERVICE MANAGER AND COMMUNICATION METHODS</vt:lpstr>
      <vt:lpstr>CUSTOMER SERVICE MANAGER AND COMMUNICATION METHODS</vt:lpstr>
      <vt:lpstr>CUSTOMER SERVICE MANAGER AND COMMUNICATION METHODS</vt:lpstr>
      <vt:lpstr>CUSTOMER SERVICE MANAGER AND COMMUNICATION METHODS</vt:lpstr>
      <vt:lpstr>UNIT 7 CUSTOMER SERVICE  IN THE AVATION INDUSTRY</vt:lpstr>
      <vt:lpstr>THE CONSEQUENCES ON COMMERCIAL AVAITION ORGANISATIONS OF PROVIDING INEFFECTIVE CUSTOMER SERVICE</vt:lpstr>
      <vt:lpstr>THE CONSEQUENCES ON COMMERCIAL AVAITION ORGANISATIONS OF PROVIDING INEFFECTIVE CUSTOMER SERVICE</vt:lpstr>
      <vt:lpstr>UNIT 7 CUSTOMER SERVICE  IN THE AVATION INDUSTRY</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            DIFFERRNT CUSTOMER SERVICE MODELS APPROPRIATE FOR USE IN THE AVIATION INDUSTRY </vt:lpstr>
      <vt:lpstr>          DIFFERENT CUSTOMER SERVICE MODELS  APPROPRIATE FOR USE IN THE AVIATION INDUSTRY  </vt:lpstr>
      <vt:lpstr>           DIFFERENT CUSTOMER SERVICE MODELS  APPROPRIATE FOR USE IN THE AVIATION INDUSTRY </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DIFFERENT CUSTOMER SERVICE MODELS  APPROPRIATE FOR USE IN THE AVIATION INDUSTRY</vt:lpstr>
      <vt:lpstr>REFERENCES</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2017-01-07T23:17:34Z</dcterms:created>
  <dcterms:modified xsi:type="dcterms:W3CDTF">2017-01-20T20:54:30Z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