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30"/>
  </p:notesMasterIdLst>
  <p:handoutMasterIdLst>
    <p:handoutMasterId r:id="rId31"/>
  </p:handoutMasterIdLst>
  <p:sldIdLst>
    <p:sldId id="259" r:id="rId3"/>
    <p:sldId id="262" r:id="rId4"/>
    <p:sldId id="263" r:id="rId5"/>
    <p:sldId id="264" r:id="rId6"/>
    <p:sldId id="260" r:id="rId7"/>
    <p:sldId id="317" r:id="rId8"/>
    <p:sldId id="318" r:id="rId9"/>
    <p:sldId id="319" r:id="rId10"/>
    <p:sldId id="320" r:id="rId11"/>
    <p:sldId id="322" r:id="rId12"/>
    <p:sldId id="324" r:id="rId13"/>
    <p:sldId id="327" r:id="rId14"/>
    <p:sldId id="328" r:id="rId15"/>
    <p:sldId id="329" r:id="rId16"/>
    <p:sldId id="325" r:id="rId17"/>
    <p:sldId id="331" r:id="rId18"/>
    <p:sldId id="333" r:id="rId19"/>
    <p:sldId id="332" r:id="rId20"/>
    <p:sldId id="275" r:id="rId21"/>
    <p:sldId id="334" r:id="rId22"/>
    <p:sldId id="335" r:id="rId23"/>
    <p:sldId id="337" r:id="rId24"/>
    <p:sldId id="310" r:id="rId25"/>
    <p:sldId id="338" r:id="rId26"/>
    <p:sldId id="261" r:id="rId27"/>
    <p:sldId id="271" r:id="rId28"/>
    <p:sldId id="314"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92" d="100"/>
          <a:sy n="92" d="100"/>
        </p:scale>
        <p:origin x="498" y="90"/>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1/28/2017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1/28/2017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Content Placeholder 2"/>
          <p:cNvSpPr>
            <a:spLocks noGrp="1"/>
          </p:cNvSpPr>
          <p:nvPr>
            <p:ph idx="1"/>
          </p:nvPr>
        </p:nvSpPr>
        <p:spPr/>
        <p:txBody>
          <a:bodyPr/>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a:p>
        </p:txBody>
      </p: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829175-527E-46A3-863C-1BB1F163B849}"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3829175-527E-46A3-863C-1BB1F163B849}" type="datetimeFigureOut">
              <a:rPr lang="en-US" smtClean="0"/>
              <a:t>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829175-527E-46A3-863C-1BB1F163B849}" type="datetimeFigureOut">
              <a:rPr lang="en-US" smtClean="0"/>
              <a:t>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t>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829175-527E-46A3-863C-1BB1F163B849}" type="datetimeFigureOut">
              <a:rPr lang="en-US" smtClean="0"/>
              <a:pPr/>
              <a:t>1/28/2017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51038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7738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smtClean="0"/>
              <a:pPr/>
              <a:t>1/28/2017</a:t>
            </a:fld>
            <a:endParaRPr lang="en-US"/>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a:p>
        </p:txBody>
      </p:sp>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a:extLst/>
          </p:spPr>
          <p:txBody>
            <a:bodyPr wrap="none" anchor="ctr"/>
            <a:lstStyle/>
            <a:p>
              <a:pPr algn="ctr"/>
              <a:endParaRPr kumimoji="1" lang="en-US" sz="240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a:extLst/>
          </p:spPr>
          <p:txBody>
            <a:bodyPr wrap="none" anchor="ctr"/>
            <a:lstStyle/>
            <a:p>
              <a:pPr algn="ctr"/>
              <a:endParaRPr kumimoji="1" lang="en-US" sz="240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3840"/>
          <a:stretch/>
        </p:blipFill>
        <p:spPr>
          <a:xfrm>
            <a:off x="4418012" y="990600"/>
            <a:ext cx="2895600" cy="1809750"/>
          </a:xfrm>
          <a:prstGeom prst="rect">
            <a:avLst/>
          </a:prstGeom>
        </p:spPr>
      </p:pic>
      <p:sp>
        <p:nvSpPr>
          <p:cNvPr id="3" name="Subtitle 2"/>
          <p:cNvSpPr>
            <a:spLocks noGrp="1"/>
          </p:cNvSpPr>
          <p:nvPr>
            <p:ph type="subTitle" idx="1"/>
          </p:nvPr>
        </p:nvSpPr>
        <p:spPr/>
        <p:txBody>
          <a:bodyPr>
            <a:normAutofit/>
          </a:bodyPr>
          <a:lstStyle/>
          <a:p>
            <a:r>
              <a:rPr lang="en-US" sz="5400" b="1" dirty="0"/>
              <a:t>UNIT CODE: J/601/1790</a:t>
            </a:r>
          </a:p>
        </p:txBody>
      </p:sp>
      <p:sp>
        <p:nvSpPr>
          <p:cNvPr id="4" name="Title 3"/>
          <p:cNvSpPr>
            <a:spLocks noGrp="1"/>
          </p:cNvSpPr>
          <p:nvPr>
            <p:ph type="ctrTitle"/>
          </p:nvPr>
        </p:nvSpPr>
        <p:spPr>
          <a:xfrm>
            <a:off x="1522413" y="1371600"/>
            <a:ext cx="9144000" cy="4343400"/>
          </a:xfrm>
        </p:spPr>
        <p:txBody>
          <a:bodyPr/>
          <a:lstStyle/>
          <a:p>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a:latin typeface="Adobe Garamond Pro Bold" panose="02020702060506020403" pitchFamily="18" charset="0"/>
              </a:rPr>
              <a:t/>
            </a:r>
            <a:br>
              <a:rPr lang="en-US">
                <a:latin typeface="Adobe Garamond Pro Bold" panose="02020702060506020403" pitchFamily="18" charset="0"/>
              </a:rPr>
            </a:br>
            <a:r>
              <a:rPr lang="en-US" smtClean="0">
                <a:latin typeface="Adobe Garamond Pro Bold" panose="02020702060506020403" pitchFamily="18" charset="0"/>
              </a:rPr>
              <a:t>                    </a:t>
            </a: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CUSTOMER SERVICE</a:t>
            </a:r>
            <a:r>
              <a:rPr lang="en-US" dirty="0"/>
              <a:t/>
            </a:r>
            <a:br>
              <a:rPr lang="en-US" dirty="0"/>
            </a:br>
            <a:endParaRPr lang="en-JM" dirty="0"/>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000" dirty="0"/>
              <a:t>With respect to customer service, a customer service culture involves a set of beliefs, values, and action options that are communicated to all members of the organization, so they can be used to guide and </a:t>
            </a:r>
            <a:r>
              <a:rPr lang="en-029" sz="4000" dirty="0" err="1"/>
              <a:t>mold</a:t>
            </a:r>
            <a:r>
              <a:rPr lang="en-029" sz="4000" dirty="0"/>
              <a:t> interactions and decision-making regarding customers</a:t>
            </a:r>
            <a:r>
              <a:rPr lang="en-029" sz="3200" dirty="0"/>
              <a:t>.</a:t>
            </a:r>
          </a:p>
        </p:txBody>
      </p:sp>
      <p:sp>
        <p:nvSpPr>
          <p:cNvPr id="3" name="Title 2"/>
          <p:cNvSpPr>
            <a:spLocks noGrp="1"/>
          </p:cNvSpPr>
          <p:nvPr>
            <p:ph type="title"/>
          </p:nvPr>
        </p:nvSpPr>
        <p:spPr/>
        <p:txBody>
          <a:bodyPr>
            <a:normAutofit/>
          </a:bodyPr>
          <a:lstStyle/>
          <a:p>
            <a:pPr algn="ctr"/>
            <a:r>
              <a:rPr lang="en-029" sz="4400" b="1" dirty="0" smtClean="0"/>
              <a:t>CUSTOMER SERVICE CULTURE</a:t>
            </a:r>
            <a:endParaRPr lang="en-029" sz="4400" b="1" dirty="0"/>
          </a:p>
        </p:txBody>
      </p:sp>
      <p:pic>
        <p:nvPicPr>
          <p:cNvPr id="4098" name="Picture 2" descr="Image result for Customer Service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3091" y="533401"/>
            <a:ext cx="658184"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57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2800" dirty="0"/>
              <a:t>Perceptions are always considered in relation to expectations (</a:t>
            </a:r>
            <a:r>
              <a:rPr lang="en-029" sz="2800" dirty="0" err="1"/>
              <a:t>Zeithaml</a:t>
            </a:r>
            <a:r>
              <a:rPr lang="en-029" sz="2800" dirty="0"/>
              <a:t>, </a:t>
            </a:r>
            <a:r>
              <a:rPr lang="en-029" sz="2800" dirty="0" err="1"/>
              <a:t>Bitner</a:t>
            </a:r>
            <a:r>
              <a:rPr lang="en-029" sz="2800" dirty="0"/>
              <a:t> and </a:t>
            </a:r>
            <a:r>
              <a:rPr lang="en-029" sz="2800" dirty="0" err="1"/>
              <a:t>Gremler</a:t>
            </a:r>
            <a:r>
              <a:rPr lang="en-029" sz="2800" dirty="0"/>
              <a:t>, 2009:87). Perceptions are formed through customers’ assessment of the quality of service provided by a company and whether they are satisfied with the overall service (</a:t>
            </a:r>
            <a:r>
              <a:rPr lang="en-029" sz="2800" dirty="0" err="1"/>
              <a:t>Zeithaml</a:t>
            </a:r>
            <a:r>
              <a:rPr lang="en-029" sz="2800" dirty="0"/>
              <a:t> and </a:t>
            </a:r>
            <a:r>
              <a:rPr lang="en-029" sz="2800" dirty="0" err="1"/>
              <a:t>Bitner</a:t>
            </a:r>
            <a:r>
              <a:rPr lang="en-029" sz="2800" dirty="0"/>
              <a:t>, 2003, p.84). (</a:t>
            </a:r>
            <a:r>
              <a:rPr lang="en-029" sz="2800" dirty="0" err="1"/>
              <a:t>Zeithaml</a:t>
            </a:r>
            <a:r>
              <a:rPr lang="en-029" sz="2800" dirty="0"/>
              <a:t>, </a:t>
            </a:r>
            <a:r>
              <a:rPr lang="en-029" sz="2800" dirty="0" err="1"/>
              <a:t>Bitner</a:t>
            </a:r>
            <a:r>
              <a:rPr lang="en-029" sz="2800" dirty="0"/>
              <a:t> and </a:t>
            </a:r>
            <a:r>
              <a:rPr lang="en-029" sz="2800" dirty="0" err="1"/>
              <a:t>Gremler</a:t>
            </a:r>
            <a:r>
              <a:rPr lang="en-029" sz="2800" dirty="0"/>
              <a:t>, 2009:102) </a:t>
            </a:r>
            <a:r>
              <a:rPr lang="en-029" sz="2800" dirty="0" err="1"/>
              <a:t>Zeithaml</a:t>
            </a:r>
            <a:r>
              <a:rPr lang="en-029" sz="2800" dirty="0"/>
              <a:t> and </a:t>
            </a:r>
            <a:r>
              <a:rPr lang="en-029" sz="2800" dirty="0" err="1"/>
              <a:t>Bitner</a:t>
            </a:r>
            <a:r>
              <a:rPr lang="en-029" sz="2800" dirty="0"/>
              <a:t> (2003) argue that because perceptions may shift over time and therefore it is necessary for companies to continually assess customer perceptions (</a:t>
            </a:r>
            <a:r>
              <a:rPr lang="en-029" sz="2800" dirty="0" err="1"/>
              <a:t>Zeithaml</a:t>
            </a:r>
            <a:r>
              <a:rPr lang="en-029" sz="2800" dirty="0"/>
              <a:t> and </a:t>
            </a:r>
            <a:r>
              <a:rPr lang="en-029" sz="2800" dirty="0" err="1"/>
              <a:t>Bitner</a:t>
            </a:r>
            <a:r>
              <a:rPr lang="en-029" sz="2800" dirty="0"/>
              <a:t>, 2003:85).</a:t>
            </a:r>
          </a:p>
        </p:txBody>
      </p:sp>
      <p:sp>
        <p:nvSpPr>
          <p:cNvPr id="3" name="Title 2"/>
          <p:cNvSpPr>
            <a:spLocks noGrp="1"/>
          </p:cNvSpPr>
          <p:nvPr>
            <p:ph type="title"/>
          </p:nvPr>
        </p:nvSpPr>
        <p:spPr/>
        <p:txBody>
          <a:bodyPr>
            <a:normAutofit fontScale="90000"/>
          </a:bodyPr>
          <a:lstStyle/>
          <a:p>
            <a:pPr algn="ctr"/>
            <a:r>
              <a:rPr lang="en-029" sz="4800" b="1" dirty="0" smtClean="0"/>
              <a:t>CUSTOMER PERCEPTION AND QUALITY CUSTOMER SERVICE </a:t>
            </a:r>
            <a:endParaRPr lang="en-029" sz="4800" b="1" dirty="0"/>
          </a:p>
        </p:txBody>
      </p:sp>
      <p:pic>
        <p:nvPicPr>
          <p:cNvPr id="5122" name="Picture 2" descr="Image result for Customer Service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88032" y="533401"/>
            <a:ext cx="75944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60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a:t>Customer satisfaction is the outcome felt by buyers who have experienced a company performance that has fulfilled expectations. Customers are satisfied when their expectations are met and delighted when their expectations are exceeded. Satisfied customers remain loyal longer, buy more, are less price sensitive, and talk favorably about the company.</a:t>
            </a:r>
            <a:endParaRPr lang="en-029" sz="3200" dirty="0"/>
          </a:p>
          <a:p>
            <a:endParaRPr lang="en-029" sz="2800" dirty="0"/>
          </a:p>
        </p:txBody>
      </p:sp>
      <p:sp>
        <p:nvSpPr>
          <p:cNvPr id="3" name="Title 2"/>
          <p:cNvSpPr>
            <a:spLocks noGrp="1"/>
          </p:cNvSpPr>
          <p:nvPr>
            <p:ph type="title"/>
          </p:nvPr>
        </p:nvSpPr>
        <p:spPr/>
        <p:txBody>
          <a:bodyPr>
            <a:normAutofit fontScale="90000"/>
          </a:bodyPr>
          <a:lstStyle/>
          <a:p>
            <a:pPr algn="ctr"/>
            <a:r>
              <a:rPr lang="en-029" sz="4800" b="1" dirty="0" smtClean="0"/>
              <a:t>CUSTOMER PERCEPTION AND QUALITY CUSTOMER SERVICE </a:t>
            </a:r>
            <a:endParaRPr lang="en-029" sz="4800" b="1" dirty="0"/>
          </a:p>
        </p:txBody>
      </p:sp>
      <p:pic>
        <p:nvPicPr>
          <p:cNvPr id="6146" name="Picture 2" descr="Image result for Customer Service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6412" y="514082"/>
            <a:ext cx="887553"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a:t>To create customer satisfaction, companies must manage their value chain as well as the whole value delivery system in a customer-centered way. The company’s goal is not only to get customers, but even more importantly to retain customers. Customer relationship marketing provides the key to retaining customers and involves providing financial and social benefits as well as structural ties to the customers</a:t>
            </a:r>
            <a:r>
              <a:rPr lang="en-US" sz="2800" dirty="0"/>
              <a:t>. </a:t>
            </a:r>
            <a:endParaRPr lang="en-029" sz="2800" dirty="0"/>
          </a:p>
        </p:txBody>
      </p:sp>
      <p:sp>
        <p:nvSpPr>
          <p:cNvPr id="3" name="Title 2"/>
          <p:cNvSpPr>
            <a:spLocks noGrp="1"/>
          </p:cNvSpPr>
          <p:nvPr>
            <p:ph type="title"/>
          </p:nvPr>
        </p:nvSpPr>
        <p:spPr/>
        <p:txBody>
          <a:bodyPr>
            <a:normAutofit fontScale="90000"/>
          </a:bodyPr>
          <a:lstStyle/>
          <a:p>
            <a:pPr algn="ctr"/>
            <a:r>
              <a:rPr lang="en-029" sz="4800" b="1" dirty="0" smtClean="0"/>
              <a:t>CUSTOMER PERCEPTION AND QUALITY CUSTOMER SERVICE </a:t>
            </a:r>
            <a:endParaRPr lang="en-029" sz="4800" b="1" dirty="0"/>
          </a:p>
        </p:txBody>
      </p:sp>
      <p:pic>
        <p:nvPicPr>
          <p:cNvPr id="7170" name="Picture 2" descr="Image result for Customer Servic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85800"/>
            <a:ext cx="105423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43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0668" y="1951038"/>
            <a:ext cx="9875344" cy="4191000"/>
          </a:xfrm>
        </p:spPr>
        <p:txBody>
          <a:bodyPr>
            <a:noAutofit/>
          </a:bodyPr>
          <a:lstStyle/>
          <a:p>
            <a:r>
              <a:rPr lang="en-US" sz="3600" dirty="0" smtClean="0"/>
              <a:t>Companies </a:t>
            </a:r>
            <a:r>
              <a:rPr lang="en-US" sz="3600" dirty="0"/>
              <a:t>must decide how much relationship marketing to invest in different market segments and individual customers, from such levels as basic, reactive, accountable, proactive, and full partnership. Much depends on estimating customer lifetime value against the cost stream required to attract and retain these customers.</a:t>
            </a:r>
            <a:endParaRPr lang="en-029" sz="3600" dirty="0"/>
          </a:p>
          <a:p>
            <a:endParaRPr lang="en-029" sz="3600" dirty="0"/>
          </a:p>
        </p:txBody>
      </p:sp>
      <p:sp>
        <p:nvSpPr>
          <p:cNvPr id="3" name="Title 2"/>
          <p:cNvSpPr>
            <a:spLocks noGrp="1"/>
          </p:cNvSpPr>
          <p:nvPr>
            <p:ph type="title"/>
          </p:nvPr>
        </p:nvSpPr>
        <p:spPr/>
        <p:txBody>
          <a:bodyPr>
            <a:normAutofit fontScale="90000"/>
          </a:bodyPr>
          <a:lstStyle/>
          <a:p>
            <a:pPr algn="ctr"/>
            <a:r>
              <a:rPr lang="en-029" sz="4800" b="1" dirty="0" smtClean="0"/>
              <a:t>CUSTOMER PERCEPTION AND QUALITY CUSTOMER SERVICE </a:t>
            </a:r>
            <a:endParaRPr lang="en-029" sz="4800" b="1" dirty="0"/>
          </a:p>
        </p:txBody>
      </p:sp>
      <p:pic>
        <p:nvPicPr>
          <p:cNvPr id="8194" name="Picture 2" descr="Image result for Customer Servic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5412" y="605071"/>
            <a:ext cx="1257300" cy="99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2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2800" dirty="0"/>
              <a:t>Quality customer service is the key element required for a successful business.  In this customer driven market, where competition is becoming stiffer day by day and critical deadlines are rife, one cannot think of business growth without exceptional customer service. A number of organizations underestimate the importance of customer satisfaction, while laying the foundation of their business. They focus on the quality of services, organizational infrastructure but often overlook the fact that it is consumers who can make or break a business</a:t>
            </a:r>
          </a:p>
        </p:txBody>
      </p:sp>
      <p:sp>
        <p:nvSpPr>
          <p:cNvPr id="3" name="Title 2"/>
          <p:cNvSpPr>
            <a:spLocks noGrp="1"/>
          </p:cNvSpPr>
          <p:nvPr>
            <p:ph type="title"/>
          </p:nvPr>
        </p:nvSpPr>
        <p:spPr>
          <a:xfrm>
            <a:off x="1522414" y="533400"/>
            <a:ext cx="9143998" cy="1143000"/>
          </a:xfrm>
        </p:spPr>
        <p:txBody>
          <a:bodyPr>
            <a:noAutofit/>
          </a:bodyPr>
          <a:lstStyle/>
          <a:p>
            <a:pPr algn="ctr"/>
            <a:r>
              <a:rPr lang="en-029" sz="4000" b="1" dirty="0" smtClean="0"/>
              <a:t>INFLUENCES OF SERVICE PROVISION ON CUSTOMER PERCEPTIONS</a:t>
            </a:r>
            <a:endParaRPr lang="en-029" sz="4000" b="1" dirty="0"/>
          </a:p>
        </p:txBody>
      </p:sp>
      <p:pic>
        <p:nvPicPr>
          <p:cNvPr id="9218" name="Picture 2" descr="https://tse1.mm.bing.net/th?&amp;id=OIP.Md9ac307f9c7575e48a1a190daee95a70o0&amp;w=300&amp;h=300&amp;c=0&amp;pid=1.9&amp;rs=0&amp;p=0&amp;r=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7812" y="6858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97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60503" y="1771650"/>
            <a:ext cx="9601200" cy="4191000"/>
          </a:xfrm>
        </p:spPr>
        <p:txBody>
          <a:bodyPr>
            <a:noAutofit/>
          </a:bodyPr>
          <a:lstStyle/>
          <a:p>
            <a:r>
              <a:rPr lang="en-029" sz="3200" dirty="0"/>
              <a:t>Quality customer service can benefit your business in countless ways and by observing the importance of customer service you can take measures to provide your consumers with a positive experience</a:t>
            </a:r>
            <a:r>
              <a:rPr lang="en-029" sz="3200" dirty="0" smtClean="0"/>
              <a:t>.</a:t>
            </a:r>
          </a:p>
          <a:p>
            <a:r>
              <a:rPr lang="en-029" sz="3200" dirty="0"/>
              <a:t>The best way to promote your business products and services is word of mouth marketing. </a:t>
            </a:r>
          </a:p>
        </p:txBody>
      </p:sp>
      <p:sp>
        <p:nvSpPr>
          <p:cNvPr id="3" name="Title 2"/>
          <p:cNvSpPr>
            <a:spLocks noGrp="1"/>
          </p:cNvSpPr>
          <p:nvPr>
            <p:ph type="title"/>
          </p:nvPr>
        </p:nvSpPr>
        <p:spPr>
          <a:xfrm>
            <a:off x="1522414" y="533400"/>
            <a:ext cx="9143998" cy="1143000"/>
          </a:xfrm>
        </p:spPr>
        <p:txBody>
          <a:bodyPr>
            <a:noAutofit/>
          </a:bodyPr>
          <a:lstStyle/>
          <a:p>
            <a:pPr algn="ctr"/>
            <a:r>
              <a:rPr lang="en-029" sz="4000" b="1" dirty="0" smtClean="0"/>
              <a:t>INFLUENCES OF SERVICE PROVISION ON CUSTOMER PERCEPTIONS</a:t>
            </a:r>
            <a:endParaRPr lang="en-029" sz="4000" b="1" dirty="0"/>
          </a:p>
        </p:txBody>
      </p:sp>
      <p:pic>
        <p:nvPicPr>
          <p:cNvPr id="10246" name="Picture 6" descr="https://tse1.mm.bing.net/th?&amp;id=OIP.Md9ac307f9c7575e48a1a190daee95a70o0&amp;w=300&amp;h=300&amp;c=0&amp;pid=1.9&amp;rs=0&amp;p=0&amp;r=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7353" y="533400"/>
            <a:ext cx="10287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2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smtClean="0"/>
              <a:t>When </a:t>
            </a:r>
            <a:r>
              <a:rPr lang="en-029" sz="3200" dirty="0"/>
              <a:t>customers receive satisfactory and quality services from an organization, they tend to discuss it in their social network, which leads to direct publicity and increased popularity of an organization. </a:t>
            </a:r>
            <a:endParaRPr lang="en-029" sz="3200" dirty="0" smtClean="0"/>
          </a:p>
          <a:p>
            <a:r>
              <a:rPr lang="en-029" sz="3200" dirty="0" smtClean="0"/>
              <a:t>Quality </a:t>
            </a:r>
            <a:r>
              <a:rPr lang="en-029" sz="3200" dirty="0"/>
              <a:t>services can help you expand your client base but great customer service is the key to retain your clients and stand out of the crowd.</a:t>
            </a:r>
          </a:p>
        </p:txBody>
      </p:sp>
      <p:sp>
        <p:nvSpPr>
          <p:cNvPr id="3" name="Title 2"/>
          <p:cNvSpPr>
            <a:spLocks noGrp="1"/>
          </p:cNvSpPr>
          <p:nvPr>
            <p:ph type="title"/>
          </p:nvPr>
        </p:nvSpPr>
        <p:spPr>
          <a:xfrm>
            <a:off x="1522414" y="533400"/>
            <a:ext cx="9143998" cy="1143000"/>
          </a:xfrm>
        </p:spPr>
        <p:txBody>
          <a:bodyPr>
            <a:noAutofit/>
          </a:bodyPr>
          <a:lstStyle/>
          <a:p>
            <a:pPr algn="ctr"/>
            <a:r>
              <a:rPr lang="en-029" sz="4000" b="1" dirty="0" smtClean="0"/>
              <a:t>INFLUENCES OF SERVICE PROVISION ON CUSTOMER PERCEPTIONS</a:t>
            </a:r>
            <a:endParaRPr lang="en-029" sz="4000" b="1" dirty="0"/>
          </a:p>
        </p:txBody>
      </p:sp>
      <p:pic>
        <p:nvPicPr>
          <p:cNvPr id="11270" name="Picture 6" descr="https://tse1.mm.bing.net/th?&amp;id=OIP.8iFMDFFJVFa_GVntwHkl2AEsCz&amp;w=300&amp;h=179&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4012" y="533400"/>
            <a:ext cx="1045622"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5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000" dirty="0"/>
              <a:t>If your customers are happy, your investors and business partners will be happy as well, and this ultimately leads to higher profits. With a strong client base you can win the trust of investors and make the most of every viable business opportunity</a:t>
            </a:r>
            <a:r>
              <a:rPr lang="en-029" sz="2800" dirty="0"/>
              <a:t>.</a:t>
            </a:r>
          </a:p>
        </p:txBody>
      </p:sp>
      <p:sp>
        <p:nvSpPr>
          <p:cNvPr id="3" name="Title 2"/>
          <p:cNvSpPr>
            <a:spLocks noGrp="1"/>
          </p:cNvSpPr>
          <p:nvPr>
            <p:ph type="title"/>
          </p:nvPr>
        </p:nvSpPr>
        <p:spPr>
          <a:xfrm>
            <a:off x="1522414" y="533400"/>
            <a:ext cx="9143998" cy="1143000"/>
          </a:xfrm>
        </p:spPr>
        <p:txBody>
          <a:bodyPr>
            <a:noAutofit/>
          </a:bodyPr>
          <a:lstStyle/>
          <a:p>
            <a:pPr algn="ctr"/>
            <a:r>
              <a:rPr lang="en-029" sz="4000" b="1" dirty="0" smtClean="0"/>
              <a:t>INFLUENCES OF SERVICE PROVISION ON CUSTOMER PERCEPTIONS</a:t>
            </a:r>
            <a:endParaRPr lang="en-029" sz="4000" b="1" dirty="0"/>
          </a:p>
        </p:txBody>
      </p:sp>
      <p:pic>
        <p:nvPicPr>
          <p:cNvPr id="12292" name="Picture 4" descr="https://tse1.mm.bing.net/th?&amp;id=OIP.CAX_KWLvi1_QkVxisG3Y2QEsDa&amp;w=300&amp;h=218&amp;c=0&amp;pid=1.9&amp;rs=0&amp;p=0&amp;r=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6532" y="538163"/>
            <a:ext cx="1114163"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7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029" dirty="0" smtClean="0"/>
          </a:p>
          <a:p>
            <a:endParaRPr lang="en-029" dirty="0"/>
          </a:p>
          <a:p>
            <a:endParaRPr lang="en-029" dirty="0" smtClean="0"/>
          </a:p>
          <a:p>
            <a:endParaRPr lang="en-029" dirty="0"/>
          </a:p>
          <a:p>
            <a:endParaRPr lang="en-029" dirty="0" smtClean="0"/>
          </a:p>
          <a:p>
            <a:endParaRPr lang="en-029" dirty="0"/>
          </a:p>
          <a:p>
            <a:pPr marL="0" indent="0">
              <a:buNone/>
            </a:pPr>
            <a:endParaRPr lang="en-029" dirty="0" smtClean="0"/>
          </a:p>
          <a:p>
            <a:pPr marL="0" indent="0">
              <a:buNone/>
            </a:pPr>
            <a:r>
              <a:rPr lang="en-029" sz="2400" b="1" dirty="0" smtClean="0"/>
              <a:t>UNIT CODE: A/504/2282</a:t>
            </a:r>
          </a:p>
          <a:p>
            <a:pPr marL="0" indent="0">
              <a:buNone/>
            </a:pPr>
            <a:r>
              <a:rPr lang="en-029" sz="2400" b="1" dirty="0" smtClean="0"/>
              <a:t>P6: COMPARE CUSTOMER SERVICE STARTGIES DEVELOPED BY AVIATION ORGANISATIONS</a:t>
            </a:r>
            <a:endParaRPr lang="en-029" dirty="0"/>
          </a:p>
          <a:p>
            <a:endParaRPr lang="en-029" dirty="0" smtClean="0"/>
          </a:p>
          <a:p>
            <a:endParaRPr lang="en-029" dirty="0"/>
          </a:p>
          <a:p>
            <a:endParaRPr lang="en-029" b="1" dirty="0" smtClean="0"/>
          </a:p>
          <a:p>
            <a:endParaRPr lang="en-029" b="1" dirty="0"/>
          </a:p>
        </p:txBody>
      </p:sp>
      <p:sp>
        <p:nvSpPr>
          <p:cNvPr id="3" name="Title 2"/>
          <p:cNvSpPr>
            <a:spLocks noGrp="1"/>
          </p:cNvSpPr>
          <p:nvPr>
            <p:ph type="title"/>
          </p:nvPr>
        </p:nvSpPr>
        <p:spPr/>
        <p:txBody>
          <a:bodyPr>
            <a:normAutofit/>
          </a:bodyPr>
          <a:lstStyle/>
          <a:p>
            <a:pPr algn="ctr"/>
            <a:r>
              <a:rPr lang="en-029" sz="3600" b="1" dirty="0" smtClean="0"/>
              <a:t>UNIT 7 CUSTOMER SERVICE</a:t>
            </a:r>
            <a:br>
              <a:rPr lang="en-029" sz="3600" b="1" dirty="0" smtClean="0"/>
            </a:br>
            <a:r>
              <a:rPr lang="en-029" sz="3600" b="1" dirty="0" smtClean="0"/>
              <a:t> IN THE AVATION INDUSTRY</a:t>
            </a:r>
            <a:endParaRPr lang="en-029" sz="3600" b="1" dirty="0"/>
          </a:p>
        </p:txBody>
      </p:sp>
      <p:pic>
        <p:nvPicPr>
          <p:cNvPr id="5" name="Picture 4"/>
          <p:cNvPicPr>
            <a:picLocks noChangeAspect="1"/>
          </p:cNvPicPr>
          <p:nvPr/>
        </p:nvPicPr>
        <p:blipFill>
          <a:blip r:embed="rId2"/>
          <a:stretch>
            <a:fillRect/>
          </a:stretch>
        </p:blipFill>
        <p:spPr>
          <a:xfrm>
            <a:off x="4265612" y="1981200"/>
            <a:ext cx="3619500" cy="2859405"/>
          </a:xfrm>
          <a:prstGeom prst="rect">
            <a:avLst/>
          </a:prstGeom>
        </p:spPr>
      </p:pic>
    </p:spTree>
    <p:extLst>
      <p:ext uri="{BB962C8B-B14F-4D97-AF65-F5344CB8AC3E}">
        <p14:creationId xmlns:p14="http://schemas.microsoft.com/office/powerpoint/2010/main" val="118900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b="1" dirty="0" smtClean="0"/>
              <a:t>UNIT 3: CUSTOMER SERVICE</a:t>
            </a:r>
            <a:endParaRPr lang="en-JM" sz="4800" b="1" dirty="0"/>
          </a:p>
        </p:txBody>
      </p:sp>
      <p:sp>
        <p:nvSpPr>
          <p:cNvPr id="7" name="Content Placeholder 6"/>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b="1" dirty="0" smtClean="0"/>
          </a:p>
          <a:p>
            <a:r>
              <a:rPr lang="en-US" b="1" dirty="0" smtClean="0"/>
              <a:t>LEARNING OUTCOME  2: </a:t>
            </a:r>
            <a:r>
              <a:rPr lang="en-US" b="1" dirty="0"/>
              <a:t>UNDERSTAND THE PURPOSE OF PROMOTING A CUSTOMER-FOCUESED </a:t>
            </a:r>
            <a:r>
              <a:rPr lang="en-US" b="1" dirty="0" smtClean="0"/>
              <a:t>CULTURE</a:t>
            </a:r>
            <a:endParaRPr lang="en-JM" b="1" dirty="0"/>
          </a:p>
        </p:txBody>
      </p:sp>
      <p:pic>
        <p:nvPicPr>
          <p:cNvPr id="8" name="Picture 7"/>
          <p:cNvPicPr>
            <a:picLocks noChangeAspect="1"/>
          </p:cNvPicPr>
          <p:nvPr/>
        </p:nvPicPr>
        <p:blipFill>
          <a:blip r:embed="rId2"/>
          <a:stretch>
            <a:fillRect/>
          </a:stretch>
        </p:blipFill>
        <p:spPr>
          <a:xfrm>
            <a:off x="4189412" y="2057400"/>
            <a:ext cx="3505200" cy="2628900"/>
          </a:xfrm>
          <a:prstGeom prst="rect">
            <a:avLst/>
          </a:prstGeom>
        </p:spPr>
      </p:pic>
    </p:spTree>
    <p:extLst>
      <p:ext uri="{BB962C8B-B14F-4D97-AF65-F5344CB8AC3E}">
        <p14:creationId xmlns:p14="http://schemas.microsoft.com/office/powerpoint/2010/main" val="67921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029" sz="3600" dirty="0"/>
              <a:t>A customer service strategy is an important part of any business plan. Since business relies on customer satisfaction, any good business should develop a strategy that not only draws in customers, but keeps them happy so they are not tempted to try out a competitor</a:t>
            </a:r>
            <a:r>
              <a:rPr lang="en-029" dirty="0"/>
              <a:t>.</a:t>
            </a:r>
          </a:p>
        </p:txBody>
      </p:sp>
      <p:sp>
        <p:nvSpPr>
          <p:cNvPr id="3" name="Title 2"/>
          <p:cNvSpPr>
            <a:spLocks noGrp="1"/>
          </p:cNvSpPr>
          <p:nvPr>
            <p:ph type="title"/>
          </p:nvPr>
        </p:nvSpPr>
        <p:spPr/>
        <p:txBody>
          <a:bodyPr>
            <a:normAutofit/>
          </a:bodyPr>
          <a:lstStyle/>
          <a:p>
            <a:pPr algn="ctr"/>
            <a:r>
              <a:rPr lang="en-029" sz="4400" b="1" dirty="0" smtClean="0"/>
              <a:t>CUSTOMER SERVICE STRATEGY</a:t>
            </a:r>
            <a:endParaRPr lang="en-029" sz="4400" b="1" dirty="0"/>
          </a:p>
        </p:txBody>
      </p:sp>
      <p:pic>
        <p:nvPicPr>
          <p:cNvPr id="13318" name="Picture 6" descr="https://tse1.mm.bing.net/th?&amp;id=OIP.Me11622371dcfd5141ac247022a4de4b3o0&amp;w=300&amp;h=250&amp;c=0&amp;pid=1.9&amp;rs=0&amp;p=0&amp;r=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7812" y="533400"/>
            <a:ext cx="1213190" cy="101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78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sz="3600" dirty="0"/>
              <a:t>A customer experience strategy will help achieve higher customer satisfaction, reduce churn and increase revenue. A well designed strategy starts with defining what customer experiences you want to deliver, then making sure those experiences are consistent across all channels.</a:t>
            </a:r>
          </a:p>
        </p:txBody>
      </p:sp>
      <p:sp>
        <p:nvSpPr>
          <p:cNvPr id="3" name="Title 2"/>
          <p:cNvSpPr>
            <a:spLocks noGrp="1"/>
          </p:cNvSpPr>
          <p:nvPr>
            <p:ph type="title"/>
          </p:nvPr>
        </p:nvSpPr>
        <p:spPr/>
        <p:txBody>
          <a:bodyPr>
            <a:normAutofit/>
          </a:bodyPr>
          <a:lstStyle/>
          <a:p>
            <a:pPr algn="ctr"/>
            <a:r>
              <a:rPr lang="en-029" sz="4400" b="1" dirty="0" smtClean="0"/>
              <a:t>CUSTOMER SERVICE STRATEGY</a:t>
            </a:r>
            <a:endParaRPr lang="en-029" sz="4400" b="1" dirty="0"/>
          </a:p>
        </p:txBody>
      </p:sp>
      <p:pic>
        <p:nvPicPr>
          <p:cNvPr id="14338" name="Picture 2" descr="https://tse1.mm.bing.net/th?&amp;id=OIP.Me11622371dcfd5141ac247022a4de4b3o0&amp;w=300&amp;h=250&amp;c=0&amp;pid=1.9&amp;rs=0&amp;p=0&amp;r=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5412" y="533400"/>
            <a:ext cx="118872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sz="3600" dirty="0"/>
              <a:t>Before you can find new customers and increase sales, you need to understand who your customer is, what value proposition you offer to customers, and what your competition is currently offering in the market and where there are gaps for a new entrant. </a:t>
            </a:r>
          </a:p>
        </p:txBody>
      </p:sp>
      <p:sp>
        <p:nvSpPr>
          <p:cNvPr id="3" name="Title 2"/>
          <p:cNvSpPr>
            <a:spLocks noGrp="1"/>
          </p:cNvSpPr>
          <p:nvPr>
            <p:ph type="title"/>
          </p:nvPr>
        </p:nvSpPr>
        <p:spPr/>
        <p:txBody>
          <a:bodyPr>
            <a:normAutofit/>
          </a:bodyPr>
          <a:lstStyle/>
          <a:p>
            <a:pPr algn="ctr"/>
            <a:r>
              <a:rPr lang="en-029" sz="4400" b="1" dirty="0" smtClean="0"/>
              <a:t>CUSTOMER SERVICE STRATEGY</a:t>
            </a:r>
            <a:endParaRPr lang="en-029" sz="4400" b="1" dirty="0"/>
          </a:p>
        </p:txBody>
      </p:sp>
      <p:pic>
        <p:nvPicPr>
          <p:cNvPr id="15362" name="Picture 2" descr="https://tse1.mm.bing.net/th?&amp;id=OIP.Me11622371dcfd5141ac247022a4de4b3o0&amp;w=300&amp;h=250&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3042" y="485775"/>
            <a:ext cx="124587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4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r>
              <a:rPr lang="en-029" b="1" dirty="0"/>
              <a:t>UNIT CODE: A/504/2282</a:t>
            </a:r>
          </a:p>
          <a:p>
            <a:r>
              <a:rPr lang="en-US" b="1" dirty="0" smtClean="0"/>
              <a:t>M 1: ANALYSE HOW CUSTOMER SERVICE PROVISION IS IMPLEMENTED IN AVIATION  ORGANISATIONS</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JM" dirty="0"/>
          </a:p>
        </p:txBody>
      </p:sp>
      <p:sp>
        <p:nvSpPr>
          <p:cNvPr id="3" name="Title 2"/>
          <p:cNvSpPr>
            <a:spLocks noGrp="1"/>
          </p:cNvSpPr>
          <p:nvPr>
            <p:ph type="title"/>
          </p:nvPr>
        </p:nvSpPr>
        <p:spPr/>
        <p:txBody>
          <a:bodyPr/>
          <a:lstStyle/>
          <a:p>
            <a:pPr algn="ctr"/>
            <a:r>
              <a:rPr lang="en-JM" b="1" dirty="0"/>
              <a:t>UNIT 7 CUSTOMER SERVICE</a:t>
            </a:r>
            <a:br>
              <a:rPr lang="en-JM" b="1" dirty="0"/>
            </a:br>
            <a:r>
              <a:rPr lang="en-JM" b="1" dirty="0"/>
              <a:t> IN THE AVATION INDUSTRY</a:t>
            </a:r>
          </a:p>
        </p:txBody>
      </p:sp>
      <p:pic>
        <p:nvPicPr>
          <p:cNvPr id="4" name="Picture 3"/>
          <p:cNvPicPr>
            <a:picLocks noChangeAspect="1"/>
          </p:cNvPicPr>
          <p:nvPr/>
        </p:nvPicPr>
        <p:blipFill>
          <a:blip r:embed="rId2"/>
          <a:stretch>
            <a:fillRect/>
          </a:stretch>
        </p:blipFill>
        <p:spPr>
          <a:xfrm>
            <a:off x="4418012" y="1981200"/>
            <a:ext cx="3467100" cy="2739009"/>
          </a:xfrm>
          <a:prstGeom prst="rect">
            <a:avLst/>
          </a:prstGeom>
        </p:spPr>
      </p:pic>
    </p:spTree>
    <p:extLst>
      <p:ext uri="{BB962C8B-B14F-4D97-AF65-F5344CB8AC3E}">
        <p14:creationId xmlns:p14="http://schemas.microsoft.com/office/powerpoint/2010/main" val="139415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JM" sz="2400" dirty="0"/>
              <a:t>Customer service is the support you offer your customers — both before and after they buy your product — that helps them have an easy and enjoyable experience with you. It’s more than just providing answers; it’s an important part of the promise your brand makes to its customers. And it’s a critical to the success of your </a:t>
            </a:r>
            <a:r>
              <a:rPr lang="en-JM" sz="2400" dirty="0" smtClean="0"/>
              <a:t>business.</a:t>
            </a:r>
          </a:p>
          <a:p>
            <a:r>
              <a:rPr lang="en-JM" sz="2400" dirty="0"/>
              <a:t>A service provision has more than one definition, depending on the context in which you use the term. In a business context, it usually refers to trading an intangible resource, such as a skill or specialized knowledge, for some form of compensation.</a:t>
            </a:r>
            <a:endParaRPr lang="en-JM" sz="2400" dirty="0"/>
          </a:p>
        </p:txBody>
      </p:sp>
      <p:sp>
        <p:nvSpPr>
          <p:cNvPr id="3" name="Title 2"/>
          <p:cNvSpPr>
            <a:spLocks noGrp="1"/>
          </p:cNvSpPr>
          <p:nvPr>
            <p:ph type="title"/>
          </p:nvPr>
        </p:nvSpPr>
        <p:spPr/>
        <p:txBody>
          <a:bodyPr/>
          <a:lstStyle/>
          <a:p>
            <a:pPr algn="ctr"/>
            <a:r>
              <a:rPr lang="en-US" b="1" dirty="0"/>
              <a:t>CUSTOMER SERVICE PROVISION</a:t>
            </a:r>
            <a:endParaRPr lang="en-JM" dirty="0"/>
          </a:p>
        </p:txBody>
      </p:sp>
    </p:spTree>
    <p:extLst>
      <p:ext uri="{BB962C8B-B14F-4D97-AF65-F5344CB8AC3E}">
        <p14:creationId xmlns:p14="http://schemas.microsoft.com/office/powerpoint/2010/main" val="94254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92500" lnSpcReduction="10000"/>
          </a:bodyPr>
          <a:lstStyle/>
          <a:p>
            <a:pPr lvl="0"/>
            <a:r>
              <a:rPr lang="en-029" dirty="0" err="1"/>
              <a:t>Friel</a:t>
            </a:r>
            <a:r>
              <a:rPr lang="en-029" dirty="0"/>
              <a:t>, David et al. "What Is Customer Service?". </a:t>
            </a:r>
            <a:r>
              <a:rPr lang="en-029" dirty="0" err="1"/>
              <a:t>N.p</a:t>
            </a:r>
            <a:r>
              <a:rPr lang="en-029" dirty="0"/>
              <a:t>., 2017. Web. 20 Jan. 2017</a:t>
            </a:r>
            <a:r>
              <a:rPr lang="en-029" dirty="0" smtClean="0"/>
              <a:t>.</a:t>
            </a:r>
          </a:p>
          <a:p>
            <a:pPr lvl="0"/>
            <a:r>
              <a:rPr lang="en-029" dirty="0"/>
              <a:t>"What Is Service Provision? Definition And Meaning". </a:t>
            </a:r>
            <a:r>
              <a:rPr lang="en-029" i="1" dirty="0"/>
              <a:t>BusinessDictionary.com</a:t>
            </a:r>
            <a:r>
              <a:rPr lang="en-029" dirty="0"/>
              <a:t>. </a:t>
            </a:r>
            <a:r>
              <a:rPr lang="en-029" dirty="0" err="1"/>
              <a:t>N.p</a:t>
            </a:r>
            <a:r>
              <a:rPr lang="en-029" dirty="0"/>
              <a:t>., 2017. Web. 20 Jan. 2017.</a:t>
            </a:r>
          </a:p>
          <a:p>
            <a:pPr lvl="0"/>
            <a:r>
              <a:rPr lang="en-029" dirty="0"/>
              <a:t>"Customer Perception Definition &amp; Meaning | Marketing Dictionary | MBA </a:t>
            </a:r>
            <a:r>
              <a:rPr lang="en-029" dirty="0" err="1"/>
              <a:t>Skool-Study.Learn.Share</a:t>
            </a:r>
            <a:r>
              <a:rPr lang="en-029" dirty="0"/>
              <a:t>.". </a:t>
            </a:r>
            <a:r>
              <a:rPr lang="en-029" i="1" dirty="0"/>
              <a:t>MBA </a:t>
            </a:r>
            <a:r>
              <a:rPr lang="en-029" i="1" dirty="0" err="1"/>
              <a:t>Skool-Study.Learn.Share</a:t>
            </a:r>
            <a:r>
              <a:rPr lang="en-029" i="1" dirty="0"/>
              <a:t>.</a:t>
            </a:r>
            <a:r>
              <a:rPr lang="en-029" dirty="0"/>
              <a:t>. </a:t>
            </a:r>
            <a:r>
              <a:rPr lang="en-029" dirty="0" err="1"/>
              <a:t>N.p</a:t>
            </a:r>
            <a:r>
              <a:rPr lang="en-029" dirty="0"/>
              <a:t>., 2017. Web. 20 Jan. </a:t>
            </a:r>
            <a:r>
              <a:rPr lang="en-029" dirty="0" smtClean="0"/>
              <a:t>2017</a:t>
            </a:r>
          </a:p>
          <a:p>
            <a:pPr lvl="0"/>
            <a:r>
              <a:rPr lang="en-029" dirty="0"/>
              <a:t>"What Is A Customer Service Culture?". </a:t>
            </a:r>
            <a:r>
              <a:rPr lang="en-029" i="1" dirty="0"/>
              <a:t>Customerservicezone.com</a:t>
            </a:r>
            <a:r>
              <a:rPr lang="en-029" dirty="0"/>
              <a:t>. </a:t>
            </a:r>
            <a:r>
              <a:rPr lang="en-029" dirty="0" err="1"/>
              <a:t>N.p</a:t>
            </a:r>
            <a:r>
              <a:rPr lang="en-029" dirty="0"/>
              <a:t>., 2017. Web. 23 Jan. 2017</a:t>
            </a:r>
            <a:r>
              <a:rPr lang="en-029" dirty="0" smtClean="0"/>
              <a:t>.</a:t>
            </a:r>
            <a:endParaRPr lang="en-029" dirty="0"/>
          </a:p>
          <a:p>
            <a:pPr lvl="0"/>
            <a:r>
              <a:rPr lang="en-029" dirty="0" err="1"/>
              <a:t>Agabu</a:t>
            </a:r>
            <a:r>
              <a:rPr lang="en-029" dirty="0"/>
              <a:t> Phiri, Maxwell and </a:t>
            </a:r>
            <a:r>
              <a:rPr lang="en-029" dirty="0" err="1"/>
              <a:t>Thobeleni</a:t>
            </a:r>
            <a:r>
              <a:rPr lang="en-029" dirty="0"/>
              <a:t> </a:t>
            </a:r>
            <a:r>
              <a:rPr lang="en-029" dirty="0" err="1"/>
              <a:t>Mcwabe</a:t>
            </a:r>
            <a:r>
              <a:rPr lang="en-029" dirty="0"/>
              <a:t> </a:t>
            </a:r>
            <a:r>
              <a:rPr lang="en-029" dirty="0" err="1"/>
              <a:t>Mcwabe</a:t>
            </a:r>
            <a:r>
              <a:rPr lang="en-029" dirty="0"/>
              <a:t>. "CUSTOMERS’ EXPECTATIONS AND PERCEPTIONS OF SERVICE QUALITY: THE CASE OF PICK N PAY SUPERMARKET STORES IN PIETERMARITZBURG AREA, SOUTH AFRICA". </a:t>
            </a:r>
            <a:r>
              <a:rPr lang="en-029" i="1" dirty="0"/>
              <a:t>International Journal of Research In Social Sciences</a:t>
            </a:r>
            <a:r>
              <a:rPr lang="en-029" dirty="0"/>
              <a:t> 3.1 (2013): n. </a:t>
            </a:r>
            <a:r>
              <a:rPr lang="en-029" dirty="0" err="1"/>
              <a:t>pag</a:t>
            </a:r>
            <a:r>
              <a:rPr lang="en-029" dirty="0"/>
              <a:t>. Web. 23 Jan. 2017.</a:t>
            </a:r>
            <a:endParaRPr lang="en-US"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3608890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029" dirty="0"/>
              <a:t>"Chapter 3—Building Customer Satisfaction, Value, And Retention". </a:t>
            </a:r>
            <a:r>
              <a:rPr lang="en-029" i="1" dirty="0"/>
              <a:t>Ruby.fgcu.edu</a:t>
            </a:r>
            <a:r>
              <a:rPr lang="en-029" dirty="0"/>
              <a:t>. </a:t>
            </a:r>
            <a:r>
              <a:rPr lang="en-029" dirty="0" err="1"/>
              <a:t>N.p</a:t>
            </a:r>
            <a:r>
              <a:rPr lang="en-029" dirty="0"/>
              <a:t>., 2017. Web. 23 Jan. 2017</a:t>
            </a:r>
            <a:r>
              <a:rPr lang="en-029" dirty="0" smtClean="0"/>
              <a:t>.</a:t>
            </a:r>
          </a:p>
          <a:p>
            <a:pPr lvl="0"/>
            <a:r>
              <a:rPr lang="en-029" dirty="0"/>
              <a:t>Estep, Meredith. "Top 10 Benefits Of Quality Customer Service". </a:t>
            </a:r>
            <a:r>
              <a:rPr lang="en-029" i="1" dirty="0"/>
              <a:t>Unitiv.com</a:t>
            </a:r>
            <a:r>
              <a:rPr lang="en-029" dirty="0"/>
              <a:t>. </a:t>
            </a:r>
            <a:r>
              <a:rPr lang="en-029" dirty="0" err="1"/>
              <a:t>N.p</a:t>
            </a:r>
            <a:r>
              <a:rPr lang="en-029" dirty="0"/>
              <a:t>., 2017. Web. 23 Jan. 2017</a:t>
            </a:r>
            <a:r>
              <a:rPr lang="en-029" dirty="0" smtClean="0"/>
              <a:t>.</a:t>
            </a:r>
          </a:p>
          <a:p>
            <a:pPr lvl="0"/>
            <a:r>
              <a:rPr lang="en-029" dirty="0"/>
              <a:t>Harris, David. "Definition Of A Customer Service Strategy | </a:t>
            </a:r>
            <a:r>
              <a:rPr lang="en-029" dirty="0" err="1"/>
              <a:t>Ehow</a:t>
            </a:r>
            <a:r>
              <a:rPr lang="en-029" dirty="0"/>
              <a:t>". </a:t>
            </a:r>
            <a:r>
              <a:rPr lang="en-029" i="1" dirty="0" err="1"/>
              <a:t>eHow</a:t>
            </a:r>
            <a:r>
              <a:rPr lang="en-029" dirty="0"/>
              <a:t>. </a:t>
            </a:r>
            <a:r>
              <a:rPr lang="en-029" dirty="0" err="1"/>
              <a:t>N.p</a:t>
            </a:r>
            <a:r>
              <a:rPr lang="en-029" dirty="0"/>
              <a:t>., 2017. Web. 23 Jan. 2017.</a:t>
            </a:r>
          </a:p>
          <a:p>
            <a:pPr lvl="0"/>
            <a:r>
              <a:rPr lang="en-029" dirty="0"/>
              <a:t>Beard, Ross. "5 Customer Experience Strategies That Work". </a:t>
            </a:r>
            <a:r>
              <a:rPr lang="en-029" i="1" dirty="0"/>
              <a:t>Client Heartbeat Blog</a:t>
            </a:r>
            <a:r>
              <a:rPr lang="en-029" dirty="0"/>
              <a:t>. </a:t>
            </a:r>
            <a:r>
              <a:rPr lang="en-029" dirty="0" err="1"/>
              <a:t>N.p</a:t>
            </a:r>
            <a:r>
              <a:rPr lang="en-029" dirty="0"/>
              <a:t>., 2017. Web. 24 Jan. 2017</a:t>
            </a:r>
            <a:r>
              <a:rPr lang="en-029" dirty="0" smtClean="0"/>
              <a:t>.</a:t>
            </a:r>
          </a:p>
          <a:p>
            <a:pPr lvl="0"/>
            <a:r>
              <a:rPr lang="en-029" dirty="0"/>
              <a:t>"How To Find New Customers And Increase Sales". </a:t>
            </a:r>
            <a:r>
              <a:rPr lang="en-029" i="1" dirty="0"/>
              <a:t>Inc.com</a:t>
            </a:r>
            <a:r>
              <a:rPr lang="en-029" dirty="0"/>
              <a:t>. </a:t>
            </a:r>
            <a:r>
              <a:rPr lang="en-029" dirty="0" err="1"/>
              <a:t>N.p</a:t>
            </a:r>
            <a:r>
              <a:rPr lang="en-029" dirty="0"/>
              <a:t>., 2017. Web. 24 Jan. 2017.</a:t>
            </a:r>
            <a:endParaRPr lang="en-029" dirty="0" smtClean="0"/>
          </a:p>
          <a:p>
            <a:pPr lvl="0"/>
            <a:endParaRPr lang="en-US"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1076126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029" dirty="0" err="1"/>
              <a:t>Schieltz</a:t>
            </a:r>
            <a:r>
              <a:rPr lang="en-029" dirty="0"/>
              <a:t>, Matthew and Matthew </a:t>
            </a:r>
            <a:r>
              <a:rPr lang="en-029" dirty="0" err="1"/>
              <a:t>Schieltz</a:t>
            </a:r>
            <a:r>
              <a:rPr lang="en-029" dirty="0"/>
              <a:t>. "How To Develop A Customer Service Model | </a:t>
            </a:r>
            <a:r>
              <a:rPr lang="en-029" dirty="0" err="1"/>
              <a:t>Ehow</a:t>
            </a:r>
            <a:r>
              <a:rPr lang="en-029" dirty="0"/>
              <a:t>". </a:t>
            </a:r>
            <a:r>
              <a:rPr lang="en-029" i="1" dirty="0" err="1"/>
              <a:t>eHow</a:t>
            </a:r>
            <a:r>
              <a:rPr lang="en-029" dirty="0"/>
              <a:t>. </a:t>
            </a:r>
            <a:r>
              <a:rPr lang="en-029" dirty="0" err="1"/>
              <a:t>N.p</a:t>
            </a:r>
            <a:r>
              <a:rPr lang="en-029" dirty="0"/>
              <a:t>., 2017. Web. 24 Jan. 2017</a:t>
            </a:r>
            <a:r>
              <a:rPr lang="en-029" dirty="0" smtClean="0"/>
              <a:t>.</a:t>
            </a:r>
          </a:p>
          <a:p>
            <a:pPr lvl="0"/>
            <a:r>
              <a:rPr lang="en-029" dirty="0"/>
              <a:t>"3 Customer Service Models For Success". </a:t>
            </a:r>
            <a:r>
              <a:rPr lang="en-029" i="1" dirty="0"/>
              <a:t>Rabidofficemonkey.com</a:t>
            </a:r>
            <a:r>
              <a:rPr lang="en-029" dirty="0"/>
              <a:t>. </a:t>
            </a:r>
            <a:r>
              <a:rPr lang="en-029" dirty="0" err="1"/>
              <a:t>N.p</a:t>
            </a:r>
            <a:r>
              <a:rPr lang="en-029" dirty="0"/>
              <a:t>., 2017. Web. 24 Jan. 2017</a:t>
            </a:r>
            <a:r>
              <a:rPr lang="en-029" dirty="0" smtClean="0"/>
              <a:t>.</a:t>
            </a:r>
          </a:p>
          <a:p>
            <a:pPr lvl="0"/>
            <a:r>
              <a:rPr lang="en-JM" dirty="0" err="1"/>
              <a:t>Center</a:t>
            </a:r>
            <a:r>
              <a:rPr lang="en-JM" dirty="0"/>
              <a:t>, Success, What important?), and Salesforce Desk.com. "What Is Customer Service? (And Why Is It Important?) | </a:t>
            </a:r>
            <a:r>
              <a:rPr lang="en-JM" dirty="0" err="1"/>
              <a:t>Desk.Com</a:t>
            </a:r>
            <a:r>
              <a:rPr lang="en-JM" dirty="0"/>
              <a:t>". </a:t>
            </a:r>
            <a:r>
              <a:rPr lang="en-JM" i="1" dirty="0"/>
              <a:t>Desk.com</a:t>
            </a:r>
            <a:r>
              <a:rPr lang="en-JM" dirty="0"/>
              <a:t>. </a:t>
            </a:r>
            <a:r>
              <a:rPr lang="en-JM" dirty="0" err="1"/>
              <a:t>N.p</a:t>
            </a:r>
            <a:r>
              <a:rPr lang="en-JM" dirty="0"/>
              <a:t>., 2017. Web. 28 Jan. 2017</a:t>
            </a:r>
            <a:r>
              <a:rPr lang="en-JM" dirty="0" smtClean="0"/>
              <a:t>.</a:t>
            </a:r>
          </a:p>
          <a:p>
            <a:pPr lvl="0"/>
            <a:r>
              <a:rPr lang="en-JM" dirty="0" err="1"/>
              <a:t>Lohrey</a:t>
            </a:r>
            <a:r>
              <a:rPr lang="en-JM" dirty="0"/>
              <a:t>, Jackie and Jackie </a:t>
            </a:r>
            <a:r>
              <a:rPr lang="en-JM" dirty="0" err="1"/>
              <a:t>Lohrey</a:t>
            </a:r>
            <a:r>
              <a:rPr lang="en-JM" dirty="0"/>
              <a:t>. "Definition Of Service Provision | </a:t>
            </a:r>
            <a:r>
              <a:rPr lang="en-JM" dirty="0" err="1"/>
              <a:t>Ehow</a:t>
            </a:r>
            <a:r>
              <a:rPr lang="en-JM" dirty="0"/>
              <a:t>". </a:t>
            </a:r>
            <a:r>
              <a:rPr lang="en-JM" i="1" dirty="0" err="1"/>
              <a:t>eHow</a:t>
            </a:r>
            <a:r>
              <a:rPr lang="en-JM" dirty="0"/>
              <a:t>. </a:t>
            </a:r>
            <a:r>
              <a:rPr lang="en-JM" dirty="0" err="1"/>
              <a:t>N.p</a:t>
            </a:r>
            <a:r>
              <a:rPr lang="en-JM" dirty="0"/>
              <a:t>., 2017. Web. 28 Jan. 2017.</a:t>
            </a:r>
            <a:endParaRPr lang="en-US" b="1" dirty="0" smtClean="0">
              <a:solidFill>
                <a:srgbClr val="FF0000"/>
              </a:solidFill>
            </a:endParaRPr>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21331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1. UNDERSTAND CUSTOMER SERVICE POLICIES WITHIN BUSINESS AND SERVICE CONTEXTS </a:t>
            </a:r>
          </a:p>
          <a:p>
            <a:r>
              <a:rPr lang="en-US" dirty="0" smtClean="0"/>
              <a:t>2. UNDERSTAND THE PURPOSE OF PROMOTING A CUSTOMER-FOCUESED CULTURE.</a:t>
            </a:r>
          </a:p>
          <a:p>
            <a:r>
              <a:rPr lang="en-US" dirty="0" smtClean="0"/>
              <a:t>3.BE ABLE TO INVESTIGATE CUSTOMER REQUIREMENTS AND EXPECTATIONS</a:t>
            </a:r>
          </a:p>
          <a:p>
            <a:r>
              <a:rPr lang="en-US" dirty="0" smtClean="0"/>
              <a:t>4.BE ABLE TO PROVIDE CUSTOMER SERVICE WITHIN BUSINESS AND SERVICES CONTEXTS  TO MEET REQIURED STANDARDS.</a:t>
            </a:r>
            <a:endParaRPr lang="en-JM" dirty="0"/>
          </a:p>
        </p:txBody>
      </p:sp>
      <p:sp>
        <p:nvSpPr>
          <p:cNvPr id="3" name="Title 2"/>
          <p:cNvSpPr>
            <a:spLocks noGrp="1"/>
          </p:cNvSpPr>
          <p:nvPr>
            <p:ph type="title"/>
          </p:nvPr>
        </p:nvSpPr>
        <p:spPr/>
        <p:txBody>
          <a:bodyPr>
            <a:normAutofit/>
          </a:bodyPr>
          <a:lstStyle/>
          <a:p>
            <a:pPr algn="ctr"/>
            <a:r>
              <a:rPr lang="en-US" sz="4800" b="1" dirty="0" smtClean="0">
                <a:latin typeface="Adobe Garamond Pro Bold" panose="02020702060506020403" pitchFamily="18" charset="0"/>
              </a:rPr>
              <a:t>THE BASIC SYLLABUS</a:t>
            </a:r>
            <a:endParaRPr lang="en-JM" sz="4800" b="1" dirty="0">
              <a:latin typeface="Adobe Garamond Pro Bold" panose="02020702060506020403" pitchFamily="18" charset="0"/>
            </a:endParaRPr>
          </a:p>
        </p:txBody>
      </p:sp>
      <p:pic>
        <p:nvPicPr>
          <p:cNvPr id="4" name="Picture 3"/>
          <p:cNvPicPr>
            <a:picLocks noChangeAspect="1"/>
          </p:cNvPicPr>
          <p:nvPr/>
        </p:nvPicPr>
        <p:blipFill>
          <a:blip r:embed="rId2"/>
          <a:stretch>
            <a:fillRect/>
          </a:stretch>
        </p:blipFill>
        <p:spPr>
          <a:xfrm>
            <a:off x="10437812" y="482705"/>
            <a:ext cx="1085850" cy="1346095"/>
          </a:xfrm>
          <a:prstGeom prst="rect">
            <a:avLst/>
          </a:prstGeom>
        </p:spPr>
      </p:pic>
    </p:spTree>
    <p:extLst>
      <p:ext uri="{BB962C8B-B14F-4D97-AF65-F5344CB8AC3E}">
        <p14:creationId xmlns:p14="http://schemas.microsoft.com/office/powerpoint/2010/main" val="375309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UNDERSTAND THE PURPOSE OF PROMOTING A CUSTOMER-FOCUESED CULTURE</a:t>
            </a:r>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AC  2. 2: ANALYZE HOW CUSTOMER PERCEPTION IS INFLUENCED BY CUSTOMER SERVICE PROVISION </a:t>
            </a:r>
            <a:endParaRPr lang="en-JM" dirty="0"/>
          </a:p>
        </p:txBody>
      </p:sp>
      <p:sp>
        <p:nvSpPr>
          <p:cNvPr id="3" name="Title 2"/>
          <p:cNvSpPr>
            <a:spLocks noGrp="1"/>
          </p:cNvSpPr>
          <p:nvPr>
            <p:ph type="title"/>
          </p:nvPr>
        </p:nvSpPr>
        <p:spPr/>
        <p:txBody>
          <a:bodyPr>
            <a:normAutofit/>
          </a:bodyPr>
          <a:lstStyle/>
          <a:p>
            <a:pPr algn="ctr"/>
            <a:r>
              <a:rPr lang="en-US" sz="4800" b="1" dirty="0" smtClean="0">
                <a:latin typeface="Adobe Garamond Pro Bold" panose="02020702060506020403" pitchFamily="18" charset="0"/>
              </a:rPr>
              <a:t>LEARNING OUTCOMES</a:t>
            </a:r>
            <a:endParaRPr lang="en-JM" sz="4800" b="1" dirty="0">
              <a:latin typeface="Adobe Garamond Pro Bold" panose="02020702060506020403" pitchFamily="18" charset="0"/>
            </a:endParaRPr>
          </a:p>
        </p:txBody>
      </p:sp>
      <p:pic>
        <p:nvPicPr>
          <p:cNvPr id="5" name="Picture 4"/>
          <p:cNvPicPr>
            <a:picLocks noChangeAspect="1"/>
          </p:cNvPicPr>
          <p:nvPr/>
        </p:nvPicPr>
        <p:blipFill>
          <a:blip r:embed="rId2"/>
          <a:stretch>
            <a:fillRect/>
          </a:stretch>
        </p:blipFill>
        <p:spPr>
          <a:xfrm>
            <a:off x="4494212" y="2514600"/>
            <a:ext cx="2640654" cy="2532873"/>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3012" y="609600"/>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7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2414" y="1981200"/>
            <a:ext cx="9601200" cy="3886200"/>
          </a:xfrm>
        </p:spPr>
        <p:txBody>
          <a:bodyPr>
            <a:noAutofit/>
          </a:bodyPr>
          <a:lstStyle/>
          <a:p>
            <a:pPr lvl="0"/>
            <a:r>
              <a:rPr lang="en-029" sz="3200" dirty="0"/>
              <a:t>The act of performing a task for a business or person that wants or requires it in exchange for acceptable compensation. A business that specializes in some form of service provision usually needs to have qualified staff members on hand that are regularly available to perform the services that it offers to consumers.</a:t>
            </a:r>
            <a:br>
              <a:rPr lang="en-029" sz="3200" dirty="0"/>
            </a:br>
            <a:endParaRPr lang="en-US" sz="3200"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OVERVIEW</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stretch>
            <a:fillRect/>
          </a:stretch>
        </p:blipFill>
        <p:spPr>
          <a:xfrm>
            <a:off x="10285412" y="516082"/>
            <a:ext cx="1238250" cy="1543572"/>
          </a:xfrm>
          <a:prstGeom prst="rect">
            <a:avLst/>
          </a:prstGeom>
        </p:spPr>
      </p:pic>
    </p:spTree>
    <p:extLst>
      <p:ext uri="{BB962C8B-B14F-4D97-AF65-F5344CB8AC3E}">
        <p14:creationId xmlns:p14="http://schemas.microsoft.com/office/powerpoint/2010/main" val="68599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2414" y="1981200"/>
            <a:ext cx="9601200" cy="3886200"/>
          </a:xfrm>
        </p:spPr>
        <p:txBody>
          <a:bodyPr>
            <a:noAutofit/>
          </a:bodyPr>
          <a:lstStyle/>
          <a:p>
            <a:pPr lvl="0"/>
            <a:r>
              <a:rPr lang="en-029" sz="3200" dirty="0"/>
              <a:t>Customer service is the provision of service to customers before, during and after the purchase of any product. Customer service is a series of activities designed in order to enhance the experience of the customers. The sole purpose of the customer service is to meet the expectations of the customers so that they are satisfied with the outcome. </a:t>
            </a:r>
            <a:endParaRPr lang="en-US" sz="3200" dirty="0" smtClean="0"/>
          </a:p>
        </p:txBody>
      </p:sp>
      <p:sp>
        <p:nvSpPr>
          <p:cNvPr id="13" name="Title 12"/>
          <p:cNvSpPr>
            <a:spLocks noGrp="1"/>
          </p:cNvSpPr>
          <p:nvPr>
            <p:ph type="title"/>
          </p:nvPr>
        </p:nvSpPr>
        <p:spPr/>
        <p:txBody>
          <a:bodyPr>
            <a:noAutofit/>
          </a:bodyPr>
          <a:lstStyle/>
          <a:p>
            <a:pPr algn="ctr"/>
            <a:r>
              <a:rPr lang="en-US" sz="4400" b="1" dirty="0" smtClean="0">
                <a:latin typeface="Adobe Garamond Pro Bold" panose="02020702060506020403" pitchFamily="18" charset="0"/>
              </a:rPr>
              <a:t>CUSTOMER SERVICE</a:t>
            </a:r>
            <a:br>
              <a:rPr lang="en-US" sz="4400" b="1" dirty="0" smtClean="0">
                <a:latin typeface="Adobe Garamond Pro Bold" panose="02020702060506020403" pitchFamily="18" charset="0"/>
              </a:rPr>
            </a:br>
            <a:r>
              <a:rPr lang="en-US" sz="4400" b="1" dirty="0" smtClean="0">
                <a:latin typeface="Adobe Garamond Pro Bold" panose="02020702060506020403" pitchFamily="18" charset="0"/>
              </a:rPr>
              <a:t> PROVISION</a:t>
            </a:r>
            <a:endParaRPr lang="en-US" sz="4400" b="1" dirty="0">
              <a:latin typeface="Adobe Garamond Pro Bold" panose="02020702060506020403" pitchFamily="18" charset="0"/>
            </a:endParaRPr>
          </a:p>
        </p:txBody>
      </p:sp>
      <p:pic>
        <p:nvPicPr>
          <p:cNvPr id="1026" name="Picture 2" descr="Image result for customer service provision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0612" y="556475"/>
            <a:ext cx="1617453" cy="111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860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6839" y="1811337"/>
            <a:ext cx="9601200" cy="4191000"/>
          </a:xfrm>
        </p:spPr>
        <p:txBody>
          <a:bodyPr>
            <a:normAutofit fontScale="92500" lnSpcReduction="10000"/>
          </a:bodyPr>
          <a:lstStyle/>
          <a:p>
            <a:r>
              <a:rPr lang="en-029" sz="3200" dirty="0" smtClean="0"/>
              <a:t>This </a:t>
            </a:r>
            <a:r>
              <a:rPr lang="en-029" sz="3200" dirty="0"/>
              <a:t> refers to the process by which a customer selects, organizes, and interprets information/stimuli inputs to create a meaningful picture of the brand or the product. It is a three stage process that translates raw stimuli into meaningful </a:t>
            </a:r>
            <a:r>
              <a:rPr lang="en-029" sz="3200" dirty="0" smtClean="0"/>
              <a:t>information.</a:t>
            </a:r>
            <a:r>
              <a:rPr lang="en-029" sz="3200" dirty="0"/>
              <a:t> Each individual interprets the meaning of stimulus in a manner consistent with his/her own unique biases, needs and expectations. Three stages of perception are exposure, attention and </a:t>
            </a:r>
            <a:r>
              <a:rPr lang="en-029" sz="3200" dirty="0" smtClean="0"/>
              <a:t>interpretation.</a:t>
            </a:r>
          </a:p>
          <a:p>
            <a:endParaRPr lang="en-029" dirty="0" smtClean="0"/>
          </a:p>
          <a:p>
            <a:endParaRPr lang="en-029" dirty="0" smtClean="0"/>
          </a:p>
        </p:txBody>
      </p:sp>
      <p:sp>
        <p:nvSpPr>
          <p:cNvPr id="3" name="Title 2"/>
          <p:cNvSpPr>
            <a:spLocks noGrp="1"/>
          </p:cNvSpPr>
          <p:nvPr>
            <p:ph type="title"/>
          </p:nvPr>
        </p:nvSpPr>
        <p:spPr/>
        <p:txBody>
          <a:bodyPr>
            <a:normAutofit/>
          </a:bodyPr>
          <a:lstStyle/>
          <a:p>
            <a:pPr algn="ctr"/>
            <a:r>
              <a:rPr lang="en-029" sz="5400" b="1" dirty="0" smtClean="0"/>
              <a:t>CUSTOMER PERCEPTION</a:t>
            </a:r>
            <a:endParaRPr lang="en-029" sz="5400" b="1" dirty="0"/>
          </a:p>
        </p:txBody>
      </p:sp>
      <p:pic>
        <p:nvPicPr>
          <p:cNvPr id="2056" name="Picture 8" descr="Image result for customer perce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5412" y="639762"/>
            <a:ext cx="1104900" cy="103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05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6839" y="1811337"/>
            <a:ext cx="9601200" cy="4191000"/>
          </a:xfrm>
        </p:spPr>
        <p:txBody>
          <a:bodyPr>
            <a:normAutofit/>
          </a:bodyPr>
          <a:lstStyle/>
          <a:p>
            <a:endParaRPr lang="en-029" dirty="0" smtClean="0"/>
          </a:p>
          <a:p>
            <a:endParaRPr lang="en-029" dirty="0" smtClean="0"/>
          </a:p>
          <a:p>
            <a:endParaRPr lang="en-029" dirty="0" smtClean="0"/>
          </a:p>
          <a:p>
            <a:r>
              <a:rPr lang="en-029" sz="2800" dirty="0" smtClean="0"/>
              <a:t>In </a:t>
            </a:r>
            <a:r>
              <a:rPr lang="en-029" sz="2800" dirty="0"/>
              <a:t>simpler terms, it is how a customer see's a particular brand with whatever he or she has been able to understand by watching the products, its promotions, feedback etc. It is the image of that particular brand in the mind of the customer</a:t>
            </a:r>
          </a:p>
        </p:txBody>
      </p:sp>
      <p:sp>
        <p:nvSpPr>
          <p:cNvPr id="3" name="Title 2"/>
          <p:cNvSpPr>
            <a:spLocks noGrp="1"/>
          </p:cNvSpPr>
          <p:nvPr>
            <p:ph type="title"/>
          </p:nvPr>
        </p:nvSpPr>
        <p:spPr/>
        <p:txBody>
          <a:bodyPr>
            <a:normAutofit/>
          </a:bodyPr>
          <a:lstStyle/>
          <a:p>
            <a:pPr algn="ctr"/>
            <a:r>
              <a:rPr lang="en-029" sz="5400" b="1" dirty="0" smtClean="0"/>
              <a:t>CUSTOMER PERCEPTION</a:t>
            </a:r>
            <a:endParaRPr lang="en-029" sz="5400" b="1" dirty="0"/>
          </a:p>
        </p:txBody>
      </p:sp>
      <p:pic>
        <p:nvPicPr>
          <p:cNvPr id="5" name="Picture 4"/>
          <p:cNvPicPr>
            <a:picLocks noChangeAspect="1"/>
          </p:cNvPicPr>
          <p:nvPr/>
        </p:nvPicPr>
        <p:blipFill>
          <a:blip r:embed="rId2"/>
          <a:stretch>
            <a:fillRect/>
          </a:stretch>
        </p:blipFill>
        <p:spPr>
          <a:xfrm>
            <a:off x="2513012" y="1981200"/>
            <a:ext cx="6553200" cy="1219200"/>
          </a:xfrm>
          <a:prstGeom prst="rect">
            <a:avLst/>
          </a:prstGeom>
        </p:spPr>
      </p:pic>
      <p:pic>
        <p:nvPicPr>
          <p:cNvPr id="3074" name="Picture 2" descr="Image result for customer perce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5589" y="639762"/>
            <a:ext cx="1104900" cy="103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1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smtClean="0"/>
              <a:t>Companies that are  </a:t>
            </a:r>
            <a:r>
              <a:rPr lang="en-029" sz="3200" dirty="0"/>
              <a:t>lauded for their superior customer service, you almost always find that those companies create a culture that supports excellence in customer service. It's not that they simply train their employees in customer service skills. What they do is ensure that customer service is interwoven into everything the company does. Customer service excellence simply becomes </a:t>
            </a:r>
            <a:r>
              <a:rPr lang="en-029" sz="3200" b="1" dirty="0"/>
              <a:t>the way things are done around here.</a:t>
            </a:r>
            <a:endParaRPr lang="en-029" sz="3200" dirty="0"/>
          </a:p>
        </p:txBody>
      </p:sp>
      <p:sp>
        <p:nvSpPr>
          <p:cNvPr id="3" name="Title 2"/>
          <p:cNvSpPr>
            <a:spLocks noGrp="1"/>
          </p:cNvSpPr>
          <p:nvPr>
            <p:ph type="title"/>
          </p:nvPr>
        </p:nvSpPr>
        <p:spPr/>
        <p:txBody>
          <a:bodyPr>
            <a:normAutofit/>
          </a:bodyPr>
          <a:lstStyle/>
          <a:p>
            <a:pPr algn="ctr"/>
            <a:r>
              <a:rPr lang="en-029" sz="4400" b="1" dirty="0" smtClean="0"/>
              <a:t>CUSTOMER SERVICE CULTURE</a:t>
            </a:r>
            <a:endParaRPr lang="en-029" sz="4400" b="1" dirty="0"/>
          </a:p>
        </p:txBody>
      </p:sp>
      <p:pic>
        <p:nvPicPr>
          <p:cNvPr id="3076" name="Picture 4" descr="Image result for Customer Service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212" y="533401"/>
            <a:ext cx="913123"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7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Vertical and horizontal design slides</Template>
  <TotalTime>0</TotalTime>
  <Words>1542</Words>
  <Application>Microsoft Office PowerPoint</Application>
  <PresentationFormat>Custom</PresentationFormat>
  <Paragraphs>112</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Adobe Garamond Pro Bold</vt:lpstr>
      <vt:lpstr>Arial</vt:lpstr>
      <vt:lpstr>Century Gothic</vt:lpstr>
      <vt:lpstr>굴림</vt:lpstr>
      <vt:lpstr>Vertical and Horizontal design template</vt:lpstr>
      <vt:lpstr>                                               CUSTOMER SERVICE </vt:lpstr>
      <vt:lpstr>UNIT 3: CUSTOMER SERVICE</vt:lpstr>
      <vt:lpstr>THE BASIC SYLLABUS</vt:lpstr>
      <vt:lpstr>LEARNING OUTCOMES</vt:lpstr>
      <vt:lpstr>OVERVIEW</vt:lpstr>
      <vt:lpstr>CUSTOMER SERVICE  PROVISION</vt:lpstr>
      <vt:lpstr>CUSTOMER PERCEPTION</vt:lpstr>
      <vt:lpstr>CUSTOMER PERCEPTION</vt:lpstr>
      <vt:lpstr>CUSTOMER SERVICE CULTURE</vt:lpstr>
      <vt:lpstr>CUSTOMER SERVICE CULTURE</vt:lpstr>
      <vt:lpstr>CUSTOMER PERCEPTION AND QUALITY CUSTOMER SERVICE </vt:lpstr>
      <vt:lpstr>CUSTOMER PERCEPTION AND QUALITY CUSTOMER SERVICE </vt:lpstr>
      <vt:lpstr>CUSTOMER PERCEPTION AND QUALITY CUSTOMER SERVICE </vt:lpstr>
      <vt:lpstr>CUSTOMER PERCEPTION AND QUALITY CUSTOMER SERVICE </vt:lpstr>
      <vt:lpstr>INFLUENCES OF SERVICE PROVISION ON CUSTOMER PERCEPTIONS</vt:lpstr>
      <vt:lpstr>INFLUENCES OF SERVICE PROVISION ON CUSTOMER PERCEPTIONS</vt:lpstr>
      <vt:lpstr>INFLUENCES OF SERVICE PROVISION ON CUSTOMER PERCEPTIONS</vt:lpstr>
      <vt:lpstr>INFLUENCES OF SERVICE PROVISION ON CUSTOMER PERCEPTIONS</vt:lpstr>
      <vt:lpstr>UNIT 7 CUSTOMER SERVICE  IN THE AVATION INDUSTRY</vt:lpstr>
      <vt:lpstr>CUSTOMER SERVICE STRATEGY</vt:lpstr>
      <vt:lpstr>CUSTOMER SERVICE STRATEGY</vt:lpstr>
      <vt:lpstr>CUSTOMER SERVICE STRATEGY</vt:lpstr>
      <vt:lpstr>UNIT 7 CUSTOMER SERVICE  IN THE AVATION INDUSTRY</vt:lpstr>
      <vt:lpstr>CUSTOMER SERVICE PROVISION</vt:lpstr>
      <vt:lpstr>REFERENCES</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2017-01-07T23:17:34Z</dcterms:created>
  <dcterms:modified xsi:type="dcterms:W3CDTF">2017-01-29T01:52:25Z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