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2"/>
  </p:sldMasterIdLst>
  <p:notesMasterIdLst>
    <p:notesMasterId r:id="rId41"/>
  </p:notesMasterIdLst>
  <p:handoutMasterIdLst>
    <p:handoutMasterId r:id="rId42"/>
  </p:handoutMasterIdLst>
  <p:sldIdLst>
    <p:sldId id="259" r:id="rId3"/>
    <p:sldId id="262" r:id="rId4"/>
    <p:sldId id="263" r:id="rId5"/>
    <p:sldId id="264" r:id="rId6"/>
    <p:sldId id="260" r:id="rId7"/>
    <p:sldId id="343" r:id="rId8"/>
    <p:sldId id="345" r:id="rId9"/>
    <p:sldId id="344" r:id="rId10"/>
    <p:sldId id="347" r:id="rId11"/>
    <p:sldId id="348" r:id="rId12"/>
    <p:sldId id="346" r:id="rId13"/>
    <p:sldId id="349" r:id="rId14"/>
    <p:sldId id="350" r:id="rId15"/>
    <p:sldId id="351" r:id="rId16"/>
    <p:sldId id="352" r:id="rId17"/>
    <p:sldId id="353" r:id="rId18"/>
    <p:sldId id="354" r:id="rId19"/>
    <p:sldId id="340" r:id="rId20"/>
    <p:sldId id="342" r:id="rId21"/>
    <p:sldId id="355" r:id="rId22"/>
    <p:sldId id="356" r:id="rId23"/>
    <p:sldId id="357" r:id="rId24"/>
    <p:sldId id="275" r:id="rId25"/>
    <p:sldId id="339" r:id="rId26"/>
    <p:sldId id="358" r:id="rId27"/>
    <p:sldId id="359" r:id="rId28"/>
    <p:sldId id="366" r:id="rId29"/>
    <p:sldId id="363" r:id="rId30"/>
    <p:sldId id="364" r:id="rId31"/>
    <p:sldId id="368" r:id="rId32"/>
    <p:sldId id="369" r:id="rId33"/>
    <p:sldId id="370" r:id="rId34"/>
    <p:sldId id="371" r:id="rId35"/>
    <p:sldId id="372" r:id="rId36"/>
    <p:sldId id="373" r:id="rId37"/>
    <p:sldId id="261" r:id="rId38"/>
    <p:sldId id="271" r:id="rId39"/>
    <p:sldId id="314" r:id="rId4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p:cViewPr varScale="1">
        <p:scale>
          <a:sx n="74" d="100"/>
          <a:sy n="74" d="100"/>
        </p:scale>
        <p:origin x="582" y="72"/>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76" d="100"/>
          <a:sy n="76" d="100"/>
        </p:scale>
        <p:origin x="16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n-US"/>
              <a:t>2/7/2017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n-US"/>
              <a:t>2/7/2017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1</a:t>
            </a:fld>
            <a:endParaRPr lang="en-US"/>
          </a:p>
        </p:txBody>
      </p:sp>
    </p:spTree>
    <p:extLst>
      <p:ext uri="{BB962C8B-B14F-4D97-AF65-F5344CB8AC3E}">
        <p14:creationId xmlns:p14="http://schemas.microsoft.com/office/powerpoint/2010/main" val="509441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3829175-527E-46A3-863C-1BB1F163B849}"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
        <p:nvSpPr>
          <p:cNvPr id="3" name="Subtitle 2"/>
          <p:cNvSpPr>
            <a:spLocks noGrp="1"/>
          </p:cNvSpPr>
          <p:nvPr>
            <p:ph type="subTitle" idx="1"/>
          </p:nvPr>
        </p:nvSpPr>
        <p:spPr>
          <a:xfrm>
            <a:off x="1522413" y="4953000"/>
            <a:ext cx="8229600" cy="10668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1522413" y="1371600"/>
            <a:ext cx="9144000" cy="3505200"/>
          </a:xfrm>
        </p:spPr>
        <p:txBody>
          <a:bodyPr>
            <a:noAutofit/>
          </a:bodyPr>
          <a:lstStyle>
            <a:lvl1pPr>
              <a:defRPr sz="7200"/>
            </a:lvl1pPr>
          </a:lstStyle>
          <a:p>
            <a:r>
              <a:rPr lang="en-US" smtClean="0"/>
              <a:t>Click to edit Master title style</a:t>
            </a:r>
            <a:endParaRPr/>
          </a:p>
        </p:txBody>
      </p:sp>
    </p:spTree>
    <p:extLst>
      <p:ext uri="{BB962C8B-B14F-4D97-AF65-F5344CB8AC3E}">
        <p14:creationId xmlns:p14="http://schemas.microsoft.com/office/powerpoint/2010/main" val="410750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3829175-527E-46A3-863C-1BB1F163B849}"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117331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3829175-527E-46A3-863C-1BB1F163B849}"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
        <p:nvSpPr>
          <p:cNvPr id="3" name="Vertical Text Placeholder 2"/>
          <p:cNvSpPr>
            <a:spLocks noGrp="1"/>
          </p:cNvSpPr>
          <p:nvPr>
            <p:ph type="body" orient="vert" idx="1"/>
          </p:nvPr>
        </p:nvSpPr>
        <p:spPr>
          <a:xfrm>
            <a:off x="1522411" y="533400"/>
            <a:ext cx="8077201" cy="5592764"/>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Vertical Title 1"/>
          <p:cNvSpPr>
            <a:spLocks noGrp="1"/>
          </p:cNvSpPr>
          <p:nvPr>
            <p:ph type="title" orient="vert"/>
          </p:nvPr>
        </p:nvSpPr>
        <p:spPr>
          <a:xfrm>
            <a:off x="9752012" y="533400"/>
            <a:ext cx="1371600" cy="5592764"/>
          </a:xfrm>
        </p:spPr>
        <p:txBody>
          <a:bodyPr vert="eaVert"/>
          <a:lstStyle/>
          <a:p>
            <a:r>
              <a:rPr lang="en-US" smtClean="0"/>
              <a:t>Click to edit Master title style</a:t>
            </a:r>
            <a:endParaRPr/>
          </a:p>
        </p:txBody>
      </p:sp>
    </p:spTree>
    <p:extLst>
      <p:ext uri="{BB962C8B-B14F-4D97-AF65-F5344CB8AC3E}">
        <p14:creationId xmlns:p14="http://schemas.microsoft.com/office/powerpoint/2010/main" val="88754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3829175-527E-46A3-863C-1BB1F163B849}"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
        <p:nvSpPr>
          <p:cNvPr id="3" name="Content Placeholder 2"/>
          <p:cNvSpPr>
            <a:spLocks noGrp="1"/>
          </p:cNvSpPr>
          <p:nvPr>
            <p:ph idx="1"/>
          </p:nvPr>
        </p:nvSpPr>
        <p:spPr/>
        <p:txBody>
          <a:bodyPr/>
          <a:lstStyle>
            <a:lvl2pPr>
              <a:buClr>
                <a:schemeClr val="accent2"/>
              </a:buClr>
              <a:defRPr/>
            </a:lvl2pPr>
            <a:lvl5pPr>
              <a:defRPr/>
            </a:lvl5pPr>
            <a:lvl6pPr>
              <a:buClr>
                <a:schemeClr val="accent2"/>
              </a:buClr>
              <a:defRPr baseline="0"/>
            </a:lvl6pPr>
            <a:lvl7pPr>
              <a:buClr>
                <a:schemeClr val="accent2"/>
              </a:buClr>
              <a:defRPr baseline="0"/>
            </a:lvl7pPr>
            <a:lvl8pPr>
              <a:buClr>
                <a:schemeClr val="accent2"/>
              </a:buClr>
              <a:defRPr baseline="0"/>
            </a:lvl8pPr>
            <a:lvl9pPr>
              <a:buClr>
                <a:schemeClr val="accent2"/>
              </a:buCl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83633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3829175-527E-46A3-863C-1BB1F163B849}"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
        <p:nvSpPr>
          <p:cNvPr id="3" name="Text Placeholder 2"/>
          <p:cNvSpPr>
            <a:spLocks noGrp="1"/>
          </p:cNvSpPr>
          <p:nvPr>
            <p:ph type="body" idx="1"/>
          </p:nvPr>
        </p:nvSpPr>
        <p:spPr>
          <a:xfrm>
            <a:off x="1522413" y="990600"/>
            <a:ext cx="8229600"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1522414" y="2514601"/>
            <a:ext cx="9144000" cy="2819400"/>
          </a:xfrm>
        </p:spPr>
        <p:txBody>
          <a:bodyPr anchor="b">
            <a:noAutofit/>
          </a:bodyPr>
          <a:lstStyle>
            <a:lvl1pPr algn="l">
              <a:defRPr sz="6600" b="0" i="0" cap="none" baseline="0"/>
            </a:lvl1pPr>
          </a:lstStyle>
          <a:p>
            <a:r>
              <a:rPr lang="en-US" smtClean="0"/>
              <a:t>Click to edit Master title style</a:t>
            </a:r>
            <a:endParaRPr/>
          </a:p>
        </p:txBody>
      </p:sp>
    </p:spTree>
    <p:extLst>
      <p:ext uri="{BB962C8B-B14F-4D97-AF65-F5344CB8AC3E}">
        <p14:creationId xmlns:p14="http://schemas.microsoft.com/office/powerpoint/2010/main" val="359165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3829175-527E-46A3-863C-1BB1F163B849}" type="datetimeFigureOut">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37D0E-4A4F-4307-8994-C1891D747D59}" type="slidenum">
              <a:rPr lang="en-US" smtClean="0"/>
              <a:t>‹#›</a:t>
            </a:fld>
            <a:endParaRPr lang="en-US"/>
          </a:p>
        </p:txBody>
      </p:sp>
      <p:sp>
        <p:nvSpPr>
          <p:cNvPr id="4" name="Content Placeholder 3"/>
          <p:cNvSpPr>
            <a:spLocks noGrp="1"/>
          </p:cNvSpPr>
          <p:nvPr>
            <p:ph sz="half" idx="2"/>
          </p:nvPr>
        </p:nvSpPr>
        <p:spPr>
          <a:xfrm>
            <a:off x="6475412" y="1828800"/>
            <a:ext cx="46482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Content Placeholder 2"/>
          <p:cNvSpPr>
            <a:spLocks noGrp="1"/>
          </p:cNvSpPr>
          <p:nvPr>
            <p:ph sz="half" idx="1"/>
          </p:nvPr>
        </p:nvSpPr>
        <p:spPr>
          <a:xfrm>
            <a:off x="1522414" y="1828800"/>
            <a:ext cx="46451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a:xfrm>
            <a:off x="1522414" y="533400"/>
            <a:ext cx="9601200" cy="1143000"/>
          </a:xfrm>
        </p:spPr>
        <p:txBody>
          <a:bodyPr/>
          <a:lstStyle/>
          <a:p>
            <a:r>
              <a:rPr lang="en-US" smtClean="0"/>
              <a:t>Click to edit Master title style</a:t>
            </a:r>
            <a:endParaRPr/>
          </a:p>
        </p:txBody>
      </p:sp>
    </p:spTree>
    <p:extLst>
      <p:ext uri="{BB962C8B-B14F-4D97-AF65-F5344CB8AC3E}">
        <p14:creationId xmlns:p14="http://schemas.microsoft.com/office/powerpoint/2010/main" val="38315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83829175-527E-46A3-863C-1BB1F163B849}" type="datetimeFigureOut">
              <a:rPr lang="en-US" smtClean="0"/>
              <a:t>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137D0E-4A4F-4307-8994-C1891D747D59}" type="slidenum">
              <a:rPr lang="en-US" smtClean="0"/>
              <a:t>‹#›</a:t>
            </a:fld>
            <a:endParaRPr lang="en-US"/>
          </a:p>
        </p:txBody>
      </p:sp>
      <p:sp>
        <p:nvSpPr>
          <p:cNvPr id="6" name="Content Placeholder 5"/>
          <p:cNvSpPr>
            <a:spLocks noGrp="1"/>
          </p:cNvSpPr>
          <p:nvPr>
            <p:ph sz="quarter" idx="4"/>
          </p:nvPr>
        </p:nvSpPr>
        <p:spPr>
          <a:xfrm>
            <a:off x="647846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47846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4"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Text Placeholder 2"/>
          <p:cNvSpPr>
            <a:spLocks noGrp="1"/>
          </p:cNvSpPr>
          <p:nvPr>
            <p:ph type="body" idx="1"/>
          </p:nvPr>
        </p:nvSpPr>
        <p:spPr>
          <a:xfrm>
            <a:off x="1522414"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1522414" y="533400"/>
            <a:ext cx="9601200" cy="1143000"/>
          </a:xfrm>
        </p:spPr>
        <p:txBody>
          <a:bodyPr/>
          <a:lstStyle>
            <a:lvl1pPr>
              <a:defRPr/>
            </a:lvl1pPr>
          </a:lstStyle>
          <a:p>
            <a:r>
              <a:rPr lang="en-US" smtClean="0"/>
              <a:t>Click to edit Master title style</a:t>
            </a:r>
            <a:endParaRPr/>
          </a:p>
        </p:txBody>
      </p:sp>
    </p:spTree>
    <p:extLst>
      <p:ext uri="{BB962C8B-B14F-4D97-AF65-F5344CB8AC3E}">
        <p14:creationId xmlns:p14="http://schemas.microsoft.com/office/powerpoint/2010/main" val="381292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3829175-527E-46A3-863C-1BB1F163B849}" type="datetimeFigureOut">
              <a:rPr lang="en-US" smtClean="0"/>
              <a:t>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137D0E-4A4F-4307-8994-C1891D747D59}" type="slidenum">
              <a:rPr lang="en-US" smtClean="0"/>
              <a:t>‹#›</a:t>
            </a:fld>
            <a:endParaRPr lang="en-US"/>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223656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29175-527E-46A3-863C-1BB1F163B849}" type="datetimeFigureOut">
              <a:rPr lang="en-US" smtClean="0"/>
              <a:t>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346525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3829175-527E-46A3-863C-1BB1F163B849}" type="datetimeFigureOut">
              <a:rPr lang="en-US" smtClean="0"/>
              <a:pPr/>
              <a:t>2/7/2017</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E5137D0E-4A4F-4307-8994-C1891D747D59}" type="slidenum">
              <a:rPr lang="en-US" smtClean="0"/>
              <a:pPr/>
              <a:t>‹#›</a:t>
            </a:fld>
            <a:endParaRPr lang="en-US"/>
          </a:p>
        </p:txBody>
      </p:sp>
      <p:sp>
        <p:nvSpPr>
          <p:cNvPr id="3" name="Content Placeholder 2"/>
          <p:cNvSpPr>
            <a:spLocks noGrp="1"/>
          </p:cNvSpPr>
          <p:nvPr>
            <p:ph idx="1"/>
          </p:nvPr>
        </p:nvSpPr>
        <p:spPr>
          <a:xfrm>
            <a:off x="5180012" y="838200"/>
            <a:ext cx="6172201"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smtClean="0"/>
              <a:t>Click to edit Master title style</a:t>
            </a:r>
            <a:endParaRPr/>
          </a:p>
        </p:txBody>
      </p:sp>
    </p:spTree>
    <p:extLst>
      <p:ext uri="{BB962C8B-B14F-4D97-AF65-F5344CB8AC3E}">
        <p14:creationId xmlns:p14="http://schemas.microsoft.com/office/powerpoint/2010/main" val="391364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5103812" y="457200"/>
            <a:ext cx="6629400"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484812" y="836610"/>
            <a:ext cx="5867401"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smtClean="0"/>
              <a:t>Click to edit Master title style</a:t>
            </a:r>
            <a:endParaRPr/>
          </a:p>
        </p:txBody>
      </p:sp>
    </p:spTree>
    <p:extLst>
      <p:ext uri="{BB962C8B-B14F-4D97-AF65-F5344CB8AC3E}">
        <p14:creationId xmlns:p14="http://schemas.microsoft.com/office/powerpoint/2010/main" val="3773852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000">
                <a:solidFill>
                  <a:schemeClr val="tx1"/>
                </a:solidFill>
              </a:defRPr>
            </a:lvl1pPr>
          </a:lstStyle>
          <a:p>
            <a:fld id="{83829175-527E-46A3-863C-1BB1F163B849}" type="datetimeFigureOut">
              <a:rPr lang="en-US" smtClean="0"/>
              <a:pPr/>
              <a:t>2/7/2017</a:t>
            </a:fld>
            <a:endParaRPr lang="en-US"/>
          </a:p>
        </p:txBody>
      </p:sp>
      <p:sp>
        <p:nvSpPr>
          <p:cNvPr id="5" name="Footer Placeholder 4"/>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000">
                <a:solidFill>
                  <a:schemeClr val="tx1"/>
                </a:solidFill>
              </a:defRPr>
            </a:lvl1pPr>
          </a:lstStyle>
          <a:p>
            <a:fld id="{E5137D0E-4A4F-4307-8994-C1891D747D59}" type="slidenum">
              <a:rPr lang="en-US" smtClean="0"/>
              <a:pPr/>
              <a:t>‹#›</a:t>
            </a:fld>
            <a:endParaRPr lang="en-US"/>
          </a:p>
        </p:txBody>
      </p:sp>
      <p:grpSp>
        <p:nvGrpSpPr>
          <p:cNvPr id="32" name="Group 31"/>
          <p:cNvGrpSpPr/>
          <p:nvPr/>
        </p:nvGrpSpPr>
        <p:grpSpPr>
          <a:xfrm>
            <a:off x="-1" y="0"/>
            <a:ext cx="12188825" cy="6858000"/>
            <a:chOff x="-1" y="0"/>
            <a:chExt cx="12188825" cy="6858000"/>
          </a:xfrm>
        </p:grpSpPr>
        <p:sp>
          <p:nvSpPr>
            <p:cNvPr id="8" name="Rectangle 8"/>
            <p:cNvSpPr>
              <a:spLocks noChangeArrowheads="1"/>
            </p:cNvSpPr>
            <p:nvPr/>
          </p:nvSpPr>
          <p:spPr bwMode="auto">
            <a:xfrm>
              <a:off x="4164514" y="6705600"/>
              <a:ext cx="8024310" cy="152400"/>
            </a:xfrm>
            <a:prstGeom prst="rect">
              <a:avLst/>
            </a:prstGeom>
            <a:gradFill rotWithShape="0">
              <a:gsLst>
                <a:gs pos="0">
                  <a:schemeClr val="accent5">
                    <a:lumMod val="20000"/>
                    <a:lumOff val="80000"/>
                  </a:schemeClr>
                </a:gs>
                <a:gs pos="100000">
                  <a:schemeClr val="accent5">
                    <a:lumMod val="75000"/>
                  </a:schemeClr>
                </a:gs>
              </a:gsLst>
              <a:lin ang="0" scaled="1"/>
            </a:gradFill>
            <a:ln w="9525">
              <a:solidFill>
                <a:schemeClr val="tx1"/>
              </a:solidFill>
              <a:miter lim="800000"/>
              <a:headEnd/>
              <a:tailEnd/>
            </a:ln>
            <a:effectLst/>
            <a:extLst/>
          </p:spPr>
          <p:txBody>
            <a:bodyPr wrap="none" anchor="ctr"/>
            <a:lstStyle/>
            <a:p>
              <a:pPr algn="ctr"/>
              <a:endParaRPr kumimoji="1" lang="en-US" sz="2400">
                <a:latin typeface="굴림" pitchFamily="50" charset="-127"/>
              </a:endParaRPr>
            </a:p>
          </p:txBody>
        </p:sp>
        <p:sp>
          <p:nvSpPr>
            <p:cNvPr id="9" name="Rectangle 9"/>
            <p:cNvSpPr>
              <a:spLocks noChangeArrowheads="1"/>
            </p:cNvSpPr>
            <p:nvPr/>
          </p:nvSpPr>
          <p:spPr bwMode="auto">
            <a:xfrm>
              <a:off x="11680956" y="1981200"/>
              <a:ext cx="507868" cy="4267200"/>
            </a:xfrm>
            <a:prstGeom prst="rect">
              <a:avLst/>
            </a:prstGeom>
            <a:gradFill rotWithShape="0">
              <a:gsLst>
                <a:gs pos="0">
                  <a:schemeClr val="tx2">
                    <a:lumMod val="20000"/>
                    <a:lumOff val="80000"/>
                  </a:schemeClr>
                </a:gs>
                <a:gs pos="100000">
                  <a:schemeClr val="tx2">
                    <a:lumMod val="60000"/>
                    <a:lumOff val="40000"/>
                  </a:schemeClr>
                </a:gs>
              </a:gsLst>
              <a:lin ang="5400000" scaled="1"/>
            </a:gradFill>
            <a:ln w="9525">
              <a:solidFill>
                <a:schemeClr val="tx1"/>
              </a:solidFill>
              <a:miter lim="800000"/>
              <a:headEnd/>
              <a:tailEnd/>
            </a:ln>
            <a:effectLst/>
            <a:extLst/>
          </p:spPr>
          <p:txBody>
            <a:bodyPr wrap="none" anchor="ctr"/>
            <a:lstStyle/>
            <a:p>
              <a:pPr algn="ctr"/>
              <a:endParaRPr kumimoji="1" lang="en-US" sz="2400">
                <a:latin typeface="굴림" pitchFamily="50" charset="-127"/>
              </a:endParaRPr>
            </a:p>
          </p:txBody>
        </p:sp>
        <p:sp>
          <p:nvSpPr>
            <p:cNvPr id="10" name="Rectangle 10"/>
            <p:cNvSpPr>
              <a:spLocks noChangeArrowheads="1"/>
            </p:cNvSpPr>
            <p:nvPr/>
          </p:nvSpPr>
          <p:spPr bwMode="auto">
            <a:xfrm>
              <a:off x="-1" y="5257800"/>
              <a:ext cx="609441" cy="152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1" name="Rectangle 11"/>
            <p:cNvSpPr>
              <a:spLocks noChangeArrowheads="1"/>
            </p:cNvSpPr>
            <p:nvPr/>
          </p:nvSpPr>
          <p:spPr bwMode="auto">
            <a:xfrm>
              <a:off x="-1" y="5410200"/>
              <a:ext cx="609441" cy="14478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2" name="Rectangle 12"/>
            <p:cNvSpPr>
              <a:spLocks noChangeArrowheads="1"/>
            </p:cNvSpPr>
            <p:nvPr/>
          </p:nvSpPr>
          <p:spPr bwMode="auto">
            <a:xfrm>
              <a:off x="11680956" y="0"/>
              <a:ext cx="507868" cy="1981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3" name="Rectangle 13"/>
            <p:cNvSpPr>
              <a:spLocks noChangeArrowheads="1"/>
            </p:cNvSpPr>
            <p:nvPr/>
          </p:nvSpPr>
          <p:spPr bwMode="auto">
            <a:xfrm>
              <a:off x="7618015" y="0"/>
              <a:ext cx="4062942" cy="304800"/>
            </a:xfrm>
            <a:prstGeom prst="rect">
              <a:avLst/>
            </a:prstGeom>
            <a:solidFill>
              <a:schemeClr val="accent1"/>
            </a:solidFill>
            <a:ln w="9525">
              <a:solidFill>
                <a:schemeClr val="accent3"/>
              </a:solidFill>
              <a:miter lim="800000"/>
              <a:headEnd/>
              <a:tailEnd/>
            </a:ln>
            <a:effectLst/>
            <a:extLst/>
          </p:spPr>
          <p:txBody>
            <a:bodyPr wrap="none" anchor="ctr"/>
            <a:lstStyle/>
            <a:p>
              <a:pPr algn="ctr"/>
              <a:endParaRPr kumimoji="1" lang="en-US" sz="2400">
                <a:latin typeface="굴림" pitchFamily="50" charset="-127"/>
              </a:endParaRPr>
            </a:p>
          </p:txBody>
        </p:sp>
        <p:sp>
          <p:nvSpPr>
            <p:cNvPr id="14" name="Rectangle 14"/>
            <p:cNvSpPr>
              <a:spLocks noChangeArrowheads="1"/>
            </p:cNvSpPr>
            <p:nvPr/>
          </p:nvSpPr>
          <p:spPr bwMode="auto">
            <a:xfrm>
              <a:off x="609440" y="304800"/>
              <a:ext cx="711015" cy="762000"/>
            </a:xfrm>
            <a:prstGeom prst="rect">
              <a:avLst/>
            </a:prstGeom>
            <a:solidFill>
              <a:schemeClr val="bg2">
                <a:lumMod val="50000"/>
                <a:alpha val="50000"/>
              </a:schemeClr>
            </a:solidFill>
            <a:ln w="9525">
              <a:solidFill>
                <a:schemeClr val="tx1"/>
              </a:solidFill>
              <a:miter lim="800000"/>
              <a:headEnd/>
              <a:tailEnd/>
            </a:ln>
            <a:effectLst/>
            <a:extLst/>
          </p:spPr>
          <p:txBody>
            <a:bodyPr wrap="none" anchor="ctr"/>
            <a:lstStyle/>
            <a:p>
              <a:pPr algn="ctr"/>
              <a:endParaRPr kumimoji="1" lang="en-US" sz="2400">
                <a:latin typeface="굴림" pitchFamily="50" charset="-127"/>
              </a:endParaRPr>
            </a:p>
          </p:txBody>
        </p:sp>
        <p:sp>
          <p:nvSpPr>
            <p:cNvPr id="15" name="Rectangle 15"/>
            <p:cNvSpPr>
              <a:spLocks noChangeArrowheads="1"/>
            </p:cNvSpPr>
            <p:nvPr/>
          </p:nvSpPr>
          <p:spPr bwMode="auto">
            <a:xfrm>
              <a:off x="-1" y="1066800"/>
              <a:ext cx="609441" cy="4191000"/>
            </a:xfrm>
            <a:prstGeom prst="rect">
              <a:avLst/>
            </a:prstGeom>
            <a:gradFill rotWithShape="0">
              <a:gsLst>
                <a:gs pos="0">
                  <a:schemeClr val="bg2">
                    <a:lumMod val="50000"/>
                  </a:schemeClr>
                </a:gs>
                <a:gs pos="100000">
                  <a:schemeClr val="bg1"/>
                </a:gs>
              </a:gsLst>
              <a:lin ang="5400000" scaled="1"/>
            </a:gradFill>
            <a:ln w="9525">
              <a:solidFill>
                <a:schemeClr val="tx1"/>
              </a:solidFill>
              <a:miter lim="800000"/>
              <a:headEnd/>
              <a:tailEnd/>
            </a:ln>
            <a:effectLst/>
            <a:extLst/>
          </p:spPr>
          <p:txBody>
            <a:bodyPr wrap="none" anchor="ctr"/>
            <a:lstStyle/>
            <a:p>
              <a:pPr algn="ctr"/>
              <a:endParaRPr kumimoji="1" lang="en-US" sz="2400">
                <a:latin typeface="굴림" pitchFamily="50" charset="-127"/>
              </a:endParaRPr>
            </a:p>
          </p:txBody>
        </p:sp>
        <p:sp>
          <p:nvSpPr>
            <p:cNvPr id="16" name="Rectangle 16"/>
            <p:cNvSpPr>
              <a:spLocks noChangeArrowheads="1"/>
            </p:cNvSpPr>
            <p:nvPr/>
          </p:nvSpPr>
          <p:spPr bwMode="auto">
            <a:xfrm>
              <a:off x="-1" y="304800"/>
              <a:ext cx="609441" cy="762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7" name="Rectangle 17"/>
            <p:cNvSpPr>
              <a:spLocks noChangeArrowheads="1"/>
            </p:cNvSpPr>
            <p:nvPr/>
          </p:nvSpPr>
          <p:spPr bwMode="auto">
            <a:xfrm>
              <a:off x="-1" y="0"/>
              <a:ext cx="1320456" cy="304800"/>
            </a:xfrm>
            <a:prstGeom prst="rect">
              <a:avLst/>
            </a:prstGeom>
            <a:solidFill>
              <a:schemeClr val="accent1"/>
            </a:solidFill>
            <a:ln w="19050">
              <a:solidFill>
                <a:schemeClr val="accent1"/>
              </a:solidFill>
              <a:miter lim="800000"/>
              <a:headEnd/>
              <a:tailEnd/>
            </a:ln>
            <a:effectLst/>
            <a:extLst/>
          </p:spPr>
          <p:txBody>
            <a:bodyPr wrap="none" anchor="ctr"/>
            <a:lstStyle/>
            <a:p>
              <a:pPr algn="ctr"/>
              <a:endParaRPr kumimoji="1" lang="en-US" sz="2400">
                <a:latin typeface="굴림" pitchFamily="50" charset="-127"/>
              </a:endParaRPr>
            </a:p>
          </p:txBody>
        </p:sp>
        <p:sp>
          <p:nvSpPr>
            <p:cNvPr id="18" name="Rectangle 18"/>
            <p:cNvSpPr>
              <a:spLocks noChangeArrowheads="1"/>
            </p:cNvSpPr>
            <p:nvPr/>
          </p:nvSpPr>
          <p:spPr bwMode="auto">
            <a:xfrm>
              <a:off x="1320455" y="0"/>
              <a:ext cx="6297560" cy="304800"/>
            </a:xfrm>
            <a:prstGeom prst="rect">
              <a:avLst/>
            </a:prstGeom>
            <a:solidFill>
              <a:schemeClr val="bg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9" name="Line 19"/>
            <p:cNvSpPr>
              <a:spLocks noChangeShapeType="1"/>
            </p:cNvSpPr>
            <p:nvPr/>
          </p:nvSpPr>
          <p:spPr bwMode="auto">
            <a:xfrm flipV="1">
              <a:off x="609440" y="304800"/>
              <a:ext cx="0" cy="6553200"/>
            </a:xfrm>
            <a:prstGeom prst="line">
              <a:avLst/>
            </a:prstGeom>
            <a:noFill/>
            <a:ln w="762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20"/>
            <p:cNvSpPr>
              <a:spLocks noChangeShapeType="1"/>
            </p:cNvSpPr>
            <p:nvPr/>
          </p:nvSpPr>
          <p:spPr bwMode="auto">
            <a:xfrm>
              <a:off x="609440" y="6705600"/>
              <a:ext cx="11579384" cy="0"/>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21"/>
            <p:cNvSpPr>
              <a:spLocks noChangeShapeType="1"/>
            </p:cNvSpPr>
            <p:nvPr/>
          </p:nvSpPr>
          <p:spPr bwMode="auto">
            <a:xfrm flipV="1">
              <a:off x="11680956" y="0"/>
              <a:ext cx="0" cy="6705600"/>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22"/>
            <p:cNvSpPr>
              <a:spLocks noChangeShapeType="1"/>
            </p:cNvSpPr>
            <p:nvPr/>
          </p:nvSpPr>
          <p:spPr bwMode="auto">
            <a:xfrm>
              <a:off x="-1" y="304800"/>
              <a:ext cx="12188825" cy="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23"/>
            <p:cNvSpPr>
              <a:spLocks noChangeShapeType="1"/>
            </p:cNvSpPr>
            <p:nvPr/>
          </p:nvSpPr>
          <p:spPr bwMode="auto">
            <a:xfrm flipH="1">
              <a:off x="7618015" y="457200"/>
              <a:ext cx="4570809"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24"/>
            <p:cNvSpPr>
              <a:spLocks noChangeShapeType="1"/>
            </p:cNvSpPr>
            <p:nvPr/>
          </p:nvSpPr>
          <p:spPr bwMode="auto">
            <a:xfrm flipV="1">
              <a:off x="7618015" y="0"/>
              <a:ext cx="0" cy="45720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Line 25"/>
            <p:cNvSpPr>
              <a:spLocks noChangeShapeType="1"/>
            </p:cNvSpPr>
            <p:nvPr/>
          </p:nvSpPr>
          <p:spPr bwMode="auto">
            <a:xfrm>
              <a:off x="11680956" y="1981200"/>
              <a:ext cx="50786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26"/>
            <p:cNvSpPr>
              <a:spLocks noChangeShapeType="1"/>
            </p:cNvSpPr>
            <p:nvPr/>
          </p:nvSpPr>
          <p:spPr bwMode="auto">
            <a:xfrm>
              <a:off x="1320455" y="0"/>
              <a:ext cx="0" cy="106680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Line 27"/>
            <p:cNvSpPr>
              <a:spLocks noChangeShapeType="1"/>
            </p:cNvSpPr>
            <p:nvPr/>
          </p:nvSpPr>
          <p:spPr bwMode="auto">
            <a:xfrm flipH="1">
              <a:off x="-1" y="1066800"/>
              <a:ext cx="1320456"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30"/>
            <p:cNvSpPr>
              <a:spLocks noChangeShapeType="1"/>
            </p:cNvSpPr>
            <p:nvPr/>
          </p:nvSpPr>
          <p:spPr bwMode="auto">
            <a:xfrm flipH="1">
              <a:off x="-1" y="5257800"/>
              <a:ext cx="609441"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31"/>
            <p:cNvSpPr>
              <a:spLocks noChangeShapeType="1"/>
            </p:cNvSpPr>
            <p:nvPr/>
          </p:nvSpPr>
          <p:spPr bwMode="auto">
            <a:xfrm flipH="1">
              <a:off x="-1" y="5410200"/>
              <a:ext cx="609441"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 name="Text Placeholder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Placeholder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rPr lang="en-US" smtClean="0"/>
              <a:t>Click to edit Master title style</a:t>
            </a:r>
            <a:endParaRPr dirty="0"/>
          </a:p>
        </p:txBody>
      </p:sp>
    </p:spTree>
    <p:extLst>
      <p:ext uri="{BB962C8B-B14F-4D97-AF65-F5344CB8AC3E}">
        <p14:creationId xmlns:p14="http://schemas.microsoft.com/office/powerpoint/2010/main" val="7745226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2"/>
        </a:buClr>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Clr>
          <a:schemeClr val="accent2"/>
        </a:buClr>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hatis.techtarget.com/definition/metric"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23840"/>
          <a:stretch/>
        </p:blipFill>
        <p:spPr>
          <a:xfrm>
            <a:off x="4418012" y="990600"/>
            <a:ext cx="2895600" cy="1809750"/>
          </a:xfrm>
          <a:prstGeom prst="rect">
            <a:avLst/>
          </a:prstGeom>
        </p:spPr>
      </p:pic>
      <p:sp>
        <p:nvSpPr>
          <p:cNvPr id="3" name="Subtitle 2"/>
          <p:cNvSpPr>
            <a:spLocks noGrp="1"/>
          </p:cNvSpPr>
          <p:nvPr>
            <p:ph type="subTitle" idx="1"/>
          </p:nvPr>
        </p:nvSpPr>
        <p:spPr/>
        <p:txBody>
          <a:bodyPr>
            <a:normAutofit/>
          </a:bodyPr>
          <a:lstStyle/>
          <a:p>
            <a:r>
              <a:rPr lang="en-US" sz="5400" b="1" dirty="0"/>
              <a:t>UNIT CODE: J/601/1790</a:t>
            </a:r>
          </a:p>
        </p:txBody>
      </p:sp>
      <p:sp>
        <p:nvSpPr>
          <p:cNvPr id="4" name="Title 3"/>
          <p:cNvSpPr>
            <a:spLocks noGrp="1"/>
          </p:cNvSpPr>
          <p:nvPr>
            <p:ph type="ctrTitle"/>
          </p:nvPr>
        </p:nvSpPr>
        <p:spPr>
          <a:xfrm>
            <a:off x="1522413" y="1371600"/>
            <a:ext cx="9144000" cy="4343400"/>
          </a:xfrm>
        </p:spPr>
        <p:txBody>
          <a:bodyPr/>
          <a:lstStyle/>
          <a:p>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a:latin typeface="Adobe Garamond Pro Bold" panose="02020702060506020403" pitchFamily="18" charset="0"/>
              </a:rPr>
              <a:t/>
            </a:r>
            <a:br>
              <a:rPr lang="en-US">
                <a:latin typeface="Adobe Garamond Pro Bold" panose="02020702060506020403" pitchFamily="18" charset="0"/>
              </a:rPr>
            </a:br>
            <a:r>
              <a:rPr lang="en-US" smtClean="0">
                <a:latin typeface="Adobe Garamond Pro Bold" panose="02020702060506020403" pitchFamily="18" charset="0"/>
              </a:rPr>
              <a:t>                    </a:t>
            </a: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smtClean="0">
                <a:latin typeface="Adobe Garamond Pro Bold" panose="02020702060506020403" pitchFamily="18" charset="0"/>
              </a:rPr>
              <a:t>CUSTOMER SERVICE</a:t>
            </a:r>
            <a:r>
              <a:rPr lang="en-US" dirty="0"/>
              <a:t/>
            </a:r>
            <a:br>
              <a:rPr lang="en-US" dirty="0"/>
            </a:br>
            <a:endParaRPr lang="en-JM" dirty="0"/>
          </a:p>
        </p:txBody>
      </p:sp>
    </p:spTree>
    <p:extLst>
      <p:ext uri="{BB962C8B-B14F-4D97-AF65-F5344CB8AC3E}">
        <p14:creationId xmlns:p14="http://schemas.microsoft.com/office/powerpoint/2010/main" val="2967266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3200" dirty="0"/>
              <a:t>Moreover, there are 3 levels of customer requirements:</a:t>
            </a:r>
          </a:p>
          <a:p>
            <a:r>
              <a:rPr lang="en-029" sz="3200" b="1" dirty="0"/>
              <a:t>1. Must Haves</a:t>
            </a:r>
            <a:endParaRPr lang="en-029" sz="3200" dirty="0"/>
          </a:p>
          <a:p>
            <a:r>
              <a:rPr lang="en-029" sz="3200" b="1" dirty="0"/>
              <a:t>2. Satisfiers</a:t>
            </a:r>
            <a:endParaRPr lang="en-029" sz="3200" dirty="0"/>
          </a:p>
          <a:p>
            <a:r>
              <a:rPr lang="en-029" sz="3200" b="1" dirty="0"/>
              <a:t>3. Delighters</a:t>
            </a:r>
            <a:endParaRPr lang="en-029" sz="3200" dirty="0"/>
          </a:p>
          <a:p>
            <a:endParaRPr lang="en-029" sz="3200" dirty="0"/>
          </a:p>
        </p:txBody>
      </p:sp>
      <p:sp>
        <p:nvSpPr>
          <p:cNvPr id="3" name="Title 2"/>
          <p:cNvSpPr>
            <a:spLocks noGrp="1"/>
          </p:cNvSpPr>
          <p:nvPr>
            <p:ph type="title"/>
          </p:nvPr>
        </p:nvSpPr>
        <p:spPr/>
        <p:txBody>
          <a:bodyPr>
            <a:normAutofit/>
          </a:bodyPr>
          <a:lstStyle/>
          <a:p>
            <a:pPr algn="ctr"/>
            <a:r>
              <a:rPr lang="en-029" sz="4400" b="1" dirty="0" smtClean="0"/>
              <a:t>CUSTOMER REQUIREMENT</a:t>
            </a:r>
            <a:endParaRPr lang="en-029" sz="4400" b="1" dirty="0"/>
          </a:p>
        </p:txBody>
      </p:sp>
    </p:spTree>
    <p:extLst>
      <p:ext uri="{BB962C8B-B14F-4D97-AF65-F5344CB8AC3E}">
        <p14:creationId xmlns:p14="http://schemas.microsoft.com/office/powerpoint/2010/main" val="127997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029" sz="4400" b="1" dirty="0" smtClean="0"/>
              <a:t>CUSTOMER REQUIREMENT</a:t>
            </a:r>
            <a:endParaRPr lang="en-029" sz="4400" b="1" dirty="0"/>
          </a:p>
        </p:txBody>
      </p:sp>
      <p:pic>
        <p:nvPicPr>
          <p:cNvPr id="3074" name="Picture 2" descr="http://www.mbaskool.com/2014_images/stories/dec_images/mann-custrequir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6412" y="2895600"/>
            <a:ext cx="63246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06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029" sz="4000" b="1" dirty="0"/>
              <a:t>Must Haves: </a:t>
            </a:r>
            <a:r>
              <a:rPr lang="en-029" sz="4000" dirty="0"/>
              <a:t>These are the bare minimum requirements expected by the customers; if fulfilled customers will be not show any exceptional appreciation but if not fulfilled, the customer will show dissatisfaction. The customers do not explicitly express their desire for these but expect it to be </a:t>
            </a:r>
            <a:r>
              <a:rPr lang="en-029" sz="4000" dirty="0" smtClean="0"/>
              <a:t>understood.</a:t>
            </a:r>
            <a:endParaRPr lang="en-029" sz="4000" dirty="0"/>
          </a:p>
        </p:txBody>
      </p:sp>
      <p:sp>
        <p:nvSpPr>
          <p:cNvPr id="3" name="Title 2"/>
          <p:cNvSpPr>
            <a:spLocks noGrp="1"/>
          </p:cNvSpPr>
          <p:nvPr>
            <p:ph type="title"/>
          </p:nvPr>
        </p:nvSpPr>
        <p:spPr/>
        <p:txBody>
          <a:bodyPr>
            <a:normAutofit/>
          </a:bodyPr>
          <a:lstStyle/>
          <a:p>
            <a:pPr algn="ctr"/>
            <a:r>
              <a:rPr lang="en-029" sz="4400" b="1" dirty="0" smtClean="0"/>
              <a:t>CUSTOMER REQUIREMENT</a:t>
            </a:r>
            <a:endParaRPr lang="en-029" sz="4400" b="1" dirty="0"/>
          </a:p>
        </p:txBody>
      </p:sp>
    </p:spTree>
    <p:extLst>
      <p:ext uri="{BB962C8B-B14F-4D97-AF65-F5344CB8AC3E}">
        <p14:creationId xmlns:p14="http://schemas.microsoft.com/office/powerpoint/2010/main" val="1665735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029" sz="4000" dirty="0" smtClean="0"/>
              <a:t>For </a:t>
            </a:r>
            <a:r>
              <a:rPr lang="en-029" sz="4000" dirty="0"/>
              <a:t>example, a washroom in a restaurant; the customer will feel that it is imperative to have a washroom in a decent restaurant where families or people from business organisations come to dine.</a:t>
            </a:r>
          </a:p>
        </p:txBody>
      </p:sp>
      <p:sp>
        <p:nvSpPr>
          <p:cNvPr id="3" name="Title 2"/>
          <p:cNvSpPr>
            <a:spLocks noGrp="1"/>
          </p:cNvSpPr>
          <p:nvPr>
            <p:ph type="title"/>
          </p:nvPr>
        </p:nvSpPr>
        <p:spPr/>
        <p:txBody>
          <a:bodyPr>
            <a:normAutofit/>
          </a:bodyPr>
          <a:lstStyle/>
          <a:p>
            <a:pPr algn="ctr"/>
            <a:r>
              <a:rPr lang="en-029" sz="4400" b="1" dirty="0" smtClean="0"/>
              <a:t>CUSTOMER REQUIREMENT</a:t>
            </a:r>
            <a:endParaRPr lang="en-029" sz="4400" b="1" dirty="0"/>
          </a:p>
        </p:txBody>
      </p:sp>
    </p:spTree>
    <p:extLst>
      <p:ext uri="{BB962C8B-B14F-4D97-AF65-F5344CB8AC3E}">
        <p14:creationId xmlns:p14="http://schemas.microsoft.com/office/powerpoint/2010/main" val="167074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029" sz="5100" b="1" dirty="0"/>
              <a:t>Satisfiers:</a:t>
            </a:r>
            <a:r>
              <a:rPr lang="en-029" sz="5100" dirty="0"/>
              <a:t> There are the requirements that customers express their desire for, explicitly. If you offer better or more of these satisfiers, then the customers will appreciate it more and will be more satisfied. </a:t>
            </a:r>
            <a:endParaRPr lang="en-029" sz="4000" dirty="0"/>
          </a:p>
        </p:txBody>
      </p:sp>
      <p:sp>
        <p:nvSpPr>
          <p:cNvPr id="3" name="Title 2"/>
          <p:cNvSpPr>
            <a:spLocks noGrp="1"/>
          </p:cNvSpPr>
          <p:nvPr>
            <p:ph type="title"/>
          </p:nvPr>
        </p:nvSpPr>
        <p:spPr/>
        <p:txBody>
          <a:bodyPr>
            <a:normAutofit/>
          </a:bodyPr>
          <a:lstStyle/>
          <a:p>
            <a:pPr algn="ctr"/>
            <a:r>
              <a:rPr lang="en-029" sz="4400" b="1" dirty="0" smtClean="0"/>
              <a:t>CUSTOMER REQUIREMENT</a:t>
            </a:r>
            <a:endParaRPr lang="en-029" sz="4400" b="1" dirty="0"/>
          </a:p>
        </p:txBody>
      </p:sp>
    </p:spTree>
    <p:extLst>
      <p:ext uri="{BB962C8B-B14F-4D97-AF65-F5344CB8AC3E}">
        <p14:creationId xmlns:p14="http://schemas.microsoft.com/office/powerpoint/2010/main" val="2325340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4400" dirty="0" smtClean="0"/>
              <a:t>For </a:t>
            </a:r>
            <a:r>
              <a:rPr lang="en-029" sz="4400" dirty="0"/>
              <a:t>example, the assortment of desserts in a buffet; the customers might feel that they’re entitled to at least two as they’ve paid heavily for the buffet and will be happier if they get four.</a:t>
            </a:r>
          </a:p>
          <a:p>
            <a:r>
              <a:rPr lang="en-029" sz="3600" dirty="0"/>
              <a:t/>
            </a:r>
            <a:br>
              <a:rPr lang="en-029" sz="3600" dirty="0"/>
            </a:br>
            <a:endParaRPr lang="en-029" sz="3600" dirty="0"/>
          </a:p>
        </p:txBody>
      </p:sp>
      <p:sp>
        <p:nvSpPr>
          <p:cNvPr id="3" name="Title 2"/>
          <p:cNvSpPr>
            <a:spLocks noGrp="1"/>
          </p:cNvSpPr>
          <p:nvPr>
            <p:ph type="title"/>
          </p:nvPr>
        </p:nvSpPr>
        <p:spPr/>
        <p:txBody>
          <a:bodyPr>
            <a:normAutofit/>
          </a:bodyPr>
          <a:lstStyle/>
          <a:p>
            <a:pPr algn="ctr"/>
            <a:r>
              <a:rPr lang="en-029" sz="4400" b="1" dirty="0" smtClean="0"/>
              <a:t>CUSTOMER REQUIREMENT</a:t>
            </a:r>
            <a:endParaRPr lang="en-029" sz="4400" b="1" dirty="0"/>
          </a:p>
        </p:txBody>
      </p:sp>
    </p:spTree>
    <p:extLst>
      <p:ext uri="{BB962C8B-B14F-4D97-AF65-F5344CB8AC3E}">
        <p14:creationId xmlns:p14="http://schemas.microsoft.com/office/powerpoint/2010/main" val="4005074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3600" b="1" dirty="0"/>
              <a:t>Delighters: </a:t>
            </a:r>
            <a:r>
              <a:rPr lang="en-029" sz="3600" dirty="0"/>
              <a:t>These are the extras or the add </a:t>
            </a:r>
            <a:r>
              <a:rPr lang="en-029" sz="3600" dirty="0" err="1"/>
              <a:t>ons</a:t>
            </a:r>
            <a:r>
              <a:rPr lang="en-029" sz="3600" dirty="0"/>
              <a:t>. Absence of these will not leave the customer dissatisfied; in fact, the absence of these characteristics might not even be noticed. But adding these would increase the customer’s satisfaction greatly and will leave them delighted. </a:t>
            </a:r>
          </a:p>
        </p:txBody>
      </p:sp>
      <p:sp>
        <p:nvSpPr>
          <p:cNvPr id="3" name="Title 2"/>
          <p:cNvSpPr>
            <a:spLocks noGrp="1"/>
          </p:cNvSpPr>
          <p:nvPr>
            <p:ph type="title"/>
          </p:nvPr>
        </p:nvSpPr>
        <p:spPr/>
        <p:txBody>
          <a:bodyPr>
            <a:normAutofit/>
          </a:bodyPr>
          <a:lstStyle/>
          <a:p>
            <a:pPr algn="ctr"/>
            <a:r>
              <a:rPr lang="en-029" sz="4400" b="1" dirty="0" smtClean="0"/>
              <a:t>CUSTOMER REQUIREMENT</a:t>
            </a:r>
            <a:endParaRPr lang="en-029" sz="4400" b="1" dirty="0"/>
          </a:p>
        </p:txBody>
      </p:sp>
    </p:spTree>
    <p:extLst>
      <p:ext uri="{BB962C8B-B14F-4D97-AF65-F5344CB8AC3E}">
        <p14:creationId xmlns:p14="http://schemas.microsoft.com/office/powerpoint/2010/main" val="1805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4222" t="16364" r="16282" b="5455"/>
          <a:stretch/>
        </p:blipFill>
        <p:spPr>
          <a:xfrm>
            <a:off x="2132012" y="1676400"/>
            <a:ext cx="8686799" cy="4495800"/>
          </a:xfrm>
          <a:prstGeom prst="rect">
            <a:avLst/>
          </a:prstGeom>
        </p:spPr>
      </p:pic>
      <p:sp>
        <p:nvSpPr>
          <p:cNvPr id="3" name="Title 2"/>
          <p:cNvSpPr>
            <a:spLocks noGrp="1"/>
          </p:cNvSpPr>
          <p:nvPr>
            <p:ph type="title"/>
          </p:nvPr>
        </p:nvSpPr>
        <p:spPr/>
        <p:txBody>
          <a:bodyPr>
            <a:normAutofit/>
          </a:bodyPr>
          <a:lstStyle/>
          <a:p>
            <a:pPr algn="ctr"/>
            <a:r>
              <a:rPr lang="en-029" sz="4400" b="1" dirty="0" smtClean="0"/>
              <a:t>CUSTOMER REQUIREMENTS</a:t>
            </a:r>
            <a:endParaRPr lang="en-029" sz="4400" b="1" dirty="0"/>
          </a:p>
        </p:txBody>
      </p:sp>
    </p:spTree>
    <p:extLst>
      <p:ext uri="{BB962C8B-B14F-4D97-AF65-F5344CB8AC3E}">
        <p14:creationId xmlns:p14="http://schemas.microsoft.com/office/powerpoint/2010/main" val="3513583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6267" t="19360" r="18311" b="9091"/>
          <a:stretch/>
        </p:blipFill>
        <p:spPr>
          <a:xfrm>
            <a:off x="1522414" y="1676400"/>
            <a:ext cx="9753598" cy="4724400"/>
          </a:xfrm>
          <a:prstGeom prst="rect">
            <a:avLst/>
          </a:prstGeom>
        </p:spPr>
      </p:pic>
      <p:sp>
        <p:nvSpPr>
          <p:cNvPr id="3" name="Title 2"/>
          <p:cNvSpPr>
            <a:spLocks noGrp="1"/>
          </p:cNvSpPr>
          <p:nvPr>
            <p:ph type="title"/>
          </p:nvPr>
        </p:nvSpPr>
        <p:spPr/>
        <p:txBody>
          <a:bodyPr>
            <a:normAutofit/>
          </a:bodyPr>
          <a:lstStyle/>
          <a:p>
            <a:pPr algn="ctr"/>
            <a:r>
              <a:rPr lang="en-029" sz="4800" b="1" dirty="0" smtClean="0"/>
              <a:t>SOURCES OF INFORMATION</a:t>
            </a:r>
            <a:endParaRPr lang="en-029" sz="4800" b="1" dirty="0"/>
          </a:p>
        </p:txBody>
      </p:sp>
    </p:spTree>
    <p:extLst>
      <p:ext uri="{BB962C8B-B14F-4D97-AF65-F5344CB8AC3E}">
        <p14:creationId xmlns:p14="http://schemas.microsoft.com/office/powerpoint/2010/main" val="1181070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029" sz="4800" b="1" dirty="0" smtClean="0"/>
              <a:t>SOURCES OF INFORMATION</a:t>
            </a:r>
            <a:endParaRPr lang="en-029" sz="4800" b="1" dirty="0"/>
          </a:p>
        </p:txBody>
      </p:sp>
      <p:sp>
        <p:nvSpPr>
          <p:cNvPr id="2" name="Content Placeholder 1"/>
          <p:cNvSpPr>
            <a:spLocks noGrp="1"/>
          </p:cNvSpPr>
          <p:nvPr>
            <p:ph idx="1"/>
          </p:nvPr>
        </p:nvSpPr>
        <p:spPr/>
        <p:txBody>
          <a:bodyPr>
            <a:normAutofit/>
          </a:bodyPr>
          <a:lstStyle/>
          <a:p>
            <a:r>
              <a:rPr lang="en-029" sz="2400" dirty="0"/>
              <a:t>Teams can gather a great deal of data from customers, but be unable to translate the data into useable information regarding customer expectations and requirements. </a:t>
            </a:r>
            <a:endParaRPr lang="en-029" sz="2400" dirty="0" smtClean="0"/>
          </a:p>
          <a:p>
            <a:r>
              <a:rPr lang="en-029" sz="2400" dirty="0" smtClean="0"/>
              <a:t>• </a:t>
            </a:r>
            <a:r>
              <a:rPr lang="en-029" sz="2400" dirty="0"/>
              <a:t>Those who gather Voice of the Customer data must help the customer translate vague and sometimes emotional statements into specific and measurable customer requirements</a:t>
            </a:r>
            <a:r>
              <a:rPr lang="en-029" sz="2400" dirty="0" smtClean="0"/>
              <a:t>.</a:t>
            </a:r>
          </a:p>
          <a:p>
            <a:r>
              <a:rPr lang="en-029" sz="2400" dirty="0" smtClean="0"/>
              <a:t> </a:t>
            </a:r>
            <a:r>
              <a:rPr lang="en-029" sz="2400" dirty="0"/>
              <a:t>• If this can be done during the data collection process, the team may be able to avoid later re-validation of CCRs if they are “derived” from less specific Voice of the Customer responses.</a:t>
            </a:r>
          </a:p>
        </p:txBody>
      </p:sp>
    </p:spTree>
    <p:extLst>
      <p:ext uri="{BB962C8B-B14F-4D97-AF65-F5344CB8AC3E}">
        <p14:creationId xmlns:p14="http://schemas.microsoft.com/office/powerpoint/2010/main" val="3440329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800" b="1" dirty="0" smtClean="0"/>
              <a:t>UNIT 3: CUSTOMER SERVICE</a:t>
            </a:r>
            <a:endParaRPr lang="en-JM" sz="4800" b="1" dirty="0"/>
          </a:p>
        </p:txBody>
      </p:sp>
      <p:sp>
        <p:nvSpPr>
          <p:cNvPr id="7" name="Content Placeholder 6"/>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b="1" dirty="0" smtClean="0"/>
          </a:p>
          <a:p>
            <a:r>
              <a:rPr lang="en-US" b="1" dirty="0" smtClean="0"/>
              <a:t>LEARNING OUTCOME 3: BE ABLE TO INVESTIGATE CUSTOMER </a:t>
            </a:r>
            <a:r>
              <a:rPr lang="en-US" b="1" dirty="0" smtClean="0"/>
              <a:t>REQUIREMENTS </a:t>
            </a:r>
            <a:r>
              <a:rPr lang="en-US" b="1" dirty="0" smtClean="0"/>
              <a:t>AND EXPECTATIONS</a:t>
            </a:r>
            <a:endParaRPr lang="en-JM" b="1" dirty="0"/>
          </a:p>
        </p:txBody>
      </p:sp>
      <p:pic>
        <p:nvPicPr>
          <p:cNvPr id="8" name="Picture 7"/>
          <p:cNvPicPr>
            <a:picLocks noChangeAspect="1"/>
          </p:cNvPicPr>
          <p:nvPr/>
        </p:nvPicPr>
        <p:blipFill>
          <a:blip r:embed="rId2"/>
          <a:stretch>
            <a:fillRect/>
          </a:stretch>
        </p:blipFill>
        <p:spPr>
          <a:xfrm>
            <a:off x="4189412" y="2057400"/>
            <a:ext cx="3505200" cy="2628900"/>
          </a:xfrm>
          <a:prstGeom prst="rect">
            <a:avLst/>
          </a:prstGeom>
        </p:spPr>
      </p:pic>
    </p:spTree>
    <p:extLst>
      <p:ext uri="{BB962C8B-B14F-4D97-AF65-F5344CB8AC3E}">
        <p14:creationId xmlns:p14="http://schemas.microsoft.com/office/powerpoint/2010/main" val="67921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029" sz="4800" b="1" dirty="0" smtClean="0"/>
              <a:t>SOURCES OF INFORMATION</a:t>
            </a:r>
            <a:endParaRPr lang="en-029" sz="4800" b="1" dirty="0"/>
          </a:p>
        </p:txBody>
      </p:sp>
      <p:sp>
        <p:nvSpPr>
          <p:cNvPr id="2" name="Content Placeholder 1"/>
          <p:cNvSpPr>
            <a:spLocks noGrp="1"/>
          </p:cNvSpPr>
          <p:nvPr>
            <p:ph idx="1"/>
          </p:nvPr>
        </p:nvSpPr>
        <p:spPr/>
        <p:txBody>
          <a:bodyPr>
            <a:normAutofit/>
          </a:bodyPr>
          <a:lstStyle/>
          <a:p>
            <a:r>
              <a:rPr lang="en-029" sz="2800" b="1" dirty="0"/>
              <a:t>Your own organization </a:t>
            </a:r>
            <a:r>
              <a:rPr lang="en-029" sz="2800" dirty="0"/>
              <a:t>— Uncover potential areas of customer discontent by reviewing your key operational data. Most likely you’ll uncover some things that you can fix immediately, which will make your customers happy and get you started on the right track.</a:t>
            </a:r>
          </a:p>
          <a:p>
            <a:r>
              <a:rPr lang="en-029" sz="2800" dirty="0"/>
              <a:t>Check on the status of backlogs or </a:t>
            </a:r>
            <a:r>
              <a:rPr lang="en-029" sz="2800" dirty="0" err="1"/>
              <a:t>stockouts</a:t>
            </a:r>
            <a:r>
              <a:rPr lang="en-029" sz="2800" dirty="0"/>
              <a:t>. If these are significant, chances are you have some customers that are not happy with your delivery cycle time.</a:t>
            </a:r>
          </a:p>
          <a:p>
            <a:endParaRPr lang="en-029" sz="2800" dirty="0"/>
          </a:p>
        </p:txBody>
      </p:sp>
    </p:spTree>
    <p:extLst>
      <p:ext uri="{BB962C8B-B14F-4D97-AF65-F5344CB8AC3E}">
        <p14:creationId xmlns:p14="http://schemas.microsoft.com/office/powerpoint/2010/main" val="386247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029" sz="4800" b="1" dirty="0" smtClean="0"/>
              <a:t>SOURCES OF INFORMATION</a:t>
            </a:r>
            <a:endParaRPr lang="en-029" sz="4800" b="1" dirty="0"/>
          </a:p>
        </p:txBody>
      </p:sp>
      <p:sp>
        <p:nvSpPr>
          <p:cNvPr id="2" name="Content Placeholder 1"/>
          <p:cNvSpPr>
            <a:spLocks noGrp="1"/>
          </p:cNvSpPr>
          <p:nvPr>
            <p:ph idx="1"/>
          </p:nvPr>
        </p:nvSpPr>
        <p:spPr/>
        <p:txBody>
          <a:bodyPr>
            <a:noAutofit/>
          </a:bodyPr>
          <a:lstStyle/>
          <a:p>
            <a:r>
              <a:rPr lang="en-029" sz="3600" b="1" dirty="0"/>
              <a:t>Customers </a:t>
            </a:r>
            <a:r>
              <a:rPr lang="en-029" sz="3600" dirty="0"/>
              <a:t>— You may want to start with a review of customer complaints and inquiries. If you don’t have a systematic way of collecting these, you should develop one. Both are good indicators of opportunity areas. However, don’t limit yourself to just complaints and inquiries. </a:t>
            </a:r>
          </a:p>
        </p:txBody>
      </p:sp>
    </p:spTree>
    <p:extLst>
      <p:ext uri="{BB962C8B-B14F-4D97-AF65-F5344CB8AC3E}">
        <p14:creationId xmlns:p14="http://schemas.microsoft.com/office/powerpoint/2010/main" val="3465891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029" sz="4800" b="1" dirty="0" smtClean="0"/>
              <a:t>SOURCES OF INFORMATION</a:t>
            </a:r>
            <a:endParaRPr lang="en-029" sz="4800" b="1" dirty="0"/>
          </a:p>
        </p:txBody>
      </p:sp>
      <p:sp>
        <p:nvSpPr>
          <p:cNvPr id="2" name="Content Placeholder 1"/>
          <p:cNvSpPr>
            <a:spLocks noGrp="1"/>
          </p:cNvSpPr>
          <p:nvPr>
            <p:ph idx="1"/>
          </p:nvPr>
        </p:nvSpPr>
        <p:spPr/>
        <p:txBody>
          <a:bodyPr>
            <a:noAutofit/>
          </a:bodyPr>
          <a:lstStyle/>
          <a:p>
            <a:r>
              <a:rPr lang="en-029" sz="3200" dirty="0" smtClean="0"/>
              <a:t>Remember</a:t>
            </a:r>
            <a:r>
              <a:rPr lang="en-029" sz="3200" dirty="0"/>
              <a:t>, only two percent to four percent of dissatisfied customers ever complain. If you’re only looking at complaints, you’re missing the other 96 percent to 98 percent who have problems with you.</a:t>
            </a:r>
          </a:p>
          <a:p>
            <a:r>
              <a:rPr lang="en-029" sz="3200" dirty="0"/>
              <a:t>If some of your customers are especially important to you, consider making some key customer visits to discuss ways to make them happier.</a:t>
            </a:r>
          </a:p>
          <a:p>
            <a:endParaRPr lang="en-029" sz="3200" dirty="0"/>
          </a:p>
        </p:txBody>
      </p:sp>
    </p:spTree>
    <p:extLst>
      <p:ext uri="{BB962C8B-B14F-4D97-AF65-F5344CB8AC3E}">
        <p14:creationId xmlns:p14="http://schemas.microsoft.com/office/powerpoint/2010/main" val="199950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endParaRPr lang="en-029" dirty="0" smtClean="0"/>
          </a:p>
          <a:p>
            <a:endParaRPr lang="en-029" dirty="0"/>
          </a:p>
          <a:p>
            <a:endParaRPr lang="en-029" dirty="0" smtClean="0"/>
          </a:p>
          <a:p>
            <a:endParaRPr lang="en-029" dirty="0"/>
          </a:p>
          <a:p>
            <a:endParaRPr lang="en-029" dirty="0" smtClean="0"/>
          </a:p>
          <a:p>
            <a:endParaRPr lang="en-029" dirty="0"/>
          </a:p>
          <a:p>
            <a:pPr marL="0" indent="0">
              <a:buNone/>
            </a:pPr>
            <a:endParaRPr lang="en-029" dirty="0" smtClean="0"/>
          </a:p>
          <a:p>
            <a:pPr marL="0" indent="0">
              <a:buNone/>
            </a:pPr>
            <a:r>
              <a:rPr lang="en-029" sz="2400" b="1" dirty="0" smtClean="0"/>
              <a:t>UNIT CODE: A/504/2282</a:t>
            </a:r>
          </a:p>
          <a:p>
            <a:pPr marL="0" indent="0">
              <a:buNone/>
            </a:pPr>
            <a:r>
              <a:rPr lang="en-029" sz="2400" b="1" dirty="0" smtClean="0"/>
              <a:t>P7: DESCRIBE METHODS AVIATION ORGANISATIONS USE TO MEASURE CUSTOMER SERVICE</a:t>
            </a:r>
            <a:endParaRPr lang="en-029" dirty="0" smtClean="0"/>
          </a:p>
          <a:p>
            <a:endParaRPr lang="en-029" dirty="0"/>
          </a:p>
          <a:p>
            <a:endParaRPr lang="en-029" b="1" dirty="0" smtClean="0"/>
          </a:p>
          <a:p>
            <a:endParaRPr lang="en-029" b="1" dirty="0"/>
          </a:p>
        </p:txBody>
      </p:sp>
      <p:sp>
        <p:nvSpPr>
          <p:cNvPr id="3" name="Title 2"/>
          <p:cNvSpPr>
            <a:spLocks noGrp="1"/>
          </p:cNvSpPr>
          <p:nvPr>
            <p:ph type="title"/>
          </p:nvPr>
        </p:nvSpPr>
        <p:spPr/>
        <p:txBody>
          <a:bodyPr>
            <a:normAutofit/>
          </a:bodyPr>
          <a:lstStyle/>
          <a:p>
            <a:pPr algn="ctr"/>
            <a:r>
              <a:rPr lang="en-029" sz="3600" b="1" dirty="0" smtClean="0"/>
              <a:t>UNIT 7 CUSTOMER SERVICE</a:t>
            </a:r>
            <a:br>
              <a:rPr lang="en-029" sz="3600" b="1" dirty="0" smtClean="0"/>
            </a:br>
            <a:r>
              <a:rPr lang="en-029" sz="3600" b="1" dirty="0" smtClean="0"/>
              <a:t> IN THE AVATION INDUSTRY</a:t>
            </a:r>
            <a:endParaRPr lang="en-029" sz="3600" b="1" dirty="0"/>
          </a:p>
        </p:txBody>
      </p:sp>
      <p:pic>
        <p:nvPicPr>
          <p:cNvPr id="5" name="Picture 4"/>
          <p:cNvPicPr>
            <a:picLocks noChangeAspect="1"/>
          </p:cNvPicPr>
          <p:nvPr/>
        </p:nvPicPr>
        <p:blipFill>
          <a:blip r:embed="rId2"/>
          <a:stretch>
            <a:fillRect/>
          </a:stretch>
        </p:blipFill>
        <p:spPr>
          <a:xfrm>
            <a:off x="4265612" y="1981200"/>
            <a:ext cx="3619500" cy="2859405"/>
          </a:xfrm>
          <a:prstGeom prst="rect">
            <a:avLst/>
          </a:prstGeom>
        </p:spPr>
      </p:pic>
    </p:spTree>
    <p:extLst>
      <p:ext uri="{BB962C8B-B14F-4D97-AF65-F5344CB8AC3E}">
        <p14:creationId xmlns:p14="http://schemas.microsoft.com/office/powerpoint/2010/main" val="118900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fontAlgn="base"/>
            <a:r>
              <a:rPr lang="en-029" sz="2400" dirty="0"/>
              <a:t>Management thinker Peter Drucker is often quoted as saying that </a:t>
            </a:r>
            <a:r>
              <a:rPr lang="en-029" sz="2400" i="1" dirty="0"/>
              <a:t>"you can't manage what you can't measure."</a:t>
            </a:r>
            <a:endParaRPr lang="en-029" sz="2400" dirty="0"/>
          </a:p>
          <a:p>
            <a:pPr fontAlgn="base"/>
            <a:r>
              <a:rPr lang="en-029" sz="2400" dirty="0"/>
              <a:t>Drucker means that you can't know whether or not you are successful unless success is defined and tracked. With a clearly established metric for success, you can quantify progress and adjust your process to produce the desired outcome. Without clear objectives, you're stuck in a constant state of guessing.</a:t>
            </a:r>
          </a:p>
          <a:p>
            <a:pPr fontAlgn="base"/>
            <a:r>
              <a:rPr lang="en-029" sz="3200" b="1" dirty="0" smtClean="0"/>
              <a:t>If </a:t>
            </a:r>
            <a:r>
              <a:rPr lang="en-029" sz="3200" b="1" dirty="0"/>
              <a:t>you can't measure it, you can't improve it.</a:t>
            </a:r>
            <a:r>
              <a:rPr lang="en-029" sz="3200" dirty="0"/>
              <a:t> </a:t>
            </a:r>
            <a:r>
              <a:rPr lang="en-029" sz="3200" i="1" dirty="0"/>
              <a:t>- Peter Drucker</a:t>
            </a:r>
            <a:endParaRPr lang="en-029" sz="3200" dirty="0"/>
          </a:p>
        </p:txBody>
      </p:sp>
      <p:sp>
        <p:nvSpPr>
          <p:cNvPr id="3" name="Title 2"/>
          <p:cNvSpPr>
            <a:spLocks noGrp="1"/>
          </p:cNvSpPr>
          <p:nvPr>
            <p:ph type="title"/>
          </p:nvPr>
        </p:nvSpPr>
        <p:spPr/>
        <p:txBody>
          <a:bodyPr>
            <a:noAutofit/>
          </a:bodyPr>
          <a:lstStyle/>
          <a:p>
            <a:pPr algn="ctr"/>
            <a:r>
              <a:rPr lang="en-029" sz="4400" b="1" dirty="0" smtClean="0"/>
              <a:t>METHODS OF MEASURING </a:t>
            </a:r>
            <a:br>
              <a:rPr lang="en-029" sz="4400" b="1" dirty="0" smtClean="0"/>
            </a:br>
            <a:r>
              <a:rPr lang="en-029" sz="4400" b="1" dirty="0" smtClean="0"/>
              <a:t>CUSTOMER SERVICE</a:t>
            </a:r>
            <a:endParaRPr lang="en-029" sz="4400" b="1" dirty="0"/>
          </a:p>
        </p:txBody>
      </p:sp>
    </p:spTree>
    <p:extLst>
      <p:ext uri="{BB962C8B-B14F-4D97-AF65-F5344CB8AC3E}">
        <p14:creationId xmlns:p14="http://schemas.microsoft.com/office/powerpoint/2010/main" val="1316817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3200" dirty="0"/>
              <a:t>Customer feedback is very important in improving the user experience. Airline industries in particular need to have a reliable way of collecting and gauging customer feedback. Whenever a customer registers a complaint, it needs to be taken seriously. Smaller problems, when neglected, later become complex issues, creating customer service nightmares for airlines. </a:t>
            </a:r>
          </a:p>
        </p:txBody>
      </p:sp>
      <p:sp>
        <p:nvSpPr>
          <p:cNvPr id="3" name="Title 2"/>
          <p:cNvSpPr>
            <a:spLocks noGrp="1"/>
          </p:cNvSpPr>
          <p:nvPr>
            <p:ph type="title"/>
          </p:nvPr>
        </p:nvSpPr>
        <p:spPr/>
        <p:txBody>
          <a:bodyPr>
            <a:noAutofit/>
          </a:bodyPr>
          <a:lstStyle/>
          <a:p>
            <a:pPr algn="ctr"/>
            <a:r>
              <a:rPr lang="en-029" sz="4000" b="1" dirty="0" smtClean="0"/>
              <a:t>CUSTOMER FEEDBACK AND</a:t>
            </a:r>
            <a:br>
              <a:rPr lang="en-029" sz="4000" b="1" dirty="0" smtClean="0"/>
            </a:br>
            <a:r>
              <a:rPr lang="en-029" sz="4000" b="1" dirty="0" smtClean="0"/>
              <a:t> CONTACT PROGRAMMES</a:t>
            </a:r>
            <a:endParaRPr lang="en-029" sz="4000" b="1" dirty="0"/>
          </a:p>
        </p:txBody>
      </p:sp>
    </p:spTree>
    <p:extLst>
      <p:ext uri="{BB962C8B-B14F-4D97-AF65-F5344CB8AC3E}">
        <p14:creationId xmlns:p14="http://schemas.microsoft.com/office/powerpoint/2010/main" val="194207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3600" dirty="0" smtClean="0"/>
              <a:t>Similarly</a:t>
            </a:r>
            <a:r>
              <a:rPr lang="en-029" sz="3600" dirty="0"/>
              <a:t>, only collecting feedback without incorporating it into improving the overall customer experience is of no use. The airline industry needs to ensure that all customer feedback has been reviewed and proper actions are taken to avoid similar situations in the future.</a:t>
            </a:r>
          </a:p>
        </p:txBody>
      </p:sp>
      <p:sp>
        <p:nvSpPr>
          <p:cNvPr id="3" name="Title 2"/>
          <p:cNvSpPr>
            <a:spLocks noGrp="1"/>
          </p:cNvSpPr>
          <p:nvPr>
            <p:ph type="title"/>
          </p:nvPr>
        </p:nvSpPr>
        <p:spPr/>
        <p:txBody>
          <a:bodyPr>
            <a:noAutofit/>
          </a:bodyPr>
          <a:lstStyle/>
          <a:p>
            <a:pPr algn="ctr"/>
            <a:r>
              <a:rPr lang="en-029" sz="4000" b="1" dirty="0" smtClean="0"/>
              <a:t>CUSTOMER FEEDBACK AND</a:t>
            </a:r>
            <a:br>
              <a:rPr lang="en-029" sz="4000" b="1" dirty="0" smtClean="0"/>
            </a:br>
            <a:r>
              <a:rPr lang="en-029" sz="4000" b="1" dirty="0" smtClean="0"/>
              <a:t> CONTACT PROGRAMMES</a:t>
            </a:r>
            <a:endParaRPr lang="en-029" sz="4000" b="1" dirty="0"/>
          </a:p>
        </p:txBody>
      </p:sp>
    </p:spTree>
    <p:extLst>
      <p:ext uri="{BB962C8B-B14F-4D97-AF65-F5344CB8AC3E}">
        <p14:creationId xmlns:p14="http://schemas.microsoft.com/office/powerpoint/2010/main" val="2302658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029" sz="3600" dirty="0"/>
              <a:t>According to Oliver (1999) and </a:t>
            </a:r>
            <a:r>
              <a:rPr lang="en-029" sz="3600" dirty="0" smtClean="0"/>
              <a:t>Reich held </a:t>
            </a:r>
            <a:r>
              <a:rPr lang="en-029" sz="3600" dirty="0"/>
              <a:t>(2001), customer loyalty has been </a:t>
            </a:r>
            <a:r>
              <a:rPr lang="en-029" sz="3600" dirty="0" smtClean="0"/>
              <a:t>drawing attention </a:t>
            </a:r>
            <a:r>
              <a:rPr lang="en-029" sz="3600" dirty="0"/>
              <a:t>from both the business and academic worlds. As put by Singh and </a:t>
            </a:r>
            <a:r>
              <a:rPr lang="en-029" sz="3600" dirty="0" err="1" smtClean="0"/>
              <a:t>Sirdeshmukh</a:t>
            </a:r>
            <a:r>
              <a:rPr lang="en-029" sz="3600" dirty="0" smtClean="0"/>
              <a:t> (</a:t>
            </a:r>
            <a:r>
              <a:rPr lang="en-029" sz="3600" dirty="0"/>
              <a:t>2000), customer loyalty is quickly turning into, “the marketplace currency of the </a:t>
            </a:r>
            <a:r>
              <a:rPr lang="en-029" sz="3600" dirty="0" smtClean="0"/>
              <a:t>twenty –first century</a:t>
            </a:r>
            <a:r>
              <a:rPr lang="en-029" sz="3600" dirty="0"/>
              <a:t>”</a:t>
            </a:r>
          </a:p>
          <a:p>
            <a:endParaRPr lang="en-029" sz="3600" dirty="0"/>
          </a:p>
        </p:txBody>
      </p:sp>
      <p:sp>
        <p:nvSpPr>
          <p:cNvPr id="3" name="Title 2"/>
          <p:cNvSpPr>
            <a:spLocks noGrp="1"/>
          </p:cNvSpPr>
          <p:nvPr>
            <p:ph type="title"/>
          </p:nvPr>
        </p:nvSpPr>
        <p:spPr/>
        <p:txBody>
          <a:bodyPr/>
          <a:lstStyle/>
          <a:p>
            <a:pPr algn="ctr"/>
            <a:r>
              <a:rPr lang="en-029" b="1" dirty="0"/>
              <a:t>CUSTOMER FEEDBACK AND</a:t>
            </a:r>
            <a:br>
              <a:rPr lang="en-029" b="1" dirty="0"/>
            </a:br>
            <a:r>
              <a:rPr lang="en-029" b="1" dirty="0"/>
              <a:t> CONTACT PROGRAMMES</a:t>
            </a:r>
            <a:endParaRPr lang="en-029" dirty="0"/>
          </a:p>
        </p:txBody>
      </p:sp>
    </p:spTree>
    <p:extLst>
      <p:ext uri="{BB962C8B-B14F-4D97-AF65-F5344CB8AC3E}">
        <p14:creationId xmlns:p14="http://schemas.microsoft.com/office/powerpoint/2010/main" val="37896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3600" dirty="0" smtClean="0"/>
              <a:t>Loyalty </a:t>
            </a:r>
            <a:r>
              <a:rPr lang="en-029" sz="3600" dirty="0"/>
              <a:t>demands a firm basis of trust, and as customer confidence </a:t>
            </a:r>
            <a:r>
              <a:rPr lang="en-029" sz="3600" dirty="0" smtClean="0"/>
              <a:t>fades trust </a:t>
            </a:r>
            <a:r>
              <a:rPr lang="en-029" sz="3600" dirty="0"/>
              <a:t>also declines making it difficult to foster loyalty</a:t>
            </a:r>
            <a:r>
              <a:rPr lang="en-029" sz="3600" dirty="0" smtClean="0"/>
              <a:t>. The </a:t>
            </a:r>
            <a:r>
              <a:rPr lang="en-029" sz="3600" dirty="0"/>
              <a:t>airlines also have noticed the changing loyalty equations and are trying to balance it </a:t>
            </a:r>
            <a:r>
              <a:rPr lang="en-029" sz="3600" dirty="0" smtClean="0"/>
              <a:t>by offering </a:t>
            </a:r>
            <a:r>
              <a:rPr lang="en-029" sz="3600" dirty="0"/>
              <a:t>discounted fares and introducing customer loyalty programmes to retain </a:t>
            </a:r>
            <a:r>
              <a:rPr lang="en-029" sz="3600" dirty="0" err="1"/>
              <a:t>thei</a:t>
            </a:r>
            <a:endParaRPr lang="en-029" sz="3600" dirty="0"/>
          </a:p>
        </p:txBody>
      </p:sp>
      <p:sp>
        <p:nvSpPr>
          <p:cNvPr id="3" name="Title 2"/>
          <p:cNvSpPr>
            <a:spLocks noGrp="1"/>
          </p:cNvSpPr>
          <p:nvPr>
            <p:ph type="title"/>
          </p:nvPr>
        </p:nvSpPr>
        <p:spPr/>
        <p:txBody>
          <a:bodyPr>
            <a:noAutofit/>
          </a:bodyPr>
          <a:lstStyle/>
          <a:p>
            <a:pPr algn="ctr"/>
            <a:r>
              <a:rPr lang="en-029" sz="4000" b="1" dirty="0" smtClean="0"/>
              <a:t>CUSTOMER FEEDBACK AND</a:t>
            </a:r>
            <a:br>
              <a:rPr lang="en-029" sz="4000" b="1" dirty="0" smtClean="0"/>
            </a:br>
            <a:r>
              <a:rPr lang="en-029" sz="4000" b="1" dirty="0" smtClean="0"/>
              <a:t> CONTACT PROGRAMMES</a:t>
            </a:r>
            <a:endParaRPr lang="en-029" sz="4000" b="1" dirty="0"/>
          </a:p>
        </p:txBody>
      </p:sp>
    </p:spTree>
    <p:extLst>
      <p:ext uri="{BB962C8B-B14F-4D97-AF65-F5344CB8AC3E}">
        <p14:creationId xmlns:p14="http://schemas.microsoft.com/office/powerpoint/2010/main" val="2240589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3200" dirty="0" smtClean="0"/>
              <a:t>Loyalty </a:t>
            </a:r>
            <a:r>
              <a:rPr lang="en-029" sz="3200" dirty="0"/>
              <a:t>demands a firm basis of trust, and as customer confidence </a:t>
            </a:r>
            <a:r>
              <a:rPr lang="en-029" sz="3200" dirty="0" smtClean="0"/>
              <a:t>fades trust </a:t>
            </a:r>
            <a:r>
              <a:rPr lang="en-029" sz="3200" dirty="0"/>
              <a:t>also declines making it difficult to foster loyalty</a:t>
            </a:r>
            <a:r>
              <a:rPr lang="en-029" sz="3200" dirty="0" smtClean="0"/>
              <a:t>. The </a:t>
            </a:r>
            <a:r>
              <a:rPr lang="en-029" sz="3200" dirty="0"/>
              <a:t>airlines also have noticed the changing loyalty equations and are trying to balance it </a:t>
            </a:r>
            <a:r>
              <a:rPr lang="en-029" sz="3200" dirty="0" smtClean="0"/>
              <a:t>by offering </a:t>
            </a:r>
            <a:r>
              <a:rPr lang="en-029" sz="3200" dirty="0"/>
              <a:t>discounted fares and introducing customer loyalty programmes to </a:t>
            </a:r>
            <a:r>
              <a:rPr lang="en-029" sz="3200" dirty="0" smtClean="0"/>
              <a:t>retain</a:t>
            </a:r>
          </a:p>
          <a:p>
            <a:r>
              <a:rPr lang="en-029" sz="3200" dirty="0"/>
              <a:t>their </a:t>
            </a:r>
            <a:r>
              <a:rPr lang="en-029" sz="3200" dirty="0" smtClean="0"/>
              <a:t>customers.</a:t>
            </a:r>
            <a:endParaRPr lang="en-029" sz="3200" dirty="0"/>
          </a:p>
        </p:txBody>
      </p:sp>
      <p:sp>
        <p:nvSpPr>
          <p:cNvPr id="3" name="Title 2"/>
          <p:cNvSpPr>
            <a:spLocks noGrp="1"/>
          </p:cNvSpPr>
          <p:nvPr>
            <p:ph type="title"/>
          </p:nvPr>
        </p:nvSpPr>
        <p:spPr/>
        <p:txBody>
          <a:bodyPr>
            <a:noAutofit/>
          </a:bodyPr>
          <a:lstStyle/>
          <a:p>
            <a:pPr algn="ctr"/>
            <a:r>
              <a:rPr lang="en-029" sz="4000" b="1" dirty="0" smtClean="0"/>
              <a:t>CUSTOMER FEEDBACK AND</a:t>
            </a:r>
            <a:br>
              <a:rPr lang="en-029" sz="4000" b="1" dirty="0" smtClean="0"/>
            </a:br>
            <a:r>
              <a:rPr lang="en-029" sz="4000" b="1" dirty="0" smtClean="0"/>
              <a:t> CONTACT PROGRAMMES</a:t>
            </a:r>
            <a:endParaRPr lang="en-029" sz="4000" b="1" dirty="0"/>
          </a:p>
        </p:txBody>
      </p:sp>
    </p:spTree>
    <p:extLst>
      <p:ext uri="{BB962C8B-B14F-4D97-AF65-F5344CB8AC3E}">
        <p14:creationId xmlns:p14="http://schemas.microsoft.com/office/powerpoint/2010/main" val="17359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1. UNDERSTAND CUSTOMER SERVICE POLICIES WITHIN BUSINESS AND SERVICE CONTEXTS </a:t>
            </a:r>
          </a:p>
          <a:p>
            <a:r>
              <a:rPr lang="en-US" dirty="0" smtClean="0"/>
              <a:t>2. UNDERSTAND THE PURPOSE OF PROMOTING A </a:t>
            </a:r>
            <a:r>
              <a:rPr lang="en-US" dirty="0" smtClean="0"/>
              <a:t>CUSTOMER-FOCUSED </a:t>
            </a:r>
            <a:r>
              <a:rPr lang="en-US" dirty="0" smtClean="0"/>
              <a:t>CULTURE.</a:t>
            </a:r>
          </a:p>
          <a:p>
            <a:r>
              <a:rPr lang="en-US" dirty="0" smtClean="0"/>
              <a:t>3.BE ABLE TO INVESTIGATE CUSTOMER REQUIREMENTS AND EXPECTATIONS</a:t>
            </a:r>
          </a:p>
          <a:p>
            <a:r>
              <a:rPr lang="en-US" dirty="0" smtClean="0"/>
              <a:t>4.BE ABLE TO PROVIDE CUSTOMER SERVICE WITHIN BUSINESS AND SERVICES </a:t>
            </a:r>
            <a:r>
              <a:rPr lang="en-US" dirty="0" smtClean="0"/>
              <a:t>CONTEXTS  </a:t>
            </a:r>
            <a:r>
              <a:rPr lang="en-US" dirty="0" smtClean="0"/>
              <a:t>TO MEET </a:t>
            </a:r>
            <a:r>
              <a:rPr lang="en-US" dirty="0" smtClean="0"/>
              <a:t>REQUIRED STANDARDS.</a:t>
            </a:r>
          </a:p>
          <a:p>
            <a:endParaRPr lang="en-JM" dirty="0"/>
          </a:p>
        </p:txBody>
      </p:sp>
      <p:sp>
        <p:nvSpPr>
          <p:cNvPr id="3" name="Title 2"/>
          <p:cNvSpPr>
            <a:spLocks noGrp="1"/>
          </p:cNvSpPr>
          <p:nvPr>
            <p:ph type="title"/>
          </p:nvPr>
        </p:nvSpPr>
        <p:spPr/>
        <p:txBody>
          <a:bodyPr>
            <a:normAutofit/>
          </a:bodyPr>
          <a:lstStyle/>
          <a:p>
            <a:pPr algn="ctr"/>
            <a:r>
              <a:rPr lang="en-US" sz="4800" b="1" dirty="0" smtClean="0">
                <a:latin typeface="Adobe Garamond Pro Bold" panose="02020702060506020403" pitchFamily="18" charset="0"/>
              </a:rPr>
              <a:t>THE BASIC SYLLABUS</a:t>
            </a:r>
            <a:endParaRPr lang="en-JM" sz="4800" b="1" dirty="0">
              <a:latin typeface="Adobe Garamond Pro Bold" panose="02020702060506020403" pitchFamily="18" charset="0"/>
            </a:endParaRPr>
          </a:p>
        </p:txBody>
      </p:sp>
      <p:pic>
        <p:nvPicPr>
          <p:cNvPr id="4" name="Picture 3"/>
          <p:cNvPicPr>
            <a:picLocks noChangeAspect="1"/>
          </p:cNvPicPr>
          <p:nvPr/>
        </p:nvPicPr>
        <p:blipFill>
          <a:blip r:embed="rId2"/>
          <a:stretch>
            <a:fillRect/>
          </a:stretch>
        </p:blipFill>
        <p:spPr>
          <a:xfrm>
            <a:off x="10437812" y="482705"/>
            <a:ext cx="1085850" cy="1346095"/>
          </a:xfrm>
          <a:prstGeom prst="rect">
            <a:avLst/>
          </a:prstGeom>
        </p:spPr>
      </p:pic>
    </p:spTree>
    <p:extLst>
      <p:ext uri="{BB962C8B-B14F-4D97-AF65-F5344CB8AC3E}">
        <p14:creationId xmlns:p14="http://schemas.microsoft.com/office/powerpoint/2010/main" val="3753090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3600" dirty="0"/>
              <a:t>A </a:t>
            </a:r>
            <a:r>
              <a:rPr lang="en-029" sz="3600" b="1" dirty="0"/>
              <a:t>key performance indicator (KPI) </a:t>
            </a:r>
            <a:r>
              <a:rPr lang="en-029" sz="3600" dirty="0"/>
              <a:t>is a business </a:t>
            </a:r>
            <a:r>
              <a:rPr lang="en-029" sz="3600" u="sng" dirty="0">
                <a:hlinkClick r:id="rId2"/>
              </a:rPr>
              <a:t>metric</a:t>
            </a:r>
            <a:r>
              <a:rPr lang="en-029" sz="3600" dirty="0"/>
              <a:t> for evaluating factors that are crucial to the success of an organization. The purpose of using KPIs is to focus attention on the tasks and processes that management has determined are most important for making progress towards declared goals and targets.</a:t>
            </a:r>
          </a:p>
        </p:txBody>
      </p:sp>
      <p:sp>
        <p:nvSpPr>
          <p:cNvPr id="3" name="Title 2"/>
          <p:cNvSpPr>
            <a:spLocks noGrp="1"/>
          </p:cNvSpPr>
          <p:nvPr>
            <p:ph type="title"/>
          </p:nvPr>
        </p:nvSpPr>
        <p:spPr/>
        <p:txBody>
          <a:bodyPr>
            <a:noAutofit/>
          </a:bodyPr>
          <a:lstStyle/>
          <a:p>
            <a:pPr algn="ctr"/>
            <a:r>
              <a:rPr lang="en-029" sz="4000" b="1" dirty="0" smtClean="0"/>
              <a:t>CUSTOMER FEEDBACK AND</a:t>
            </a:r>
            <a:br>
              <a:rPr lang="en-029" sz="4000" b="1" dirty="0" smtClean="0"/>
            </a:br>
            <a:r>
              <a:rPr lang="en-029" sz="4000" b="1" dirty="0" smtClean="0"/>
              <a:t> CONTACT PROGRAMMES</a:t>
            </a:r>
            <a:endParaRPr lang="en-029" sz="4000" b="1" dirty="0"/>
          </a:p>
        </p:txBody>
      </p:sp>
    </p:spTree>
    <p:extLst>
      <p:ext uri="{BB962C8B-B14F-4D97-AF65-F5344CB8AC3E}">
        <p14:creationId xmlns:p14="http://schemas.microsoft.com/office/powerpoint/2010/main" val="203399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3600" b="1" dirty="0"/>
              <a:t>Key Performance Indicators for airlines</a:t>
            </a:r>
            <a:r>
              <a:rPr lang="en-029" sz="3600" dirty="0"/>
              <a:t> are often searched for and are useful for creating your aviation safety classification schema. SMS Pro's classification systems are completely customized and you can easily indicate which classifications should be key performance indicators for your airline. </a:t>
            </a:r>
            <a:br>
              <a:rPr lang="en-029" sz="3600" dirty="0"/>
            </a:br>
            <a:r>
              <a:rPr lang="en-029" sz="3600" dirty="0"/>
              <a:t/>
            </a:r>
            <a:br>
              <a:rPr lang="en-029" sz="3600" dirty="0"/>
            </a:br>
            <a:endParaRPr lang="en-029" sz="3600" dirty="0"/>
          </a:p>
        </p:txBody>
      </p:sp>
      <p:sp>
        <p:nvSpPr>
          <p:cNvPr id="3" name="Title 2"/>
          <p:cNvSpPr>
            <a:spLocks noGrp="1"/>
          </p:cNvSpPr>
          <p:nvPr>
            <p:ph type="title"/>
          </p:nvPr>
        </p:nvSpPr>
        <p:spPr/>
        <p:txBody>
          <a:bodyPr>
            <a:noAutofit/>
          </a:bodyPr>
          <a:lstStyle/>
          <a:p>
            <a:pPr algn="ctr"/>
            <a:r>
              <a:rPr lang="en-029" sz="4000" b="1" dirty="0" smtClean="0"/>
              <a:t>CUSTOMER FEEDBACK AND</a:t>
            </a:r>
            <a:br>
              <a:rPr lang="en-029" sz="4000" b="1" dirty="0" smtClean="0"/>
            </a:br>
            <a:r>
              <a:rPr lang="en-029" sz="4000" b="1" dirty="0" smtClean="0"/>
              <a:t> CONTACT PROGRAMMES</a:t>
            </a:r>
            <a:endParaRPr lang="en-029" sz="4000" b="1" dirty="0"/>
          </a:p>
        </p:txBody>
      </p:sp>
    </p:spTree>
    <p:extLst>
      <p:ext uri="{BB962C8B-B14F-4D97-AF65-F5344CB8AC3E}">
        <p14:creationId xmlns:p14="http://schemas.microsoft.com/office/powerpoint/2010/main" val="232159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3600" dirty="0" smtClean="0"/>
              <a:t>Each </a:t>
            </a:r>
            <a:r>
              <a:rPr lang="en-029" sz="3600" dirty="0"/>
              <a:t>airline is different. Each airline will have different lists of key performance indicators and the list will certainly change over time.</a:t>
            </a:r>
          </a:p>
        </p:txBody>
      </p:sp>
      <p:sp>
        <p:nvSpPr>
          <p:cNvPr id="3" name="Title 2"/>
          <p:cNvSpPr>
            <a:spLocks noGrp="1"/>
          </p:cNvSpPr>
          <p:nvPr>
            <p:ph type="title"/>
          </p:nvPr>
        </p:nvSpPr>
        <p:spPr/>
        <p:txBody>
          <a:bodyPr>
            <a:noAutofit/>
          </a:bodyPr>
          <a:lstStyle/>
          <a:p>
            <a:pPr algn="ctr"/>
            <a:r>
              <a:rPr lang="en-029" sz="4000" b="1" dirty="0" smtClean="0"/>
              <a:t>CUSTOMER FEEDBACK AND</a:t>
            </a:r>
            <a:br>
              <a:rPr lang="en-029" sz="4000" b="1" dirty="0" smtClean="0"/>
            </a:br>
            <a:r>
              <a:rPr lang="en-029" sz="4000" b="1" dirty="0" smtClean="0"/>
              <a:t> CONTACT PROGRAMMES</a:t>
            </a:r>
            <a:endParaRPr lang="en-029" sz="4000" b="1" dirty="0"/>
          </a:p>
        </p:txBody>
      </p:sp>
    </p:spTree>
    <p:extLst>
      <p:ext uri="{BB962C8B-B14F-4D97-AF65-F5344CB8AC3E}">
        <p14:creationId xmlns:p14="http://schemas.microsoft.com/office/powerpoint/2010/main" val="311641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6044" t="23636" r="40800" b="18182"/>
          <a:stretch/>
        </p:blipFill>
        <p:spPr>
          <a:xfrm>
            <a:off x="2436812" y="1981200"/>
            <a:ext cx="8458200" cy="4191000"/>
          </a:xfrm>
          <a:prstGeom prst="rect">
            <a:avLst/>
          </a:prstGeom>
        </p:spPr>
      </p:pic>
      <p:sp>
        <p:nvSpPr>
          <p:cNvPr id="3" name="Title 2"/>
          <p:cNvSpPr>
            <a:spLocks noGrp="1"/>
          </p:cNvSpPr>
          <p:nvPr>
            <p:ph type="title"/>
          </p:nvPr>
        </p:nvSpPr>
        <p:spPr/>
        <p:txBody>
          <a:bodyPr>
            <a:noAutofit/>
          </a:bodyPr>
          <a:lstStyle/>
          <a:p>
            <a:pPr algn="ctr"/>
            <a:r>
              <a:rPr lang="en-029" sz="4000" b="1" dirty="0" smtClean="0"/>
              <a:t>CUSTOMER FEEDBACK AND</a:t>
            </a:r>
            <a:br>
              <a:rPr lang="en-029" sz="4000" b="1" dirty="0" smtClean="0"/>
            </a:br>
            <a:r>
              <a:rPr lang="en-029" sz="4000" b="1" dirty="0" smtClean="0"/>
              <a:t> CONTACT PROGRAMMES</a:t>
            </a:r>
            <a:endParaRPr lang="en-029" sz="4000" b="1" dirty="0"/>
          </a:p>
        </p:txBody>
      </p:sp>
    </p:spTree>
    <p:extLst>
      <p:ext uri="{BB962C8B-B14F-4D97-AF65-F5344CB8AC3E}">
        <p14:creationId xmlns:p14="http://schemas.microsoft.com/office/powerpoint/2010/main" val="221703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029" sz="2800" dirty="0"/>
              <a:t>This Airline Customer Satisfaction Survey is conducted by aviation research organisation, </a:t>
            </a:r>
            <a:r>
              <a:rPr lang="en-029" sz="2800" dirty="0" err="1"/>
              <a:t>Skytrax</a:t>
            </a:r>
            <a:r>
              <a:rPr lang="en-029" sz="2800" dirty="0" smtClean="0"/>
              <a:t>. </a:t>
            </a:r>
            <a:r>
              <a:rPr lang="en-029" sz="2800" dirty="0"/>
              <a:t>The central focus is to deliver a passenger survey and airline awards process that is independent, impartial and global, and this ethos remains essential to all aspects in the present day.</a:t>
            </a:r>
          </a:p>
          <a:p>
            <a:r>
              <a:rPr lang="en-029" sz="2800" dirty="0" smtClean="0"/>
              <a:t>A </a:t>
            </a:r>
            <a:r>
              <a:rPr lang="en-029" sz="2800" dirty="0"/>
              <a:t>key directive of the survey is for air travellers to make their own, personal choices as to which airlines they consider to be the best, underlining the brand as the </a:t>
            </a:r>
            <a:r>
              <a:rPr lang="en-029" sz="2800" b="1" dirty="0"/>
              <a:t>Passenger’s Choice Awards</a:t>
            </a:r>
            <a:r>
              <a:rPr lang="en-029" sz="2800" dirty="0" smtClean="0"/>
              <a:t>.</a:t>
            </a:r>
          </a:p>
          <a:p>
            <a:endParaRPr lang="en-029" sz="2800" dirty="0"/>
          </a:p>
        </p:txBody>
      </p:sp>
      <p:sp>
        <p:nvSpPr>
          <p:cNvPr id="3" name="Title 2"/>
          <p:cNvSpPr>
            <a:spLocks noGrp="1"/>
          </p:cNvSpPr>
          <p:nvPr>
            <p:ph type="title"/>
          </p:nvPr>
        </p:nvSpPr>
        <p:spPr/>
        <p:txBody>
          <a:bodyPr>
            <a:noAutofit/>
          </a:bodyPr>
          <a:lstStyle/>
          <a:p>
            <a:pPr algn="ctr"/>
            <a:r>
              <a:rPr lang="en-029" sz="4000" b="1" dirty="0" smtClean="0"/>
              <a:t>CUSTOMER FEEDBACK AND</a:t>
            </a:r>
            <a:br>
              <a:rPr lang="en-029" sz="4000" b="1" dirty="0" smtClean="0"/>
            </a:br>
            <a:r>
              <a:rPr lang="en-029" sz="4000" b="1" dirty="0" smtClean="0"/>
              <a:t> CONTACT  PROGRAMMES</a:t>
            </a:r>
            <a:endParaRPr lang="en-029" sz="4000" b="1" dirty="0"/>
          </a:p>
        </p:txBody>
      </p:sp>
    </p:spTree>
    <p:extLst>
      <p:ext uri="{BB962C8B-B14F-4D97-AF65-F5344CB8AC3E}">
        <p14:creationId xmlns:p14="http://schemas.microsoft.com/office/powerpoint/2010/main" val="231228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029" sz="3200" dirty="0" smtClean="0"/>
              <a:t>“Meeting </a:t>
            </a:r>
            <a:r>
              <a:rPr lang="en-029" sz="3200" dirty="0"/>
              <a:t>the demand for air travel and satisfying customers’ expectations will require an overhaul of the shopping experience. Airlines continue to innovate with bundled and unbundled products and with ancillary items and services. But passengers need to be able to shop and compare the value of these propositions across airlines, just as when shopping for other consumer goods</a:t>
            </a:r>
            <a:r>
              <a:rPr lang="en-029" sz="3200" dirty="0" smtClean="0"/>
              <a:t>.” IATA 2016</a:t>
            </a:r>
            <a:endParaRPr lang="en-029" sz="3200" dirty="0"/>
          </a:p>
          <a:p>
            <a:endParaRPr lang="en-029" dirty="0"/>
          </a:p>
        </p:txBody>
      </p:sp>
      <p:sp>
        <p:nvSpPr>
          <p:cNvPr id="3" name="Title 2"/>
          <p:cNvSpPr>
            <a:spLocks noGrp="1"/>
          </p:cNvSpPr>
          <p:nvPr>
            <p:ph type="title"/>
          </p:nvPr>
        </p:nvSpPr>
        <p:spPr/>
        <p:txBody>
          <a:bodyPr>
            <a:noAutofit/>
          </a:bodyPr>
          <a:lstStyle/>
          <a:p>
            <a:pPr algn="ctr"/>
            <a:r>
              <a:rPr lang="en-029" sz="4000" b="1" dirty="0" smtClean="0"/>
              <a:t>CUSTOMER FEEDBACK AND</a:t>
            </a:r>
            <a:br>
              <a:rPr lang="en-029" sz="4000" b="1" dirty="0" smtClean="0"/>
            </a:br>
            <a:r>
              <a:rPr lang="en-029" sz="4000" b="1" dirty="0" smtClean="0"/>
              <a:t> CONTACT  PROGRAMMES</a:t>
            </a:r>
            <a:endParaRPr lang="en-029" sz="4000" b="1" dirty="0"/>
          </a:p>
        </p:txBody>
      </p:sp>
    </p:spTree>
    <p:extLst>
      <p:ext uri="{BB962C8B-B14F-4D97-AF65-F5344CB8AC3E}">
        <p14:creationId xmlns:p14="http://schemas.microsoft.com/office/powerpoint/2010/main" val="309871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a:bodyPr>
          <a:lstStyle/>
          <a:p>
            <a:pPr lvl="0"/>
            <a:r>
              <a:rPr lang="en-029" dirty="0"/>
              <a:t>"Cite A Website - Cite This For Me". </a:t>
            </a:r>
            <a:r>
              <a:rPr lang="en-029" i="1" dirty="0"/>
              <a:t>Sixsigmadaily.com</a:t>
            </a:r>
            <a:r>
              <a:rPr lang="en-029" dirty="0"/>
              <a:t>. </a:t>
            </a:r>
            <a:r>
              <a:rPr lang="en-029" dirty="0" err="1"/>
              <a:t>N.p</a:t>
            </a:r>
            <a:r>
              <a:rPr lang="en-029" dirty="0"/>
              <a:t>., 2017. Web. 2 Feb. 2017</a:t>
            </a:r>
            <a:r>
              <a:rPr lang="en-029" dirty="0" smtClean="0"/>
              <a:t>.</a:t>
            </a:r>
          </a:p>
          <a:p>
            <a:pPr lvl="0"/>
            <a:r>
              <a:rPr lang="en-029" dirty="0"/>
              <a:t>Beard, Ross. "Why Customer Satisfaction Is Important (6 Reasons)". </a:t>
            </a:r>
            <a:r>
              <a:rPr lang="en-029" i="1" dirty="0"/>
              <a:t>Client Heartbeat Blog</a:t>
            </a:r>
            <a:r>
              <a:rPr lang="en-029" dirty="0"/>
              <a:t>. </a:t>
            </a:r>
            <a:r>
              <a:rPr lang="en-029" dirty="0" err="1"/>
              <a:t>N.p</a:t>
            </a:r>
            <a:r>
              <a:rPr lang="en-029" dirty="0"/>
              <a:t>., 2017. Web. 2 Feb. 2017</a:t>
            </a:r>
            <a:r>
              <a:rPr lang="en-029" dirty="0" smtClean="0"/>
              <a:t>.</a:t>
            </a:r>
          </a:p>
          <a:p>
            <a:pPr lvl="0"/>
            <a:r>
              <a:rPr lang="en-029" dirty="0"/>
              <a:t>"Http://Www2.Warwick.Ac.Uk/</a:t>
            </a:r>
            <a:r>
              <a:rPr lang="en-029" dirty="0" err="1"/>
              <a:t>Fac</a:t>
            </a:r>
            <a:r>
              <a:rPr lang="en-029" dirty="0"/>
              <a:t>/</a:t>
            </a:r>
            <a:r>
              <a:rPr lang="en-029" dirty="0" err="1"/>
              <a:t>Sci</a:t>
            </a:r>
            <a:r>
              <a:rPr lang="en-029" dirty="0"/>
              <a:t>/</a:t>
            </a:r>
            <a:r>
              <a:rPr lang="en-029" dirty="0" err="1"/>
              <a:t>Wmg</a:t>
            </a:r>
            <a:r>
              <a:rPr lang="en-029" dirty="0"/>
              <a:t>/</a:t>
            </a:r>
            <a:r>
              <a:rPr lang="en-029" dirty="0" err="1"/>
              <a:t>Ftmsc</a:t>
            </a:r>
            <a:r>
              <a:rPr lang="en-029" dirty="0"/>
              <a:t>/Modules/</a:t>
            </a:r>
            <a:r>
              <a:rPr lang="en-029" dirty="0" err="1"/>
              <a:t>Modulelist</a:t>
            </a:r>
            <a:r>
              <a:rPr lang="en-029" dirty="0"/>
              <a:t>/</a:t>
            </a:r>
            <a:r>
              <a:rPr lang="en-029" dirty="0" err="1"/>
              <a:t>Peuss</a:t>
            </a:r>
            <a:r>
              <a:rPr lang="en-029" dirty="0"/>
              <a:t>/Slides/Section_4B_Voice_Of_The_Customer_Warwick.Pdf". 2017. Presentation.</a:t>
            </a:r>
          </a:p>
          <a:p>
            <a:pPr lvl="0"/>
            <a:r>
              <a:rPr lang="en-029" dirty="0"/>
              <a:t>"Customer Requirement (SCM) - Enterprise Services WIKI - SCN Wiki". </a:t>
            </a:r>
            <a:r>
              <a:rPr lang="en-029" i="1" dirty="0"/>
              <a:t>Wiki.scn.sap.com</a:t>
            </a:r>
            <a:r>
              <a:rPr lang="en-029" dirty="0"/>
              <a:t>. </a:t>
            </a:r>
            <a:r>
              <a:rPr lang="en-029" dirty="0" err="1"/>
              <a:t>N.p</a:t>
            </a:r>
            <a:r>
              <a:rPr lang="en-029" dirty="0"/>
              <a:t>., 2017. Web. 3 Feb. 2017.</a:t>
            </a:r>
            <a:endParaRPr lang="en-029" dirty="0" smtClean="0"/>
          </a:p>
          <a:p>
            <a:pPr lvl="0"/>
            <a:endParaRPr lang="en-US" dirty="0" smtClean="0"/>
          </a:p>
        </p:txBody>
      </p:sp>
      <p:sp>
        <p:nvSpPr>
          <p:cNvPr id="13" name="Title 12"/>
          <p:cNvSpPr>
            <a:spLocks noGrp="1"/>
          </p:cNvSpPr>
          <p:nvPr>
            <p:ph type="title"/>
          </p:nvPr>
        </p:nvSpPr>
        <p:spPr/>
        <p:txBody>
          <a:bodyPr>
            <a:normAutofit/>
          </a:bodyPr>
          <a:lstStyle/>
          <a:p>
            <a:pPr algn="ctr"/>
            <a:r>
              <a:rPr lang="en-US" sz="7200" b="1" dirty="0" smtClean="0">
                <a:latin typeface="Adobe Garamond Pro Bold" panose="02020702060506020403" pitchFamily="18" charset="0"/>
              </a:rPr>
              <a:t>REFERENCES</a:t>
            </a:r>
            <a:endParaRPr lang="en-US" sz="7200" b="1" dirty="0">
              <a:latin typeface="Adobe Garamond Pro Bold" panose="02020702060506020403"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1612" y="481349"/>
            <a:ext cx="1190625" cy="1195051"/>
          </a:xfrm>
          <a:prstGeom prst="rect">
            <a:avLst/>
          </a:prstGeom>
        </p:spPr>
      </p:pic>
    </p:spTree>
    <p:extLst>
      <p:ext uri="{BB962C8B-B14F-4D97-AF65-F5344CB8AC3E}">
        <p14:creationId xmlns:p14="http://schemas.microsoft.com/office/powerpoint/2010/main" val="3608890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a:bodyPr>
          <a:lstStyle/>
          <a:p>
            <a:pPr lvl="0"/>
            <a:r>
              <a:rPr lang="en-029" dirty="0"/>
              <a:t>"Customer Requirements Definition | Marketing Dictionary | MBA </a:t>
            </a:r>
            <a:r>
              <a:rPr lang="en-029" dirty="0" err="1"/>
              <a:t>Skool-Study.Learn.Share</a:t>
            </a:r>
            <a:r>
              <a:rPr lang="en-029" dirty="0"/>
              <a:t>.". </a:t>
            </a:r>
            <a:r>
              <a:rPr lang="en-029" i="1" dirty="0"/>
              <a:t>MBA </a:t>
            </a:r>
            <a:r>
              <a:rPr lang="en-029" i="1" dirty="0" err="1"/>
              <a:t>Skool-Study.Learn.Share</a:t>
            </a:r>
            <a:r>
              <a:rPr lang="en-029" i="1" dirty="0"/>
              <a:t>.</a:t>
            </a:r>
            <a:r>
              <a:rPr lang="en-029" dirty="0"/>
              <a:t>. </a:t>
            </a:r>
            <a:r>
              <a:rPr lang="en-029" dirty="0" err="1"/>
              <a:t>N.p</a:t>
            </a:r>
            <a:r>
              <a:rPr lang="en-029" dirty="0"/>
              <a:t>., 2017. Web. 3 Feb. 2017</a:t>
            </a:r>
            <a:r>
              <a:rPr lang="en-029" dirty="0" smtClean="0"/>
              <a:t>.</a:t>
            </a:r>
          </a:p>
          <a:p>
            <a:pPr lvl="0"/>
            <a:r>
              <a:rPr lang="en-029" dirty="0"/>
              <a:t>"How To Measure Customer Satisfaction - Edward Lowe Foundation". </a:t>
            </a:r>
            <a:r>
              <a:rPr lang="en-029" i="1" dirty="0"/>
              <a:t>Edward Lowe Foundation</a:t>
            </a:r>
            <a:r>
              <a:rPr lang="en-029" dirty="0"/>
              <a:t>. </a:t>
            </a:r>
            <a:r>
              <a:rPr lang="en-029" dirty="0" err="1"/>
              <a:t>N.p</a:t>
            </a:r>
            <a:r>
              <a:rPr lang="en-029" dirty="0"/>
              <a:t>., 2017. Web. 3 Feb. 2017</a:t>
            </a:r>
            <a:r>
              <a:rPr lang="en-029" dirty="0" smtClean="0"/>
              <a:t>.</a:t>
            </a:r>
          </a:p>
          <a:p>
            <a:pPr lvl="0"/>
            <a:r>
              <a:rPr lang="en-029" dirty="0"/>
              <a:t>"If You </a:t>
            </a:r>
            <a:r>
              <a:rPr lang="en-029" dirty="0" err="1"/>
              <a:t>Can’T</a:t>
            </a:r>
            <a:r>
              <a:rPr lang="en-029" dirty="0"/>
              <a:t> Measure It, You </a:t>
            </a:r>
            <a:r>
              <a:rPr lang="en-029" dirty="0" err="1"/>
              <a:t>Can’T</a:t>
            </a:r>
            <a:r>
              <a:rPr lang="en-029" dirty="0"/>
              <a:t> Improve It". </a:t>
            </a:r>
            <a:r>
              <a:rPr lang="en-029" i="1" dirty="0"/>
              <a:t>Guavabox.com</a:t>
            </a:r>
            <a:r>
              <a:rPr lang="en-029" dirty="0"/>
              <a:t>. </a:t>
            </a:r>
            <a:r>
              <a:rPr lang="en-029" dirty="0" err="1"/>
              <a:t>N.p</a:t>
            </a:r>
            <a:r>
              <a:rPr lang="en-029" dirty="0"/>
              <a:t>., 2017. Web. 3 Feb. 2017</a:t>
            </a:r>
            <a:r>
              <a:rPr lang="en-029" dirty="0" smtClean="0"/>
              <a:t>.</a:t>
            </a:r>
          </a:p>
          <a:p>
            <a:pPr lvl="0"/>
            <a:r>
              <a:rPr lang="en-029" dirty="0"/>
              <a:t>Iqbal, Muhammad. "Customer Service Best Practices For Airline Industry". </a:t>
            </a:r>
            <a:r>
              <a:rPr lang="en-029" i="1" dirty="0"/>
              <a:t>Customerservice.ae</a:t>
            </a:r>
            <a:r>
              <a:rPr lang="en-029" dirty="0"/>
              <a:t>. </a:t>
            </a:r>
            <a:r>
              <a:rPr lang="en-029" dirty="0" err="1"/>
              <a:t>N.p</a:t>
            </a:r>
            <a:r>
              <a:rPr lang="en-029" dirty="0"/>
              <a:t>., 2017. Web. 3 Feb. 2017</a:t>
            </a:r>
            <a:r>
              <a:rPr lang="en-029" dirty="0" smtClean="0"/>
              <a:t>.</a:t>
            </a:r>
          </a:p>
          <a:p>
            <a:pPr lvl="0"/>
            <a:r>
              <a:rPr lang="en-029" dirty="0"/>
              <a:t>Rai, </a:t>
            </a:r>
            <a:r>
              <a:rPr lang="en-029" dirty="0" err="1"/>
              <a:t>Dr.</a:t>
            </a:r>
            <a:r>
              <a:rPr lang="en-029" dirty="0"/>
              <a:t> "CUSTOMER LOYALTY IN THE INDIAN AVIATION INDUSTRY: AN EMPIRICAL EXAMINATION". </a:t>
            </a:r>
            <a:r>
              <a:rPr lang="en-029" i="1" dirty="0"/>
              <a:t>Academia.edu</a:t>
            </a:r>
            <a:r>
              <a:rPr lang="en-029" dirty="0"/>
              <a:t>. </a:t>
            </a:r>
            <a:r>
              <a:rPr lang="en-029" dirty="0" err="1"/>
              <a:t>N.p</a:t>
            </a:r>
            <a:r>
              <a:rPr lang="en-029" dirty="0"/>
              <a:t>., 2017. Web. 3 Feb. 2017.</a:t>
            </a:r>
          </a:p>
        </p:txBody>
      </p:sp>
      <p:sp>
        <p:nvSpPr>
          <p:cNvPr id="13" name="Title 12"/>
          <p:cNvSpPr>
            <a:spLocks noGrp="1"/>
          </p:cNvSpPr>
          <p:nvPr>
            <p:ph type="title"/>
          </p:nvPr>
        </p:nvSpPr>
        <p:spPr/>
        <p:txBody>
          <a:bodyPr>
            <a:normAutofit/>
          </a:bodyPr>
          <a:lstStyle/>
          <a:p>
            <a:pPr algn="ctr"/>
            <a:r>
              <a:rPr lang="en-US" sz="7200" b="1" dirty="0" smtClean="0">
                <a:latin typeface="Adobe Garamond Pro Bold" panose="02020702060506020403" pitchFamily="18" charset="0"/>
              </a:rPr>
              <a:t>REFERENCES</a:t>
            </a:r>
            <a:endParaRPr lang="en-US" sz="7200" b="1" dirty="0">
              <a:latin typeface="Adobe Garamond Pro Bold" panose="02020702060506020403"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1612" y="481349"/>
            <a:ext cx="1190625" cy="1195051"/>
          </a:xfrm>
          <a:prstGeom prst="rect">
            <a:avLst/>
          </a:prstGeom>
        </p:spPr>
      </p:pic>
    </p:spTree>
    <p:extLst>
      <p:ext uri="{BB962C8B-B14F-4D97-AF65-F5344CB8AC3E}">
        <p14:creationId xmlns:p14="http://schemas.microsoft.com/office/powerpoint/2010/main" val="1076126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a:bodyPr>
          <a:lstStyle/>
          <a:p>
            <a:pPr lvl="0"/>
            <a:r>
              <a:rPr lang="en-029" dirty="0"/>
              <a:t>"What Is Key Performance Indicator (KPI)? - Definition From </a:t>
            </a:r>
            <a:r>
              <a:rPr lang="en-029" dirty="0" err="1"/>
              <a:t>Whatis.Com</a:t>
            </a:r>
            <a:r>
              <a:rPr lang="en-029" dirty="0"/>
              <a:t>". </a:t>
            </a:r>
            <a:r>
              <a:rPr lang="en-029" i="1" dirty="0" err="1"/>
              <a:t>SearchCRM</a:t>
            </a:r>
            <a:r>
              <a:rPr lang="en-029" dirty="0"/>
              <a:t>. </a:t>
            </a:r>
            <a:r>
              <a:rPr lang="en-029" dirty="0" err="1"/>
              <a:t>N.p</a:t>
            </a:r>
            <a:r>
              <a:rPr lang="en-029" dirty="0"/>
              <a:t>., 2017. Web. 3 Feb. 2017</a:t>
            </a:r>
            <a:r>
              <a:rPr lang="en-029" dirty="0" smtClean="0"/>
              <a:t>.</a:t>
            </a:r>
          </a:p>
          <a:p>
            <a:pPr lvl="0"/>
            <a:r>
              <a:rPr lang="en-029" dirty="0"/>
              <a:t>Howell, Chris. "List Of Airline Key Performance Indicators (</a:t>
            </a:r>
            <a:r>
              <a:rPr lang="en-029" dirty="0" err="1"/>
              <a:t>Kpis</a:t>
            </a:r>
            <a:r>
              <a:rPr lang="en-029" dirty="0"/>
              <a:t>)". </a:t>
            </a:r>
            <a:r>
              <a:rPr lang="en-029" i="1" dirty="0"/>
              <a:t>Asms-pro.com</a:t>
            </a:r>
            <a:r>
              <a:rPr lang="en-029" dirty="0"/>
              <a:t>. </a:t>
            </a:r>
            <a:r>
              <a:rPr lang="en-029" dirty="0" err="1"/>
              <a:t>N.p</a:t>
            </a:r>
            <a:r>
              <a:rPr lang="en-029" dirty="0"/>
              <a:t>., 2017. Web. 3 Feb. 2017</a:t>
            </a:r>
            <a:r>
              <a:rPr lang="en-029" dirty="0" smtClean="0"/>
              <a:t>.</a:t>
            </a:r>
          </a:p>
          <a:p>
            <a:pPr lvl="0"/>
            <a:r>
              <a:rPr lang="en-029" dirty="0"/>
              <a:t>"Cite A Website - Cite This For Me". </a:t>
            </a:r>
            <a:r>
              <a:rPr lang="en-029" i="1" dirty="0"/>
              <a:t>Airlinequality.com</a:t>
            </a:r>
            <a:r>
              <a:rPr lang="en-029" dirty="0"/>
              <a:t>. </a:t>
            </a:r>
            <a:r>
              <a:rPr lang="en-029" dirty="0" err="1"/>
              <a:t>N.p</a:t>
            </a:r>
            <a:r>
              <a:rPr lang="en-029" dirty="0"/>
              <a:t>., 2017. Web. 3 Feb. 2017</a:t>
            </a:r>
            <a:r>
              <a:rPr lang="en-029" dirty="0" smtClean="0"/>
              <a:t>.</a:t>
            </a:r>
          </a:p>
          <a:p>
            <a:pPr lvl="0"/>
            <a:r>
              <a:rPr lang="en-029" dirty="0"/>
              <a:t>"ANNAUL REVIEW 2016". </a:t>
            </a:r>
            <a:r>
              <a:rPr lang="en-029" i="1" dirty="0"/>
              <a:t>IATA.ORG</a:t>
            </a:r>
            <a:r>
              <a:rPr lang="en-029" dirty="0"/>
              <a:t>. </a:t>
            </a:r>
            <a:r>
              <a:rPr lang="en-029" dirty="0" err="1"/>
              <a:t>N.p</a:t>
            </a:r>
            <a:r>
              <a:rPr lang="en-029" dirty="0"/>
              <a:t>., 2017. Web. 3 Feb. 2017.</a:t>
            </a:r>
            <a:endParaRPr lang="en-US" b="1" dirty="0" smtClean="0">
              <a:solidFill>
                <a:srgbClr val="FF0000"/>
              </a:solidFill>
            </a:endParaRPr>
          </a:p>
        </p:txBody>
      </p:sp>
      <p:sp>
        <p:nvSpPr>
          <p:cNvPr id="13" name="Title 12"/>
          <p:cNvSpPr>
            <a:spLocks noGrp="1"/>
          </p:cNvSpPr>
          <p:nvPr>
            <p:ph type="title"/>
          </p:nvPr>
        </p:nvSpPr>
        <p:spPr/>
        <p:txBody>
          <a:bodyPr>
            <a:normAutofit/>
          </a:bodyPr>
          <a:lstStyle/>
          <a:p>
            <a:pPr algn="ctr"/>
            <a:r>
              <a:rPr lang="en-US" sz="7200" b="1" dirty="0" smtClean="0">
                <a:latin typeface="Adobe Garamond Pro Bold" panose="02020702060506020403" pitchFamily="18" charset="0"/>
              </a:rPr>
              <a:t>REFERENCES</a:t>
            </a:r>
            <a:endParaRPr lang="en-US" sz="7200" b="1" dirty="0">
              <a:latin typeface="Adobe Garamond Pro Bold" panose="02020702060506020403"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1612" y="481349"/>
            <a:ext cx="1190625" cy="1195051"/>
          </a:xfrm>
          <a:prstGeom prst="rect">
            <a:avLst/>
          </a:prstGeom>
        </p:spPr>
      </p:pic>
    </p:spTree>
    <p:extLst>
      <p:ext uri="{BB962C8B-B14F-4D97-AF65-F5344CB8AC3E}">
        <p14:creationId xmlns:p14="http://schemas.microsoft.com/office/powerpoint/2010/main" val="213316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BE </a:t>
            </a:r>
            <a:r>
              <a:rPr lang="en-US" b="1" dirty="0"/>
              <a:t>ABLE TO INVESTIGATE CUSTOMER REQUIREMENTS AND EXPECTATIONS</a:t>
            </a:r>
          </a:p>
          <a:p>
            <a:endParaRPr lang="en-US" dirty="0"/>
          </a:p>
          <a:p>
            <a:endParaRPr lang="en-US" dirty="0" smtClean="0"/>
          </a:p>
          <a:p>
            <a:endParaRPr lang="en-US" dirty="0"/>
          </a:p>
          <a:p>
            <a:endParaRPr lang="en-US" dirty="0" smtClean="0"/>
          </a:p>
          <a:p>
            <a:endParaRPr lang="en-US" dirty="0" smtClean="0"/>
          </a:p>
          <a:p>
            <a:endParaRPr lang="en-US" dirty="0" smtClean="0"/>
          </a:p>
          <a:p>
            <a:r>
              <a:rPr lang="en-US" b="1" dirty="0" smtClean="0"/>
              <a:t>AC  3.1: ASSESS SOURCES OF INFORMATION ON CUSTOMER REQUIREMENTS AND SATISFACTION LEVEL</a:t>
            </a:r>
            <a:endParaRPr lang="en-JM" b="1" dirty="0"/>
          </a:p>
        </p:txBody>
      </p:sp>
      <p:sp>
        <p:nvSpPr>
          <p:cNvPr id="3" name="Title 2"/>
          <p:cNvSpPr>
            <a:spLocks noGrp="1"/>
          </p:cNvSpPr>
          <p:nvPr>
            <p:ph type="title"/>
          </p:nvPr>
        </p:nvSpPr>
        <p:spPr/>
        <p:txBody>
          <a:bodyPr>
            <a:normAutofit/>
          </a:bodyPr>
          <a:lstStyle/>
          <a:p>
            <a:pPr algn="ctr"/>
            <a:r>
              <a:rPr lang="en-US" sz="4800" b="1" dirty="0" smtClean="0">
                <a:latin typeface="Adobe Garamond Pro Bold" panose="02020702060506020403" pitchFamily="18" charset="0"/>
              </a:rPr>
              <a:t>LEARNING OUTCOMES</a:t>
            </a:r>
            <a:endParaRPr lang="en-JM" sz="4800" b="1" dirty="0">
              <a:latin typeface="Adobe Garamond Pro Bold" panose="02020702060506020403" pitchFamily="18" charset="0"/>
            </a:endParaRPr>
          </a:p>
        </p:txBody>
      </p:sp>
      <p:pic>
        <p:nvPicPr>
          <p:cNvPr id="5" name="Picture 4"/>
          <p:cNvPicPr>
            <a:picLocks noChangeAspect="1"/>
          </p:cNvPicPr>
          <p:nvPr/>
        </p:nvPicPr>
        <p:blipFill>
          <a:blip r:embed="rId2"/>
          <a:stretch>
            <a:fillRect/>
          </a:stretch>
        </p:blipFill>
        <p:spPr>
          <a:xfrm>
            <a:off x="4494212" y="2514600"/>
            <a:ext cx="2640654" cy="2532873"/>
          </a:xfrm>
          <a:prstGeom prst="rect">
            <a:avLst/>
          </a:prstGeom>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33012" y="609600"/>
            <a:ext cx="1524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373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522414" y="1981200"/>
            <a:ext cx="9601200" cy="3886200"/>
          </a:xfrm>
        </p:spPr>
        <p:txBody>
          <a:bodyPr>
            <a:noAutofit/>
          </a:bodyPr>
          <a:lstStyle/>
          <a:p>
            <a:pPr lvl="0"/>
            <a:r>
              <a:rPr lang="en-029" sz="4000" dirty="0" smtClean="0"/>
              <a:t>Customer Requirements </a:t>
            </a:r>
            <a:r>
              <a:rPr lang="en-029" sz="4000" dirty="0"/>
              <a:t>are those characteristics that determine whether or not the customer is happy.  (Examples:  a requirement is that the iPad is user-friendly, has to be fast in data storage and retrieval, etc.) </a:t>
            </a:r>
            <a:endParaRPr lang="en-029" sz="4000" dirty="0" smtClean="0"/>
          </a:p>
          <a:p>
            <a:pPr lvl="0"/>
            <a:r>
              <a:rPr lang="en-029" sz="4000" dirty="0"/>
              <a:t> </a:t>
            </a:r>
            <a:endParaRPr lang="en-US" sz="4000" dirty="0" smtClean="0"/>
          </a:p>
        </p:txBody>
      </p:sp>
      <p:sp>
        <p:nvSpPr>
          <p:cNvPr id="13" name="Title 12"/>
          <p:cNvSpPr>
            <a:spLocks noGrp="1"/>
          </p:cNvSpPr>
          <p:nvPr>
            <p:ph type="title"/>
          </p:nvPr>
        </p:nvSpPr>
        <p:spPr/>
        <p:txBody>
          <a:bodyPr>
            <a:normAutofit/>
          </a:bodyPr>
          <a:lstStyle/>
          <a:p>
            <a:pPr algn="ctr"/>
            <a:r>
              <a:rPr lang="en-US" sz="7200" b="1" dirty="0" smtClean="0">
                <a:latin typeface="Adobe Garamond Pro Bold" panose="02020702060506020403" pitchFamily="18" charset="0"/>
              </a:rPr>
              <a:t>OVERVIEW</a:t>
            </a:r>
            <a:endParaRPr lang="en-US" sz="7200" b="1" dirty="0">
              <a:latin typeface="Adobe Garamond Pro Bold" panose="02020702060506020403" pitchFamily="18" charset="0"/>
            </a:endParaRPr>
          </a:p>
        </p:txBody>
      </p:sp>
      <p:pic>
        <p:nvPicPr>
          <p:cNvPr id="2" name="Picture 1"/>
          <p:cNvPicPr>
            <a:picLocks noChangeAspect="1"/>
          </p:cNvPicPr>
          <p:nvPr/>
        </p:nvPicPr>
        <p:blipFill>
          <a:blip r:embed="rId2"/>
          <a:stretch>
            <a:fillRect/>
          </a:stretch>
        </p:blipFill>
        <p:spPr>
          <a:xfrm>
            <a:off x="10285412" y="516082"/>
            <a:ext cx="1238250" cy="1543572"/>
          </a:xfrm>
          <a:prstGeom prst="rect">
            <a:avLst/>
          </a:prstGeom>
        </p:spPr>
      </p:pic>
    </p:spTree>
    <p:extLst>
      <p:ext uri="{BB962C8B-B14F-4D97-AF65-F5344CB8AC3E}">
        <p14:creationId xmlns:p14="http://schemas.microsoft.com/office/powerpoint/2010/main" val="685996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2414" y="1828800"/>
            <a:ext cx="9601200" cy="4114800"/>
          </a:xfrm>
        </p:spPr>
        <p:txBody>
          <a:bodyPr>
            <a:noAutofit/>
          </a:bodyPr>
          <a:lstStyle/>
          <a:p>
            <a:r>
              <a:rPr lang="en-029" sz="3200" dirty="0"/>
              <a:t>Characteristics or specifications that should be present in a product for it to be deemed desirable by the consumer</a:t>
            </a:r>
            <a:r>
              <a:rPr lang="en-029" sz="3200" dirty="0" smtClean="0"/>
              <a:t>.</a:t>
            </a:r>
          </a:p>
          <a:p>
            <a:r>
              <a:rPr lang="en-029" sz="3200" dirty="0"/>
              <a:t>There can be two types of customer requirements:</a:t>
            </a:r>
          </a:p>
          <a:p>
            <a:r>
              <a:rPr lang="en-029" sz="3200" b="1" dirty="0"/>
              <a:t>1. Service Requirement</a:t>
            </a:r>
            <a:endParaRPr lang="en-029" sz="3200" dirty="0"/>
          </a:p>
          <a:p>
            <a:r>
              <a:rPr lang="en-029" sz="3200" b="1" dirty="0"/>
              <a:t>2. Output Requirement</a:t>
            </a:r>
            <a:endParaRPr lang="en-029" sz="3200" dirty="0"/>
          </a:p>
          <a:p>
            <a:endParaRPr lang="en-029" sz="3200" dirty="0"/>
          </a:p>
        </p:txBody>
      </p:sp>
      <p:sp>
        <p:nvSpPr>
          <p:cNvPr id="3" name="Title 2"/>
          <p:cNvSpPr>
            <a:spLocks noGrp="1"/>
          </p:cNvSpPr>
          <p:nvPr>
            <p:ph type="title"/>
          </p:nvPr>
        </p:nvSpPr>
        <p:spPr/>
        <p:txBody>
          <a:bodyPr>
            <a:normAutofit/>
          </a:bodyPr>
          <a:lstStyle/>
          <a:p>
            <a:pPr algn="ctr"/>
            <a:r>
              <a:rPr lang="en-029" sz="4400" b="1" dirty="0" smtClean="0"/>
              <a:t>CUSTOMER REQUIREMENT</a:t>
            </a:r>
            <a:endParaRPr lang="en-029" sz="4400" b="1" dirty="0"/>
          </a:p>
        </p:txBody>
      </p:sp>
    </p:spTree>
    <p:extLst>
      <p:ext uri="{BB962C8B-B14F-4D97-AF65-F5344CB8AC3E}">
        <p14:creationId xmlns:p14="http://schemas.microsoft.com/office/powerpoint/2010/main" val="344877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029" sz="4400" b="1" dirty="0" smtClean="0"/>
              <a:t>CUSTOMER REQUIREMENT</a:t>
            </a:r>
            <a:endParaRPr lang="en-029" sz="4400" b="1" dirty="0"/>
          </a:p>
        </p:txBody>
      </p:sp>
      <p:pic>
        <p:nvPicPr>
          <p:cNvPr id="2050" name="Picture 2" descr="http://www.mbaskool.com/2014_images/stories/dec_images/mann-custrequi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32212" y="2514600"/>
            <a:ext cx="57150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74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3200" b="1" dirty="0"/>
              <a:t>Service Requirements: </a:t>
            </a:r>
            <a:r>
              <a:rPr lang="en-029" sz="3200" dirty="0"/>
              <a:t>Intangible aspects of purchasing a product that a customer expects to be fulfilled. It consists of elements like on-time delivery, service with a smile, easy-payment etc. It encompasses all aspects of how a customer expects to be treated while purchasing a product and how smooth his buying process goes.</a:t>
            </a:r>
          </a:p>
          <a:p>
            <a:r>
              <a:rPr lang="en-029" sz="3200" dirty="0"/>
              <a:t/>
            </a:r>
            <a:br>
              <a:rPr lang="en-029" sz="3200" dirty="0"/>
            </a:br>
            <a:endParaRPr lang="en-029" sz="3200" dirty="0"/>
          </a:p>
        </p:txBody>
      </p:sp>
      <p:sp>
        <p:nvSpPr>
          <p:cNvPr id="3" name="Title 2"/>
          <p:cNvSpPr>
            <a:spLocks noGrp="1"/>
          </p:cNvSpPr>
          <p:nvPr>
            <p:ph type="title"/>
          </p:nvPr>
        </p:nvSpPr>
        <p:spPr/>
        <p:txBody>
          <a:bodyPr>
            <a:normAutofit/>
          </a:bodyPr>
          <a:lstStyle/>
          <a:p>
            <a:pPr algn="ctr"/>
            <a:r>
              <a:rPr lang="en-029" sz="4400" b="1" dirty="0" smtClean="0"/>
              <a:t>CUSTOMER REQUIREMENT</a:t>
            </a:r>
            <a:endParaRPr lang="en-029" sz="4400" b="1" dirty="0"/>
          </a:p>
        </p:txBody>
      </p:sp>
    </p:spTree>
    <p:extLst>
      <p:ext uri="{BB962C8B-B14F-4D97-AF65-F5344CB8AC3E}">
        <p14:creationId xmlns:p14="http://schemas.microsoft.com/office/powerpoint/2010/main" val="335744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3600" b="1" dirty="0"/>
              <a:t>Output Requirements: </a:t>
            </a:r>
            <a:r>
              <a:rPr lang="en-029" sz="3600" dirty="0"/>
              <a:t>These are mostly the tangible characteristics, features or specifications that a consumer expects to be fulfilled in the product. If a consumer is availing a service as a product, then various service requirements can take the form of output requirements</a:t>
            </a:r>
            <a:r>
              <a:rPr lang="en-029" sz="3200" dirty="0"/>
              <a:t>. </a:t>
            </a:r>
          </a:p>
        </p:txBody>
      </p:sp>
      <p:sp>
        <p:nvSpPr>
          <p:cNvPr id="3" name="Title 2"/>
          <p:cNvSpPr>
            <a:spLocks noGrp="1"/>
          </p:cNvSpPr>
          <p:nvPr>
            <p:ph type="title"/>
          </p:nvPr>
        </p:nvSpPr>
        <p:spPr/>
        <p:txBody>
          <a:bodyPr>
            <a:normAutofit/>
          </a:bodyPr>
          <a:lstStyle/>
          <a:p>
            <a:pPr algn="ctr"/>
            <a:r>
              <a:rPr lang="en-029" sz="4400" b="1" dirty="0" smtClean="0"/>
              <a:t>CUSTOMER REQUIREMENT</a:t>
            </a:r>
            <a:endParaRPr lang="en-029" sz="4400" b="1" dirty="0"/>
          </a:p>
        </p:txBody>
      </p:sp>
    </p:spTree>
    <p:extLst>
      <p:ext uri="{BB962C8B-B14F-4D97-AF65-F5344CB8AC3E}">
        <p14:creationId xmlns:p14="http://schemas.microsoft.com/office/powerpoint/2010/main" val="78551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ertical and Horizontal design templat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Vertical and Horizontal design template" id="{937EFE6A-8CE5-4A5C-8AD7-E2948927A036}" vid="{D6F8E6E7-0932-4929-AF45-A0C96E4D3BC0}"/>
    </a:ext>
  </a:extLst>
</a:theme>
</file>

<file path=ppt/theme/theme2.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FA80C33-DBF0-414D-A0CF-0F4E51886A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Vertical and horizontal design slides</Template>
  <TotalTime>0</TotalTime>
  <Words>1377</Words>
  <Application>Microsoft Office PowerPoint</Application>
  <PresentationFormat>Custom</PresentationFormat>
  <Paragraphs>126</Paragraphs>
  <Slides>38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굴림</vt:lpstr>
      <vt:lpstr>Adobe Garamond Pro Bold</vt:lpstr>
      <vt:lpstr>Arial</vt:lpstr>
      <vt:lpstr>Century Gothic</vt:lpstr>
      <vt:lpstr>Vertical and Horizontal design template</vt:lpstr>
      <vt:lpstr>                                               CUSTOMER SERVICE </vt:lpstr>
      <vt:lpstr>UNIT 3: CUSTOMER SERVICE</vt:lpstr>
      <vt:lpstr>THE BASIC SYLLABUS</vt:lpstr>
      <vt:lpstr>LEARNING OUTCOMES</vt:lpstr>
      <vt:lpstr>OVERVIEW</vt:lpstr>
      <vt:lpstr>CUSTOMER REQUIREMENT</vt:lpstr>
      <vt:lpstr>CUSTOMER REQUIREMENT</vt:lpstr>
      <vt:lpstr>CUSTOMER REQUIREMENT</vt:lpstr>
      <vt:lpstr>CUSTOMER REQUIREMENT</vt:lpstr>
      <vt:lpstr>CUSTOMER REQUIREMENT</vt:lpstr>
      <vt:lpstr>CUSTOMER REQUIREMENT</vt:lpstr>
      <vt:lpstr>CUSTOMER REQUIREMENT</vt:lpstr>
      <vt:lpstr>CUSTOMER REQUIREMENT</vt:lpstr>
      <vt:lpstr>CUSTOMER REQUIREMENT</vt:lpstr>
      <vt:lpstr>CUSTOMER REQUIREMENT</vt:lpstr>
      <vt:lpstr>CUSTOMER REQUIREMENT</vt:lpstr>
      <vt:lpstr>CUSTOMER REQUIREMENTS</vt:lpstr>
      <vt:lpstr>SOURCES OF INFORMATION</vt:lpstr>
      <vt:lpstr>SOURCES OF INFORMATION</vt:lpstr>
      <vt:lpstr>SOURCES OF INFORMATION</vt:lpstr>
      <vt:lpstr>SOURCES OF INFORMATION</vt:lpstr>
      <vt:lpstr>SOURCES OF INFORMATION</vt:lpstr>
      <vt:lpstr>UNIT 7 CUSTOMER SERVICE  IN THE AVATION INDUSTRY</vt:lpstr>
      <vt:lpstr>METHODS OF MEASURING  CUSTOMER SERVICE</vt:lpstr>
      <vt:lpstr>CUSTOMER FEEDBACK AND  CONTACT PROGRAMMES</vt:lpstr>
      <vt:lpstr>CUSTOMER FEEDBACK AND  CONTACT PROGRAMMES</vt:lpstr>
      <vt:lpstr>CUSTOMER FEEDBACK AND  CONTACT PROGRAMMES</vt:lpstr>
      <vt:lpstr>CUSTOMER FEEDBACK AND  CONTACT PROGRAMMES</vt:lpstr>
      <vt:lpstr>CUSTOMER FEEDBACK AND  CONTACT PROGRAMMES</vt:lpstr>
      <vt:lpstr>CUSTOMER FEEDBACK AND  CONTACT PROGRAMMES</vt:lpstr>
      <vt:lpstr>CUSTOMER FEEDBACK AND  CONTACT PROGRAMMES</vt:lpstr>
      <vt:lpstr>CUSTOMER FEEDBACK AND  CONTACT PROGRAMMES</vt:lpstr>
      <vt:lpstr>CUSTOMER FEEDBACK AND  CONTACT PROGRAMMES</vt:lpstr>
      <vt:lpstr>CUSTOMER FEEDBACK AND  CONTACT  PROGRAMMES</vt:lpstr>
      <vt:lpstr>CUSTOMER FEEDBACK AND  CONTACT  PROGRAMMES</vt:lpstr>
      <vt:lpstr>REFERENCES</vt:lpstr>
      <vt:lpstr>REFERENCES</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2017-01-07T23:17:34Z</dcterms:created>
  <dcterms:modified xsi:type="dcterms:W3CDTF">2017-02-07T12:43:15Z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TC034606069991</vt:lpwstr>
  </property>
</Properties>
</file>