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34"/>
  </p:notesMasterIdLst>
  <p:handoutMasterIdLst>
    <p:handoutMasterId r:id="rId35"/>
  </p:handoutMasterIdLst>
  <p:sldIdLst>
    <p:sldId id="259" r:id="rId3"/>
    <p:sldId id="262" r:id="rId4"/>
    <p:sldId id="263" r:id="rId5"/>
    <p:sldId id="264" r:id="rId6"/>
    <p:sldId id="315" r:id="rId7"/>
    <p:sldId id="317" r:id="rId8"/>
    <p:sldId id="319" r:id="rId9"/>
    <p:sldId id="318" r:id="rId10"/>
    <p:sldId id="321" r:id="rId11"/>
    <p:sldId id="323" r:id="rId12"/>
    <p:sldId id="320" r:id="rId13"/>
    <p:sldId id="322" r:id="rId14"/>
    <p:sldId id="324" r:id="rId15"/>
    <p:sldId id="325" r:id="rId16"/>
    <p:sldId id="326" r:id="rId17"/>
    <p:sldId id="327" r:id="rId18"/>
    <p:sldId id="328" r:id="rId19"/>
    <p:sldId id="329" r:id="rId20"/>
    <p:sldId id="275" r:id="rId21"/>
    <p:sldId id="330" r:id="rId22"/>
    <p:sldId id="331" r:id="rId23"/>
    <p:sldId id="332" r:id="rId24"/>
    <p:sldId id="333" r:id="rId25"/>
    <p:sldId id="334" r:id="rId26"/>
    <p:sldId id="335" r:id="rId27"/>
    <p:sldId id="336" r:id="rId28"/>
    <p:sldId id="338" r:id="rId29"/>
    <p:sldId id="337" r:id="rId30"/>
    <p:sldId id="261" r:id="rId31"/>
    <p:sldId id="271" r:id="rId32"/>
    <p:sldId id="314" r:id="rId3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92" d="100"/>
          <a:sy n="92" d="100"/>
        </p:scale>
        <p:origin x="498" y="90"/>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2/11/2017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2/11/2017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Content Placeholder 2"/>
          <p:cNvSpPr>
            <a:spLocks noGrp="1"/>
          </p:cNvSpPr>
          <p:nvPr>
            <p:ph idx="1"/>
          </p:nvPr>
        </p:nvSpPr>
        <p:spPr/>
        <p:txBody>
          <a:bodyPr/>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829175-527E-46A3-863C-1BB1F163B849}"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829175-527E-46A3-863C-1BB1F163B849}"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3829175-527E-46A3-863C-1BB1F163B849}" type="datetimeFigureOut">
              <a:rPr lang="en-US" smtClean="0"/>
              <a:t>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829175-527E-46A3-863C-1BB1F163B849}" type="datetimeFigureOut">
              <a:rPr lang="en-US" smtClean="0"/>
              <a:t>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829175-527E-46A3-863C-1BB1F163B849}" type="datetimeFigureOut">
              <a:rPr lang="en-US" smtClean="0"/>
              <a:pPr/>
              <a:t>2/11/2017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51038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smtClean="0"/>
              <a:pPr/>
              <a:t>2/11/2017</a:t>
            </a:fld>
            <a:endParaRPr lang="en-US"/>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anchor="ctr"/>
            <a:lstStyle/>
            <a:p>
              <a:pPr algn="ctr"/>
              <a:endParaRPr kumimoji="1" lang="en-US" sz="240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anchor="ctr"/>
            <a:lstStyle/>
            <a:p>
              <a:pPr algn="ctr"/>
              <a:endParaRPr kumimoji="1" lang="en-US" sz="240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asq.org/learn-about-quality/total-quality-management/overview/overview.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surveymonkey.com/mp/3-best-ways-improve-customer-service-satisfaction-rating/?ut_source=marketing_page&amp;ut_source2=6_keys_improving_teams_customer_service_skill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urveymonkey.com/mp/why-a-great-customer-experience-management-strategy-matters/?ut_source=marketing_page&amp;ut_source2=6_keys_improving_teams_customer_service_skill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3840"/>
          <a:stretch/>
        </p:blipFill>
        <p:spPr>
          <a:xfrm>
            <a:off x="4418012" y="990600"/>
            <a:ext cx="2895600" cy="1809750"/>
          </a:xfrm>
          <a:prstGeom prst="rect">
            <a:avLst/>
          </a:prstGeom>
        </p:spPr>
      </p:pic>
      <p:sp>
        <p:nvSpPr>
          <p:cNvPr id="3" name="Subtitle 2"/>
          <p:cNvSpPr>
            <a:spLocks noGrp="1"/>
          </p:cNvSpPr>
          <p:nvPr>
            <p:ph type="subTitle" idx="1"/>
          </p:nvPr>
        </p:nvSpPr>
        <p:spPr/>
        <p:txBody>
          <a:bodyPr>
            <a:normAutofit/>
          </a:bodyPr>
          <a:lstStyle/>
          <a:p>
            <a:r>
              <a:rPr lang="en-US" sz="5400" b="1" dirty="0"/>
              <a:t>UNIT CODE: J/601/1790</a:t>
            </a:r>
          </a:p>
        </p:txBody>
      </p:sp>
      <p:sp>
        <p:nvSpPr>
          <p:cNvPr id="4" name="Title 3"/>
          <p:cNvSpPr>
            <a:spLocks noGrp="1"/>
          </p:cNvSpPr>
          <p:nvPr>
            <p:ph type="ctrTitle"/>
          </p:nvPr>
        </p:nvSpPr>
        <p:spPr>
          <a:xfrm>
            <a:off x="1522413" y="1371600"/>
            <a:ext cx="9144000" cy="4343400"/>
          </a:xfrm>
        </p:spPr>
        <p:txBody>
          <a:bodyPr/>
          <a:lstStyle/>
          <a:p>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a:latin typeface="Adobe Garamond Pro Bold" panose="02020702060506020403" pitchFamily="18" charset="0"/>
              </a:rPr>
              <a:t/>
            </a:r>
            <a:br>
              <a:rPr lang="en-US" dirty="0">
                <a:latin typeface="Adobe Garamond Pro Bold" panose="02020702060506020403" pitchFamily="18" charset="0"/>
              </a:rPr>
            </a:b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a:latin typeface="Adobe Garamond Pro Bold" panose="02020702060506020403" pitchFamily="18" charset="0"/>
              </a:rPr>
              <a:t/>
            </a:r>
            <a:br>
              <a:rPr lang="en-US">
                <a:latin typeface="Adobe Garamond Pro Bold" panose="02020702060506020403" pitchFamily="18" charset="0"/>
              </a:rPr>
            </a:br>
            <a:r>
              <a:rPr lang="en-US" smtClean="0">
                <a:latin typeface="Adobe Garamond Pro Bold" panose="02020702060506020403" pitchFamily="18" charset="0"/>
              </a:rPr>
              <a:t>                    </a:t>
            </a:r>
            <a:r>
              <a:rPr lang="en-US" dirty="0" smtClean="0">
                <a:latin typeface="Adobe Garamond Pro Bold" panose="02020702060506020403" pitchFamily="18" charset="0"/>
              </a:rPr>
              <a:t/>
            </a:r>
            <a:br>
              <a:rPr lang="en-US" dirty="0" smtClean="0">
                <a:latin typeface="Adobe Garamond Pro Bold" panose="02020702060506020403" pitchFamily="18" charset="0"/>
              </a:rPr>
            </a:br>
            <a:r>
              <a:rPr lang="en-US" dirty="0" smtClean="0">
                <a:latin typeface="Adobe Garamond Pro Bold" panose="02020702060506020403" pitchFamily="18" charset="0"/>
              </a:rPr>
              <a:t>CUSTOMER SERVICE</a:t>
            </a:r>
            <a:r>
              <a:rPr lang="en-US" dirty="0"/>
              <a:t/>
            </a:r>
            <a:br>
              <a:rPr lang="en-US" dirty="0"/>
            </a:br>
            <a:endParaRPr lang="en-JM" dirty="0"/>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sz="3600" dirty="0"/>
              <a:t>A core </a:t>
            </a:r>
            <a:r>
              <a:rPr lang="en-029" sz="3600" dirty="0">
                <a:hlinkClick r:id="rId2"/>
              </a:rPr>
              <a:t>definition of total quality </a:t>
            </a:r>
            <a:r>
              <a:rPr lang="en-029" sz="3600" dirty="0" smtClean="0">
                <a:hlinkClick r:id="rId2"/>
              </a:rPr>
              <a:t>management</a:t>
            </a:r>
            <a:r>
              <a:rPr lang="en-029" sz="3600" dirty="0"/>
              <a:t> (TQM) describes a management approach to long–term success through customer satisfaction. In a TQM effort, all members of an organization participate in improving processes, products, services, and the culture in which they work.</a:t>
            </a:r>
          </a:p>
        </p:txBody>
      </p:sp>
      <p:sp>
        <p:nvSpPr>
          <p:cNvPr id="3" name="Title 2"/>
          <p:cNvSpPr>
            <a:spLocks noGrp="1"/>
          </p:cNvSpPr>
          <p:nvPr>
            <p:ph type="title"/>
          </p:nvPr>
        </p:nvSpPr>
        <p:spPr>
          <a:xfrm>
            <a:off x="1522414" y="533400"/>
            <a:ext cx="8839198" cy="1143000"/>
          </a:xfrm>
        </p:spPr>
        <p:txBody>
          <a:bodyPr>
            <a:noAutofit/>
          </a:bodyPr>
          <a:lstStyle/>
          <a:p>
            <a:pPr algn="ctr"/>
            <a:r>
              <a:rPr lang="en-029" sz="4000" b="1" dirty="0"/>
              <a:t>DIFFERENT SOURCES TO LEARN ABOUT CUSTOMER SATISFACTION</a:t>
            </a:r>
          </a:p>
        </p:txBody>
      </p:sp>
      <p:pic>
        <p:nvPicPr>
          <p:cNvPr id="4098" name="Picture 2" descr="Image result for customer satisf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612" y="609599"/>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57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sz="2800" dirty="0"/>
              <a:t> </a:t>
            </a:r>
            <a:r>
              <a:rPr lang="en-029" sz="2800" b="1" dirty="0"/>
              <a:t>Create a plan for managing customer satisfaction</a:t>
            </a:r>
            <a:r>
              <a:rPr lang="en-029" sz="2800" dirty="0"/>
              <a:t>. </a:t>
            </a:r>
            <a:endParaRPr lang="en-029" sz="2800" dirty="0" smtClean="0"/>
          </a:p>
          <a:p>
            <a:r>
              <a:rPr lang="en-029" sz="2800" dirty="0" smtClean="0"/>
              <a:t>A </a:t>
            </a:r>
            <a:r>
              <a:rPr lang="en-029" sz="2800" dirty="0"/>
              <a:t>comprehensive plan outlining initiatives, milestones and budget makes improving customer satisfaction a priority at your company. Without strategic direction, your efforts may fail. According to researchers at Cornell University’s School of Hotel Administration, restaurant failures have been linked to management's poor strategic orientation in customer satisfaction measurement.</a:t>
            </a:r>
          </a:p>
        </p:txBody>
      </p:sp>
      <p:sp>
        <p:nvSpPr>
          <p:cNvPr id="3" name="Title 2"/>
          <p:cNvSpPr>
            <a:spLocks noGrp="1"/>
          </p:cNvSpPr>
          <p:nvPr>
            <p:ph type="title"/>
          </p:nvPr>
        </p:nvSpPr>
        <p:spPr>
          <a:xfrm>
            <a:off x="1522414" y="533400"/>
            <a:ext cx="8762998" cy="1143000"/>
          </a:xfrm>
        </p:spPr>
        <p:txBody>
          <a:bodyPr/>
          <a:lstStyle/>
          <a:p>
            <a:pPr algn="ctr"/>
            <a:r>
              <a:rPr lang="en-029" b="1" dirty="0" smtClean="0"/>
              <a:t>DIFFERENT SOURCES TO LEARN ABOUT CUSTOMER SATISFACTION</a:t>
            </a:r>
            <a:endParaRPr lang="en-029" b="1" dirty="0"/>
          </a:p>
        </p:txBody>
      </p:sp>
      <p:pic>
        <p:nvPicPr>
          <p:cNvPr id="5122"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6311" y="533399"/>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19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a:t>To determine your strategy, you must understand fully the internal and external environmental factors that affect you. With that understanding, you can identify your clear advantages and use these to be successful. From there, you can make informed choices and implement your strategy effectively.</a:t>
            </a:r>
          </a:p>
        </p:txBody>
      </p:sp>
      <p:sp>
        <p:nvSpPr>
          <p:cNvPr id="3" name="Title 2"/>
          <p:cNvSpPr>
            <a:spLocks noGrp="1"/>
          </p:cNvSpPr>
          <p:nvPr>
            <p:ph type="title"/>
          </p:nvPr>
        </p:nvSpPr>
        <p:spPr>
          <a:xfrm>
            <a:off x="1522414" y="533400"/>
            <a:ext cx="8762998" cy="1143000"/>
          </a:xfrm>
        </p:spPr>
        <p:txBody>
          <a:bodyPr/>
          <a:lstStyle/>
          <a:p>
            <a:pPr algn="ctr"/>
            <a:r>
              <a:rPr lang="en-029" b="1" dirty="0" smtClean="0"/>
              <a:t>DIFFERENT SOURCES TO LEARN ABOUT CUSTOMER SATISFACTION</a:t>
            </a:r>
            <a:endParaRPr lang="en-029" b="1" dirty="0"/>
          </a:p>
        </p:txBody>
      </p:sp>
      <p:pic>
        <p:nvPicPr>
          <p:cNvPr id="5122"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6311" y="533399"/>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44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a:t>A major thrust of TQM is continual process improvement. Continual improvement drives an organization to be both analytical and creative in finding ways to become more competitive and more effective at meeting stakeholder </a:t>
            </a:r>
            <a:r>
              <a:rPr lang="en-029" sz="3600" dirty="0" smtClean="0"/>
              <a:t>expectations.</a:t>
            </a:r>
            <a:endParaRPr lang="en-029" sz="3600" dirty="0"/>
          </a:p>
        </p:txBody>
      </p:sp>
      <p:sp>
        <p:nvSpPr>
          <p:cNvPr id="3" name="Title 2"/>
          <p:cNvSpPr>
            <a:spLocks noGrp="1"/>
          </p:cNvSpPr>
          <p:nvPr>
            <p:ph type="title"/>
          </p:nvPr>
        </p:nvSpPr>
        <p:spPr>
          <a:xfrm>
            <a:off x="1522414" y="533400"/>
            <a:ext cx="8762998" cy="1143000"/>
          </a:xfrm>
        </p:spPr>
        <p:txBody>
          <a:bodyPr/>
          <a:lstStyle/>
          <a:p>
            <a:pPr algn="ctr"/>
            <a:r>
              <a:rPr lang="en-029" b="1" dirty="0" smtClean="0"/>
              <a:t>DIFFERENT SOURCES TO LEARN ABOUT CUSTOMER SATISFACTION</a:t>
            </a:r>
            <a:endParaRPr lang="en-029" b="1" dirty="0"/>
          </a:p>
        </p:txBody>
      </p:sp>
      <p:pic>
        <p:nvPicPr>
          <p:cNvPr id="5122"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6311" y="533399"/>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22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Although companies conduct customer satisfaction research for various reasons, the overall goal is to help them “stay as close to their customers as humanly possible</a:t>
            </a:r>
            <a:r>
              <a:rPr lang="en-029" sz="3200" dirty="0" smtClean="0"/>
              <a:t>.” </a:t>
            </a:r>
            <a:r>
              <a:rPr lang="en-029" sz="3200" dirty="0"/>
              <a:t>Many leading edge companies and research firms focus on obtaining useful feedback from customers and clients and converting it into “actionable” steps to improve their performance. </a:t>
            </a:r>
          </a:p>
        </p:txBody>
      </p:sp>
      <p:sp>
        <p:nvSpPr>
          <p:cNvPr id="3" name="Title 2"/>
          <p:cNvSpPr>
            <a:spLocks noGrp="1"/>
          </p:cNvSpPr>
          <p:nvPr>
            <p:ph type="title"/>
          </p:nvPr>
        </p:nvSpPr>
        <p:spPr>
          <a:xfrm>
            <a:off x="1522414" y="533400"/>
            <a:ext cx="8762998" cy="1143000"/>
          </a:xfrm>
        </p:spPr>
        <p:txBody>
          <a:bodyPr/>
          <a:lstStyle/>
          <a:p>
            <a:pPr algn="ctr"/>
            <a:r>
              <a:rPr lang="en-029" b="1" dirty="0" smtClean="0"/>
              <a:t>DIFFERENT SOURCES TO LEARN ABOUT CUSTOMER SATISFACTION</a:t>
            </a:r>
            <a:endParaRPr lang="en-029" b="1" dirty="0"/>
          </a:p>
        </p:txBody>
      </p:sp>
      <p:pic>
        <p:nvPicPr>
          <p:cNvPr id="5122"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6311" y="533399"/>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9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smtClean="0"/>
              <a:t>Some want feedback from customers about existing or new products and services. Others want to know how to target their resources on issues of concern to customers. Still others want to demonstrate a commitment to listening to their customers. As a by-product, customer feedback can provide actual examples of good and bad practices for employee training and continuous improvement efforts.</a:t>
            </a:r>
            <a:endParaRPr lang="en-029" sz="3200" dirty="0"/>
          </a:p>
        </p:txBody>
      </p:sp>
      <p:sp>
        <p:nvSpPr>
          <p:cNvPr id="3" name="Title 2"/>
          <p:cNvSpPr>
            <a:spLocks noGrp="1"/>
          </p:cNvSpPr>
          <p:nvPr>
            <p:ph type="title"/>
          </p:nvPr>
        </p:nvSpPr>
        <p:spPr>
          <a:xfrm>
            <a:off x="1522414" y="533400"/>
            <a:ext cx="8762998" cy="1143000"/>
          </a:xfrm>
        </p:spPr>
        <p:txBody>
          <a:bodyPr/>
          <a:lstStyle/>
          <a:p>
            <a:pPr algn="ctr"/>
            <a:r>
              <a:rPr lang="en-029" b="1" dirty="0" smtClean="0"/>
              <a:t>DIFFERENT SOURCES TO LEARN ABOUT CUSTOMER SATISFACTION</a:t>
            </a:r>
            <a:endParaRPr lang="en-029" b="1" dirty="0"/>
          </a:p>
        </p:txBody>
      </p:sp>
      <p:pic>
        <p:nvPicPr>
          <p:cNvPr id="5122"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6311" y="533399"/>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44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a:t>High-quality customer service practices can give businesses a strategic edge over the competition. Motivated employees who understand their jobs and feel a high degree of professional satisfaction are more likely to provide high service levels than those who are unmotivated and indifferent about their jobs.</a:t>
            </a:r>
          </a:p>
        </p:txBody>
      </p:sp>
      <p:sp>
        <p:nvSpPr>
          <p:cNvPr id="3" name="Title 2"/>
          <p:cNvSpPr>
            <a:spLocks noGrp="1"/>
          </p:cNvSpPr>
          <p:nvPr>
            <p:ph type="title"/>
          </p:nvPr>
        </p:nvSpPr>
        <p:spPr>
          <a:xfrm>
            <a:off x="1522414" y="533400"/>
            <a:ext cx="8762998" cy="1143000"/>
          </a:xfrm>
        </p:spPr>
        <p:txBody>
          <a:bodyPr/>
          <a:lstStyle/>
          <a:p>
            <a:pPr algn="ctr"/>
            <a:r>
              <a:rPr lang="en-029" b="1" dirty="0" smtClean="0"/>
              <a:t>DIFFERENT SOURCES TO LEARN ABOUT CUSTOMER SATISFACTION</a:t>
            </a:r>
            <a:endParaRPr lang="en-029" b="1" dirty="0"/>
          </a:p>
        </p:txBody>
      </p:sp>
      <p:pic>
        <p:nvPicPr>
          <p:cNvPr id="5122"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6311" y="533399"/>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4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a:t>All employees participate in working toward common goals. Total employee commitment can only be obtained after fear has been driven from the workplace, when empowerment has occurred, and management has provided the proper environment. </a:t>
            </a:r>
          </a:p>
        </p:txBody>
      </p:sp>
      <p:sp>
        <p:nvSpPr>
          <p:cNvPr id="3" name="Title 2"/>
          <p:cNvSpPr>
            <a:spLocks noGrp="1"/>
          </p:cNvSpPr>
          <p:nvPr>
            <p:ph type="title"/>
          </p:nvPr>
        </p:nvSpPr>
        <p:spPr>
          <a:xfrm>
            <a:off x="1522414" y="533400"/>
            <a:ext cx="8762998" cy="1143000"/>
          </a:xfrm>
        </p:spPr>
        <p:txBody>
          <a:bodyPr/>
          <a:lstStyle/>
          <a:p>
            <a:pPr algn="ctr"/>
            <a:r>
              <a:rPr lang="en-029" b="1" dirty="0" smtClean="0"/>
              <a:t>DIFFERENT SOURCES TO LEARN ABOUT CUSTOMER SATISFACTION</a:t>
            </a:r>
            <a:endParaRPr lang="en-029" b="1" dirty="0"/>
          </a:p>
        </p:txBody>
      </p:sp>
      <p:pic>
        <p:nvPicPr>
          <p:cNvPr id="5122"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6311" y="533399"/>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600" dirty="0" smtClean="0"/>
              <a:t>High-performance </a:t>
            </a:r>
            <a:r>
              <a:rPr lang="en-029" sz="3600" dirty="0"/>
              <a:t>work systems integrate continuous improvement efforts with normal business operations. Self-managed work teams are one form of empowerment.</a:t>
            </a:r>
          </a:p>
        </p:txBody>
      </p:sp>
      <p:sp>
        <p:nvSpPr>
          <p:cNvPr id="3" name="Title 2"/>
          <p:cNvSpPr>
            <a:spLocks noGrp="1"/>
          </p:cNvSpPr>
          <p:nvPr>
            <p:ph type="title"/>
          </p:nvPr>
        </p:nvSpPr>
        <p:spPr>
          <a:xfrm>
            <a:off x="1522414" y="533400"/>
            <a:ext cx="8762998" cy="1143000"/>
          </a:xfrm>
        </p:spPr>
        <p:txBody>
          <a:bodyPr/>
          <a:lstStyle/>
          <a:p>
            <a:pPr algn="ctr"/>
            <a:r>
              <a:rPr lang="en-029" b="1" dirty="0" smtClean="0"/>
              <a:t>DIFFERENT SOURCES TO LEARN ABOUT CUSTOMER SATISFACTION</a:t>
            </a:r>
            <a:endParaRPr lang="en-029" b="1" dirty="0"/>
          </a:p>
        </p:txBody>
      </p:sp>
      <p:pic>
        <p:nvPicPr>
          <p:cNvPr id="5122"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6311" y="533399"/>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64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029" dirty="0" smtClean="0"/>
          </a:p>
          <a:p>
            <a:endParaRPr lang="en-029" dirty="0"/>
          </a:p>
          <a:p>
            <a:endParaRPr lang="en-029" dirty="0" smtClean="0"/>
          </a:p>
          <a:p>
            <a:endParaRPr lang="en-029" dirty="0"/>
          </a:p>
          <a:p>
            <a:endParaRPr lang="en-029" dirty="0" smtClean="0"/>
          </a:p>
          <a:p>
            <a:endParaRPr lang="en-029" dirty="0"/>
          </a:p>
          <a:p>
            <a:pPr marL="0" indent="0">
              <a:buNone/>
            </a:pPr>
            <a:endParaRPr lang="en-029" dirty="0" smtClean="0"/>
          </a:p>
          <a:p>
            <a:pPr marL="0" indent="0">
              <a:buNone/>
            </a:pPr>
            <a:r>
              <a:rPr lang="en-029" sz="2400" b="1" dirty="0" smtClean="0"/>
              <a:t>UNIT CODE: A/504/2282</a:t>
            </a:r>
          </a:p>
          <a:p>
            <a:pPr marL="0" indent="0">
              <a:buNone/>
            </a:pPr>
            <a:r>
              <a:rPr lang="en-029" sz="2400" b="1" dirty="0" smtClean="0"/>
              <a:t>P8: EXPLAIN HOW AVIATION ORGANISATIONS MAKE IMPROVEMENTS TO CUSTOMER SERVICE</a:t>
            </a:r>
          </a:p>
          <a:p>
            <a:endParaRPr lang="en-029" b="1" dirty="0" smtClean="0"/>
          </a:p>
          <a:p>
            <a:endParaRPr lang="en-029" b="1" dirty="0"/>
          </a:p>
        </p:txBody>
      </p:sp>
      <p:sp>
        <p:nvSpPr>
          <p:cNvPr id="3" name="Title 2"/>
          <p:cNvSpPr>
            <a:spLocks noGrp="1"/>
          </p:cNvSpPr>
          <p:nvPr>
            <p:ph type="title"/>
          </p:nvPr>
        </p:nvSpPr>
        <p:spPr/>
        <p:txBody>
          <a:bodyPr>
            <a:normAutofit/>
          </a:bodyPr>
          <a:lstStyle/>
          <a:p>
            <a:pPr algn="ctr"/>
            <a:r>
              <a:rPr lang="en-029" sz="3600" b="1" dirty="0" smtClean="0"/>
              <a:t>UNIT 7 CUSTOMER SERVICE</a:t>
            </a:r>
            <a:br>
              <a:rPr lang="en-029" sz="3600" b="1" dirty="0" smtClean="0"/>
            </a:br>
            <a:r>
              <a:rPr lang="en-029" sz="3600" b="1" dirty="0" smtClean="0"/>
              <a:t> IN THE AVATION INDUSTRY</a:t>
            </a:r>
            <a:endParaRPr lang="en-029" sz="3600" b="1" dirty="0"/>
          </a:p>
        </p:txBody>
      </p:sp>
      <p:pic>
        <p:nvPicPr>
          <p:cNvPr id="5" name="Picture 4"/>
          <p:cNvPicPr>
            <a:picLocks noChangeAspect="1"/>
          </p:cNvPicPr>
          <p:nvPr/>
        </p:nvPicPr>
        <p:blipFill>
          <a:blip r:embed="rId2"/>
          <a:stretch>
            <a:fillRect/>
          </a:stretch>
        </p:blipFill>
        <p:spPr>
          <a:xfrm>
            <a:off x="4265612" y="1981200"/>
            <a:ext cx="3619500" cy="2859405"/>
          </a:xfrm>
          <a:prstGeom prst="rect">
            <a:avLst/>
          </a:prstGeom>
        </p:spPr>
      </p:pic>
    </p:spTree>
    <p:extLst>
      <p:ext uri="{BB962C8B-B14F-4D97-AF65-F5344CB8AC3E}">
        <p14:creationId xmlns:p14="http://schemas.microsoft.com/office/powerpoint/2010/main" val="118900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b="1" dirty="0" smtClean="0"/>
              <a:t>UNIT 3: CUSTOMER SERVICE</a:t>
            </a:r>
            <a:endParaRPr lang="en-JM" sz="4800" b="1" dirty="0"/>
          </a:p>
        </p:txBody>
      </p:sp>
      <p:sp>
        <p:nvSpPr>
          <p:cNvPr id="7" name="Content Placeholder 6"/>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b="1" dirty="0" smtClean="0"/>
          </a:p>
          <a:p>
            <a:r>
              <a:rPr lang="en-US" b="1" dirty="0" smtClean="0"/>
              <a:t>LEARNING OUTCOME 3: BE ABLE TO INVESTIGATE CUSTOMER REQUIREMENTS AND EXPECTATIONS</a:t>
            </a:r>
            <a:endParaRPr lang="en-JM" b="1" dirty="0"/>
          </a:p>
        </p:txBody>
      </p:sp>
      <p:pic>
        <p:nvPicPr>
          <p:cNvPr id="8" name="Picture 7"/>
          <p:cNvPicPr>
            <a:picLocks noChangeAspect="1"/>
          </p:cNvPicPr>
          <p:nvPr/>
        </p:nvPicPr>
        <p:blipFill>
          <a:blip r:embed="rId2"/>
          <a:stretch>
            <a:fillRect/>
          </a:stretch>
        </p:blipFill>
        <p:spPr>
          <a:xfrm>
            <a:off x="4189412" y="2057400"/>
            <a:ext cx="3505200" cy="2628900"/>
          </a:xfrm>
          <a:prstGeom prst="rect">
            <a:avLst/>
          </a:prstGeom>
        </p:spPr>
      </p:pic>
    </p:spTree>
    <p:extLst>
      <p:ext uri="{BB962C8B-B14F-4D97-AF65-F5344CB8AC3E}">
        <p14:creationId xmlns:p14="http://schemas.microsoft.com/office/powerpoint/2010/main" val="67921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Customer service is perhaps the most vital part of conducting business as it reflects directly on the company and how it is able to meet the needs of patrons. Implementing customer service training with employees requires a solid understanding of your customer’s needs and expectations as well as being able to meet and surpass those needs and expectations through consistent, positively reinforced training</a:t>
            </a:r>
            <a:r>
              <a:rPr lang="en-029" sz="3200" dirty="0" smtClean="0"/>
              <a:t>.</a:t>
            </a:r>
            <a:endParaRPr lang="en-029" sz="3200" dirty="0"/>
          </a:p>
        </p:txBody>
      </p:sp>
      <p:sp>
        <p:nvSpPr>
          <p:cNvPr id="3" name="Title 2"/>
          <p:cNvSpPr>
            <a:spLocks noGrp="1"/>
          </p:cNvSpPr>
          <p:nvPr>
            <p:ph type="title"/>
          </p:nvPr>
        </p:nvSpPr>
        <p:spPr/>
        <p:txBody>
          <a:bodyPr/>
          <a:lstStyle/>
          <a:p>
            <a:pPr algn="ctr"/>
            <a:r>
              <a:rPr lang="en-029" b="1" dirty="0" smtClean="0"/>
              <a:t>IMPROVEMENTS TO CUSTOMER SERVICE</a:t>
            </a:r>
            <a:endParaRPr lang="en-029" b="1" dirty="0"/>
          </a:p>
        </p:txBody>
      </p:sp>
    </p:spTree>
    <p:extLst>
      <p:ext uri="{BB962C8B-B14F-4D97-AF65-F5344CB8AC3E}">
        <p14:creationId xmlns:p14="http://schemas.microsoft.com/office/powerpoint/2010/main" val="268414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000" dirty="0" smtClean="0"/>
              <a:t>To </a:t>
            </a:r>
            <a:r>
              <a:rPr lang="en-029" sz="4000" dirty="0"/>
              <a:t>implement customer service training with employees, you will need to identify your customer’s needs, assess your employee’s skills, design and implement a training vehicle, and constant </a:t>
            </a:r>
            <a:r>
              <a:rPr lang="en-029" sz="4000" dirty="0" smtClean="0"/>
              <a:t>re-evaluation </a:t>
            </a:r>
            <a:r>
              <a:rPr lang="en-029" sz="4000" dirty="0"/>
              <a:t>of customer service delivery.</a:t>
            </a:r>
          </a:p>
        </p:txBody>
      </p:sp>
      <p:sp>
        <p:nvSpPr>
          <p:cNvPr id="3" name="Title 2"/>
          <p:cNvSpPr>
            <a:spLocks noGrp="1"/>
          </p:cNvSpPr>
          <p:nvPr>
            <p:ph type="title"/>
          </p:nvPr>
        </p:nvSpPr>
        <p:spPr/>
        <p:txBody>
          <a:bodyPr/>
          <a:lstStyle/>
          <a:p>
            <a:pPr algn="ctr"/>
            <a:r>
              <a:rPr lang="en-029" b="1" dirty="0" smtClean="0"/>
              <a:t>IMPROVEMENTS TO CUSTOMER SERVICE</a:t>
            </a:r>
            <a:endParaRPr lang="en-029" b="1" dirty="0"/>
          </a:p>
        </p:txBody>
      </p:sp>
    </p:spTree>
    <p:extLst>
      <p:ext uri="{BB962C8B-B14F-4D97-AF65-F5344CB8AC3E}">
        <p14:creationId xmlns:p14="http://schemas.microsoft.com/office/powerpoint/2010/main" val="258670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What is the most important thing you can do to improve relationships with your customers? The answer is as obvious as it is overlooked: </a:t>
            </a:r>
            <a:r>
              <a:rPr lang="en-029" sz="3200" b="1" dirty="0">
                <a:hlinkClick r:id="rId2"/>
              </a:rPr>
              <a:t>improve customer service</a:t>
            </a:r>
            <a:r>
              <a:rPr lang="en-029" sz="3200" dirty="0"/>
              <a:t>. No matter how great your product is or how talented your staff is, one of the things that customers are most likely to remember is the direct interaction they have with your company</a:t>
            </a:r>
            <a:r>
              <a:rPr lang="en-029" sz="2800" dirty="0"/>
              <a:t>.</a:t>
            </a:r>
          </a:p>
        </p:txBody>
      </p:sp>
      <p:sp>
        <p:nvSpPr>
          <p:cNvPr id="3" name="Title 2"/>
          <p:cNvSpPr>
            <a:spLocks noGrp="1"/>
          </p:cNvSpPr>
          <p:nvPr>
            <p:ph type="title"/>
          </p:nvPr>
        </p:nvSpPr>
        <p:spPr/>
        <p:txBody>
          <a:bodyPr/>
          <a:lstStyle/>
          <a:p>
            <a:pPr algn="ctr"/>
            <a:r>
              <a:rPr lang="en-029" b="1" dirty="0" smtClean="0"/>
              <a:t>IMPROVEMENTS TO CUSTOMER SERVICE</a:t>
            </a:r>
            <a:endParaRPr lang="en-029" b="1" dirty="0"/>
          </a:p>
        </p:txBody>
      </p:sp>
    </p:spTree>
    <p:extLst>
      <p:ext uri="{BB962C8B-B14F-4D97-AF65-F5344CB8AC3E}">
        <p14:creationId xmlns:p14="http://schemas.microsoft.com/office/powerpoint/2010/main" val="113787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400" dirty="0" smtClean="0"/>
              <a:t>The  </a:t>
            </a:r>
            <a:r>
              <a:rPr lang="en-029" sz="4400" dirty="0"/>
              <a:t>customer service team is often the face </a:t>
            </a:r>
            <a:r>
              <a:rPr lang="en-029" sz="4400"/>
              <a:t>of </a:t>
            </a:r>
            <a:r>
              <a:rPr lang="en-029" sz="4400" smtClean="0"/>
              <a:t>the company</a:t>
            </a:r>
            <a:r>
              <a:rPr lang="en-029" sz="4400" dirty="0"/>
              <a:t>, and </a:t>
            </a:r>
            <a:r>
              <a:rPr lang="en-029" sz="4400" b="1" dirty="0">
                <a:hlinkClick r:id="rId2"/>
              </a:rPr>
              <a:t>customers’ experiences</a:t>
            </a:r>
            <a:r>
              <a:rPr lang="en-029" sz="4400" dirty="0"/>
              <a:t> will be defined by the skill and quality of the support they receive.</a:t>
            </a:r>
          </a:p>
        </p:txBody>
      </p:sp>
      <p:sp>
        <p:nvSpPr>
          <p:cNvPr id="3" name="Title 2"/>
          <p:cNvSpPr>
            <a:spLocks noGrp="1"/>
          </p:cNvSpPr>
          <p:nvPr>
            <p:ph type="title"/>
          </p:nvPr>
        </p:nvSpPr>
        <p:spPr/>
        <p:txBody>
          <a:bodyPr/>
          <a:lstStyle/>
          <a:p>
            <a:pPr algn="ctr"/>
            <a:r>
              <a:rPr lang="en-029" b="1" dirty="0" smtClean="0"/>
              <a:t>IMPROVEMENTS TO CUSTOMER SERVICE</a:t>
            </a:r>
            <a:endParaRPr lang="en-029" b="1" dirty="0"/>
          </a:p>
        </p:txBody>
      </p:sp>
    </p:spTree>
    <p:extLst>
      <p:ext uri="{BB962C8B-B14F-4D97-AF65-F5344CB8AC3E}">
        <p14:creationId xmlns:p14="http://schemas.microsoft.com/office/powerpoint/2010/main" val="282901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A product review is essential if a </a:t>
            </a:r>
            <a:r>
              <a:rPr lang="en-029" sz="3200" dirty="0" smtClean="0"/>
              <a:t>provider of goods and services  </a:t>
            </a:r>
            <a:r>
              <a:rPr lang="en-029" sz="3200" dirty="0"/>
              <a:t>is to learn from existing products or early models and make improvements to designs. This is a constant process as seen in </a:t>
            </a:r>
            <a:r>
              <a:rPr lang="en-029" sz="3200" dirty="0" smtClean="0"/>
              <a:t> industries to include the aviation. The aviation industry learn </a:t>
            </a:r>
            <a:r>
              <a:rPr lang="en-029" sz="3200" dirty="0"/>
              <a:t>from previous designs, especially from faults and strive to improve the reliability and the style of their </a:t>
            </a:r>
            <a:r>
              <a:rPr lang="en-029" sz="3200" dirty="0" smtClean="0"/>
              <a:t>products and services. </a:t>
            </a:r>
            <a:endParaRPr lang="en-029" sz="3200" dirty="0"/>
          </a:p>
        </p:txBody>
      </p:sp>
      <p:sp>
        <p:nvSpPr>
          <p:cNvPr id="3" name="Title 2"/>
          <p:cNvSpPr>
            <a:spLocks noGrp="1"/>
          </p:cNvSpPr>
          <p:nvPr>
            <p:ph type="title"/>
          </p:nvPr>
        </p:nvSpPr>
        <p:spPr/>
        <p:txBody>
          <a:bodyPr/>
          <a:lstStyle/>
          <a:p>
            <a:pPr algn="ctr"/>
            <a:r>
              <a:rPr lang="en-029" b="1" dirty="0" smtClean="0"/>
              <a:t>IMPROVEMENTS TO CUSTOMER SERVICE</a:t>
            </a:r>
            <a:endParaRPr lang="en-029" b="1" dirty="0"/>
          </a:p>
        </p:txBody>
      </p:sp>
    </p:spTree>
    <p:extLst>
      <p:ext uri="{BB962C8B-B14F-4D97-AF65-F5344CB8AC3E}">
        <p14:creationId xmlns:p14="http://schemas.microsoft.com/office/powerpoint/2010/main" val="259626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029" b="1" dirty="0"/>
              <a:t>UNIT 7 CUSTOMER SERVICE</a:t>
            </a:r>
            <a:br>
              <a:rPr lang="en-029" b="1" dirty="0"/>
            </a:br>
            <a:r>
              <a:rPr lang="en-029" b="1" dirty="0"/>
              <a:t> IN THE AVATION INDUSTRY</a:t>
            </a:r>
            <a:endParaRPr lang="en-029" dirty="0"/>
          </a:p>
        </p:txBody>
      </p:sp>
      <p:sp>
        <p:nvSpPr>
          <p:cNvPr id="5" name="Content Placeholder 4"/>
          <p:cNvSpPr>
            <a:spLocks noGrp="1"/>
          </p:cNvSpPr>
          <p:nvPr>
            <p:ph idx="1"/>
          </p:nvPr>
        </p:nvSpPr>
        <p:spPr/>
        <p:txBody>
          <a:bodyPr/>
          <a:lstStyle/>
          <a:p>
            <a:endParaRPr lang="en-029" dirty="0" smtClean="0"/>
          </a:p>
          <a:p>
            <a:endParaRPr lang="en-029" dirty="0"/>
          </a:p>
          <a:p>
            <a:endParaRPr lang="en-029" dirty="0" smtClean="0"/>
          </a:p>
          <a:p>
            <a:endParaRPr lang="en-029" dirty="0"/>
          </a:p>
          <a:p>
            <a:endParaRPr lang="en-029" dirty="0" smtClean="0"/>
          </a:p>
          <a:p>
            <a:endParaRPr lang="en-029" dirty="0" smtClean="0"/>
          </a:p>
          <a:p>
            <a:endParaRPr lang="en-029" dirty="0"/>
          </a:p>
          <a:p>
            <a:r>
              <a:rPr lang="en-029" b="1" dirty="0" smtClean="0"/>
              <a:t>M2: DISCUSS HOW MEASURING PROVISIONS CONTRIBUTES TO IMPROVING CUSTOMER SERVICE</a:t>
            </a:r>
            <a:endParaRPr lang="en-029" b="1" dirty="0"/>
          </a:p>
        </p:txBody>
      </p:sp>
      <p:pic>
        <p:nvPicPr>
          <p:cNvPr id="6" name="Picture 5"/>
          <p:cNvPicPr>
            <a:picLocks noChangeAspect="1"/>
          </p:cNvPicPr>
          <p:nvPr/>
        </p:nvPicPr>
        <p:blipFill>
          <a:blip r:embed="rId2"/>
          <a:stretch>
            <a:fillRect/>
          </a:stretch>
        </p:blipFill>
        <p:spPr>
          <a:xfrm>
            <a:off x="4113212" y="1981200"/>
            <a:ext cx="3771900" cy="2979801"/>
          </a:xfrm>
          <a:prstGeom prst="rect">
            <a:avLst/>
          </a:prstGeom>
        </p:spPr>
      </p:pic>
    </p:spTree>
    <p:extLst>
      <p:ext uri="{BB962C8B-B14F-4D97-AF65-F5344CB8AC3E}">
        <p14:creationId xmlns:p14="http://schemas.microsoft.com/office/powerpoint/2010/main" val="261447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fontAlgn="base"/>
            <a:r>
              <a:rPr lang="en-029" sz="2800" b="1" i="1" dirty="0"/>
              <a:t>The only constant is change.”</a:t>
            </a:r>
            <a:br>
              <a:rPr lang="en-029" sz="2800" b="1" i="1" dirty="0"/>
            </a:br>
            <a:r>
              <a:rPr lang="en-029" sz="2800" b="1" i="1" dirty="0"/>
              <a:t>– Heraclitus</a:t>
            </a:r>
            <a:endParaRPr lang="en-029" sz="2800" b="1" dirty="0"/>
          </a:p>
          <a:p>
            <a:pPr fontAlgn="base"/>
            <a:r>
              <a:rPr lang="en-029" sz="2800" dirty="0"/>
              <a:t>In the world of professional </a:t>
            </a:r>
            <a:r>
              <a:rPr lang="en-029" sz="2800" dirty="0" smtClean="0"/>
              <a:t>sales</a:t>
            </a:r>
            <a:r>
              <a:rPr lang="en-029" sz="2800" dirty="0"/>
              <a:t>, buyers’ </a:t>
            </a:r>
            <a:r>
              <a:rPr lang="en-029" sz="2800" dirty="0" smtClean="0"/>
              <a:t>behaviours </a:t>
            </a:r>
            <a:r>
              <a:rPr lang="en-029" sz="2800" dirty="0"/>
              <a:t>are constantly changing, faster than ever before. For a sales organization, adapting to rising and changing buyer </a:t>
            </a:r>
            <a:r>
              <a:rPr lang="en-029" sz="2800" dirty="0" smtClean="0"/>
              <a:t>behaviours </a:t>
            </a:r>
            <a:r>
              <a:rPr lang="en-029" sz="2800" dirty="0"/>
              <a:t>as fast as possible is not a luxury—it’s mandatory for survival. How can sales organizations prepare themselves to adapt, and how can they do it faster than the competition?</a:t>
            </a:r>
          </a:p>
          <a:p>
            <a:endParaRPr lang="en-029" sz="2400" dirty="0"/>
          </a:p>
        </p:txBody>
      </p:sp>
      <p:sp>
        <p:nvSpPr>
          <p:cNvPr id="3" name="Title 2"/>
          <p:cNvSpPr>
            <a:spLocks noGrp="1"/>
          </p:cNvSpPr>
          <p:nvPr>
            <p:ph type="title"/>
          </p:nvPr>
        </p:nvSpPr>
        <p:spPr>
          <a:xfrm>
            <a:off x="1522414" y="533400"/>
            <a:ext cx="9753598" cy="1295400"/>
          </a:xfrm>
        </p:spPr>
        <p:txBody>
          <a:bodyPr>
            <a:normAutofit fontScale="90000"/>
          </a:bodyPr>
          <a:lstStyle/>
          <a:p>
            <a:r>
              <a:rPr lang="en-029" b="1" dirty="0"/>
              <a:t>DISCUSS HOW MEASURING PROVISIONS </a:t>
            </a:r>
            <a:r>
              <a:rPr lang="en-029" b="1" dirty="0" smtClean="0"/>
              <a:t/>
            </a:r>
            <a:br>
              <a:rPr lang="en-029" b="1" dirty="0" smtClean="0"/>
            </a:br>
            <a:r>
              <a:rPr lang="en-029" b="1" dirty="0" smtClean="0"/>
              <a:t>CONTRIBUTES </a:t>
            </a:r>
            <a:r>
              <a:rPr lang="en-029" b="1" dirty="0"/>
              <a:t>TO IMPROVING CUSTOMER SERVICE</a:t>
            </a:r>
            <a:br>
              <a:rPr lang="en-029" b="1" dirty="0"/>
            </a:br>
            <a:endParaRPr lang="en-029" dirty="0"/>
          </a:p>
        </p:txBody>
      </p:sp>
    </p:spTree>
    <p:extLst>
      <p:ext uri="{BB962C8B-B14F-4D97-AF65-F5344CB8AC3E}">
        <p14:creationId xmlns:p14="http://schemas.microsoft.com/office/powerpoint/2010/main" val="165648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smtClean="0"/>
              <a:t>An </a:t>
            </a:r>
            <a:r>
              <a:rPr lang="en-029" sz="3200" dirty="0"/>
              <a:t>organization’s ability to adapt is driven by people – their </a:t>
            </a:r>
            <a:r>
              <a:rPr lang="en-029" sz="3200" dirty="0" err="1"/>
              <a:t>mindsets</a:t>
            </a:r>
            <a:r>
              <a:rPr lang="en-029" sz="3200" dirty="0"/>
              <a:t>, attitudes and capabilities to adapt. But not only people impact the adaptability to change. The importance of creating an environment in which people can be adaptive must not be underestimated. And this is where structure comes into play. Structure is an important prerequisite for adaptability. </a:t>
            </a:r>
          </a:p>
        </p:txBody>
      </p:sp>
      <p:sp>
        <p:nvSpPr>
          <p:cNvPr id="3" name="Title 2"/>
          <p:cNvSpPr>
            <a:spLocks noGrp="1"/>
          </p:cNvSpPr>
          <p:nvPr>
            <p:ph type="title"/>
          </p:nvPr>
        </p:nvSpPr>
        <p:spPr>
          <a:xfrm>
            <a:off x="1522414" y="533400"/>
            <a:ext cx="9753598" cy="1295400"/>
          </a:xfrm>
        </p:spPr>
        <p:txBody>
          <a:bodyPr>
            <a:normAutofit fontScale="90000"/>
          </a:bodyPr>
          <a:lstStyle/>
          <a:p>
            <a:r>
              <a:rPr lang="en-029" b="1" dirty="0"/>
              <a:t>DISCUSS HOW MEASURING PROVISIONS </a:t>
            </a:r>
            <a:r>
              <a:rPr lang="en-029" b="1" dirty="0" smtClean="0"/>
              <a:t/>
            </a:r>
            <a:br>
              <a:rPr lang="en-029" b="1" dirty="0" smtClean="0"/>
            </a:br>
            <a:r>
              <a:rPr lang="en-029" b="1" dirty="0" smtClean="0"/>
              <a:t>CONTRIBUTES </a:t>
            </a:r>
            <a:r>
              <a:rPr lang="en-029" b="1" dirty="0"/>
              <a:t>TO IMPROVING CUSTOMER SERVICE</a:t>
            </a:r>
            <a:br>
              <a:rPr lang="en-029" b="1" dirty="0"/>
            </a:br>
            <a:endParaRPr lang="en-029" dirty="0"/>
          </a:p>
        </p:txBody>
      </p:sp>
    </p:spTree>
    <p:extLst>
      <p:ext uri="{BB962C8B-B14F-4D97-AF65-F5344CB8AC3E}">
        <p14:creationId xmlns:p14="http://schemas.microsoft.com/office/powerpoint/2010/main" val="69902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smtClean="0"/>
              <a:t>To </a:t>
            </a:r>
            <a:r>
              <a:rPr lang="en-029" sz="3200" dirty="0"/>
              <a:t>be precise, what’s required is a formal and dynamic structure around the sales process designed with the customer’s journey as the main focal point. In this case, alignment to the customer’s journey is a key element, as changing customer expectations has been identified as the biggest change driver. That’s why mastering the biggest cause of the change will make adaptability much easier.</a:t>
            </a:r>
          </a:p>
        </p:txBody>
      </p:sp>
      <p:sp>
        <p:nvSpPr>
          <p:cNvPr id="3" name="Title 2"/>
          <p:cNvSpPr>
            <a:spLocks noGrp="1"/>
          </p:cNvSpPr>
          <p:nvPr>
            <p:ph type="title"/>
          </p:nvPr>
        </p:nvSpPr>
        <p:spPr>
          <a:xfrm>
            <a:off x="1522414" y="533400"/>
            <a:ext cx="9753598" cy="1295400"/>
          </a:xfrm>
        </p:spPr>
        <p:txBody>
          <a:bodyPr>
            <a:normAutofit fontScale="90000"/>
          </a:bodyPr>
          <a:lstStyle/>
          <a:p>
            <a:r>
              <a:rPr lang="en-029" b="1" dirty="0"/>
              <a:t>DISCUSS HOW MEASURING PROVISIONS </a:t>
            </a:r>
            <a:r>
              <a:rPr lang="en-029" b="1" dirty="0" smtClean="0"/>
              <a:t/>
            </a:r>
            <a:br>
              <a:rPr lang="en-029" b="1" dirty="0" smtClean="0"/>
            </a:br>
            <a:r>
              <a:rPr lang="en-029" b="1" dirty="0" smtClean="0"/>
              <a:t>CONTRIBUTES </a:t>
            </a:r>
            <a:r>
              <a:rPr lang="en-029" b="1" dirty="0"/>
              <a:t>TO IMPROVING CUSTOMER SERVICE</a:t>
            </a:r>
            <a:br>
              <a:rPr lang="en-029" b="1" dirty="0"/>
            </a:br>
            <a:endParaRPr lang="en-029" dirty="0"/>
          </a:p>
        </p:txBody>
      </p:sp>
    </p:spTree>
    <p:extLst>
      <p:ext uri="{BB962C8B-B14F-4D97-AF65-F5344CB8AC3E}">
        <p14:creationId xmlns:p14="http://schemas.microsoft.com/office/powerpoint/2010/main" val="27928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029" dirty="0"/>
              <a:t>"Measuring And Managing Customer Satisfaction | Quality Digest". </a:t>
            </a:r>
            <a:r>
              <a:rPr lang="en-029" i="1" dirty="0"/>
              <a:t>Qualitydigest.com</a:t>
            </a:r>
            <a:r>
              <a:rPr lang="en-029" dirty="0"/>
              <a:t>. </a:t>
            </a:r>
            <a:r>
              <a:rPr lang="en-029" dirty="0" err="1"/>
              <a:t>N.p</a:t>
            </a:r>
            <a:r>
              <a:rPr lang="en-029" dirty="0"/>
              <a:t>., 2017. Web. 9 Feb. 2017</a:t>
            </a:r>
            <a:r>
              <a:rPr lang="en-029" dirty="0" smtClean="0"/>
              <a:t>.</a:t>
            </a:r>
          </a:p>
          <a:p>
            <a:pPr lvl="0"/>
            <a:r>
              <a:rPr lang="en-029" dirty="0" smtClean="0"/>
              <a:t>Cochran</a:t>
            </a:r>
            <a:r>
              <a:rPr lang="en-029" dirty="0"/>
              <a:t>, Craig. </a:t>
            </a:r>
            <a:r>
              <a:rPr lang="en-029" i="1" dirty="0"/>
              <a:t>Customer Satisfaction</a:t>
            </a:r>
            <a:r>
              <a:rPr lang="en-029" dirty="0"/>
              <a:t>. 1st ed. Chico, Calif.: Paton Press, 2003. Print</a:t>
            </a:r>
            <a:r>
              <a:rPr lang="en-029" dirty="0" smtClean="0"/>
              <a:t>.</a:t>
            </a:r>
          </a:p>
          <a:p>
            <a:pPr lvl="0"/>
            <a:r>
              <a:rPr lang="en-029" dirty="0"/>
              <a:t>"Cite A Website - Cite This For Me". </a:t>
            </a:r>
            <a:r>
              <a:rPr lang="en-029" i="1" dirty="0"/>
              <a:t>Van-haaften.nl</a:t>
            </a:r>
            <a:r>
              <a:rPr lang="en-029" dirty="0"/>
              <a:t>. </a:t>
            </a:r>
            <a:r>
              <a:rPr lang="en-029" dirty="0" err="1"/>
              <a:t>N.p</a:t>
            </a:r>
            <a:r>
              <a:rPr lang="en-029" dirty="0"/>
              <a:t>., 2017. Web. 10 Feb. 2017</a:t>
            </a:r>
            <a:r>
              <a:rPr lang="en-029" dirty="0" smtClean="0"/>
              <a:t>.</a:t>
            </a:r>
          </a:p>
          <a:p>
            <a:pPr lvl="0"/>
            <a:r>
              <a:rPr lang="en-029" dirty="0"/>
              <a:t>"How To Ensure Strong Customer Service And Customer Satisfaction". </a:t>
            </a:r>
            <a:r>
              <a:rPr lang="en-029" i="1" dirty="0"/>
              <a:t>Managementhelp.org</a:t>
            </a:r>
            <a:r>
              <a:rPr lang="en-029" dirty="0"/>
              <a:t>. </a:t>
            </a:r>
            <a:r>
              <a:rPr lang="en-029" dirty="0" err="1"/>
              <a:t>N.p</a:t>
            </a:r>
            <a:r>
              <a:rPr lang="en-029" dirty="0"/>
              <a:t>., 2017. Web. 10 Feb. 2017</a:t>
            </a:r>
            <a:r>
              <a:rPr lang="en-029" dirty="0" smtClean="0"/>
              <a:t>.</a:t>
            </a:r>
          </a:p>
          <a:p>
            <a:pPr lvl="0"/>
            <a:r>
              <a:rPr lang="en-029" dirty="0" err="1"/>
              <a:t>Westcot</a:t>
            </a:r>
            <a:r>
              <a:rPr lang="en-029" dirty="0"/>
              <a:t>', Russell. </a:t>
            </a:r>
            <a:r>
              <a:rPr lang="en-029" i="1" dirty="0"/>
              <a:t>The Certified Manager Of Quality/Organizational Excellence Handbook,</a:t>
            </a:r>
            <a:r>
              <a:rPr lang="en-029" dirty="0"/>
              <a:t>. 4th ed. 2013. Print.</a:t>
            </a:r>
            <a:endParaRPr lang="en-US" dirty="0" smtClean="0"/>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360889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1. UNDERSTAND CUSTOMER SERVICE POLICIES WITHIN BUSINESS AND SERVICE CONTEXTS </a:t>
            </a:r>
          </a:p>
          <a:p>
            <a:r>
              <a:rPr lang="en-US" dirty="0" smtClean="0"/>
              <a:t>2. UNDERSTAND THE PURPOSE OF PROMOTING A CUSTOMER-FOCUSED CULTURE.</a:t>
            </a:r>
          </a:p>
          <a:p>
            <a:r>
              <a:rPr lang="en-US" dirty="0" smtClean="0"/>
              <a:t>3.BE ABLE TO INVESTIGATE CUSTOMER REQUIREMENTS AND EXPECTATIONS</a:t>
            </a:r>
          </a:p>
          <a:p>
            <a:r>
              <a:rPr lang="en-US" dirty="0" smtClean="0"/>
              <a:t>4.BE ABLE TO PROVIDE CUSTOMER SERVICE WITHIN BUSINESS AND SERVICES CONTEXTS  TO MEET REQUIRED STANDARDS.</a:t>
            </a:r>
          </a:p>
          <a:p>
            <a:endParaRPr lang="en-JM" dirty="0"/>
          </a:p>
        </p:txBody>
      </p:sp>
      <p:sp>
        <p:nvSpPr>
          <p:cNvPr id="3" name="Title 2"/>
          <p:cNvSpPr>
            <a:spLocks noGrp="1"/>
          </p:cNvSpPr>
          <p:nvPr>
            <p:ph type="title"/>
          </p:nvPr>
        </p:nvSpPr>
        <p:spPr/>
        <p:txBody>
          <a:bodyPr>
            <a:normAutofit/>
          </a:bodyPr>
          <a:lstStyle/>
          <a:p>
            <a:pPr algn="ctr"/>
            <a:r>
              <a:rPr lang="en-US" sz="4800" b="1" dirty="0" smtClean="0">
                <a:latin typeface="Adobe Garamond Pro Bold" panose="02020702060506020403" pitchFamily="18" charset="0"/>
              </a:rPr>
              <a:t>THE BASIC SYLLABUS</a:t>
            </a:r>
            <a:endParaRPr lang="en-JM" sz="4800" b="1" dirty="0">
              <a:latin typeface="Adobe Garamond Pro Bold" panose="02020702060506020403" pitchFamily="18" charset="0"/>
            </a:endParaRPr>
          </a:p>
        </p:txBody>
      </p:sp>
      <p:pic>
        <p:nvPicPr>
          <p:cNvPr id="4" name="Picture 3"/>
          <p:cNvPicPr>
            <a:picLocks noChangeAspect="1"/>
          </p:cNvPicPr>
          <p:nvPr/>
        </p:nvPicPr>
        <p:blipFill>
          <a:blip r:embed="rId2"/>
          <a:stretch>
            <a:fillRect/>
          </a:stretch>
        </p:blipFill>
        <p:spPr>
          <a:xfrm>
            <a:off x="10437812" y="482705"/>
            <a:ext cx="1085850" cy="1346095"/>
          </a:xfrm>
          <a:prstGeom prst="rect">
            <a:avLst/>
          </a:prstGeom>
        </p:spPr>
      </p:pic>
    </p:spTree>
    <p:extLst>
      <p:ext uri="{BB962C8B-B14F-4D97-AF65-F5344CB8AC3E}">
        <p14:creationId xmlns:p14="http://schemas.microsoft.com/office/powerpoint/2010/main" val="375309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029" dirty="0"/>
              <a:t>"How To Measure Customer Satisfaction For Strategic Management". </a:t>
            </a:r>
            <a:r>
              <a:rPr lang="en-029" i="1" dirty="0"/>
              <a:t>Smallbusiness.chron.com</a:t>
            </a:r>
            <a:r>
              <a:rPr lang="en-029" dirty="0"/>
              <a:t>. </a:t>
            </a:r>
            <a:r>
              <a:rPr lang="en-029" dirty="0" err="1"/>
              <a:t>N.p</a:t>
            </a:r>
            <a:r>
              <a:rPr lang="en-029" dirty="0"/>
              <a:t>., 2017. Web. 10 Feb. 2017</a:t>
            </a:r>
            <a:r>
              <a:rPr lang="en-029" dirty="0" smtClean="0"/>
              <a:t>.</a:t>
            </a:r>
          </a:p>
          <a:p>
            <a:pPr lvl="0"/>
            <a:r>
              <a:rPr lang="en-029" dirty="0"/>
              <a:t>"Developing Your Strategy: Finding Your Levers For Success". </a:t>
            </a:r>
            <a:r>
              <a:rPr lang="en-029" i="1" dirty="0"/>
              <a:t>Mindtools.com</a:t>
            </a:r>
            <a:r>
              <a:rPr lang="en-029" dirty="0"/>
              <a:t>. </a:t>
            </a:r>
            <a:r>
              <a:rPr lang="en-029" dirty="0" err="1"/>
              <a:t>N.p</a:t>
            </a:r>
            <a:r>
              <a:rPr lang="en-029" dirty="0"/>
              <a:t>., 2017. Web. 10 Feb. 2017</a:t>
            </a:r>
            <a:r>
              <a:rPr lang="en-029" dirty="0" smtClean="0"/>
              <a:t>.</a:t>
            </a:r>
          </a:p>
          <a:p>
            <a:pPr lvl="0"/>
            <a:r>
              <a:rPr lang="en-029" dirty="0"/>
              <a:t>"Customer Satisfaction". </a:t>
            </a:r>
            <a:r>
              <a:rPr lang="en-029" i="1" dirty="0"/>
              <a:t>http://www.cssp.org/publications/</a:t>
            </a:r>
            <a:r>
              <a:rPr lang="en-029" dirty="0"/>
              <a:t>. </a:t>
            </a:r>
            <a:r>
              <a:rPr lang="en-029" dirty="0" err="1"/>
              <a:t>N.p</a:t>
            </a:r>
            <a:r>
              <a:rPr lang="en-029" dirty="0"/>
              <a:t>., 2007. Web. 10 Feb. 2017</a:t>
            </a:r>
            <a:r>
              <a:rPr lang="en-029" dirty="0" smtClean="0"/>
              <a:t>.</a:t>
            </a:r>
          </a:p>
          <a:p>
            <a:pPr lvl="0"/>
            <a:r>
              <a:rPr lang="en-029" dirty="0"/>
              <a:t>"How Does The Motivational Level Of Employees Affect Customer Service &amp; Satisfaction?". </a:t>
            </a:r>
            <a:r>
              <a:rPr lang="en-029" i="1" dirty="0"/>
              <a:t>Smallbusiness.chron.com</a:t>
            </a:r>
            <a:r>
              <a:rPr lang="en-029" dirty="0"/>
              <a:t>. </a:t>
            </a:r>
            <a:r>
              <a:rPr lang="en-029" dirty="0" err="1"/>
              <a:t>N.p</a:t>
            </a:r>
            <a:r>
              <a:rPr lang="en-029" dirty="0"/>
              <a:t>., 2017. Web. 10 Feb. 2017</a:t>
            </a:r>
            <a:r>
              <a:rPr lang="en-029" dirty="0" smtClean="0"/>
              <a:t>.</a:t>
            </a:r>
          </a:p>
          <a:p>
            <a:pPr lvl="0"/>
            <a:r>
              <a:rPr lang="en-029" dirty="0"/>
              <a:t>"Total Quality Management (TQM): What Is TQM? | ASQ". </a:t>
            </a:r>
            <a:r>
              <a:rPr lang="en-029" i="1" dirty="0"/>
              <a:t>Asq.org</a:t>
            </a:r>
            <a:r>
              <a:rPr lang="en-029" dirty="0"/>
              <a:t>. </a:t>
            </a:r>
            <a:r>
              <a:rPr lang="en-029" dirty="0" err="1"/>
              <a:t>N.p</a:t>
            </a:r>
            <a:r>
              <a:rPr lang="en-029" dirty="0"/>
              <a:t>., 2017. Web. 10 Feb. 2017.</a:t>
            </a:r>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1076126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029" dirty="0"/>
              <a:t>"6 Keys To Improving Your </a:t>
            </a:r>
            <a:r>
              <a:rPr lang="en-029" dirty="0" err="1"/>
              <a:t>Team’S</a:t>
            </a:r>
            <a:r>
              <a:rPr lang="en-029" dirty="0"/>
              <a:t> Customer Service Skills | </a:t>
            </a:r>
            <a:r>
              <a:rPr lang="en-029" dirty="0" err="1"/>
              <a:t>Surveymonkey</a:t>
            </a:r>
            <a:r>
              <a:rPr lang="en-029" dirty="0"/>
              <a:t>". </a:t>
            </a:r>
            <a:r>
              <a:rPr lang="en-029" i="1" dirty="0" err="1"/>
              <a:t>SurveyMonkey</a:t>
            </a:r>
            <a:r>
              <a:rPr lang="en-029" dirty="0"/>
              <a:t>. </a:t>
            </a:r>
            <a:r>
              <a:rPr lang="en-029" dirty="0" err="1"/>
              <a:t>N.p</a:t>
            </a:r>
            <a:r>
              <a:rPr lang="en-029" dirty="0"/>
              <a:t>., 2017. Web. 10 Feb. 2017</a:t>
            </a:r>
            <a:r>
              <a:rPr lang="en-029" dirty="0" smtClean="0"/>
              <a:t>.</a:t>
            </a:r>
          </a:p>
          <a:p>
            <a:pPr lvl="0"/>
            <a:r>
              <a:rPr lang="en-029" dirty="0"/>
              <a:t>"Product Review". </a:t>
            </a:r>
            <a:r>
              <a:rPr lang="en-029" i="1" dirty="0"/>
              <a:t>Technologystudent.com</a:t>
            </a:r>
            <a:r>
              <a:rPr lang="en-029" dirty="0"/>
              <a:t>. </a:t>
            </a:r>
            <a:r>
              <a:rPr lang="en-029" dirty="0" err="1"/>
              <a:t>N.p</a:t>
            </a:r>
            <a:r>
              <a:rPr lang="en-029" dirty="0"/>
              <a:t>., 2017. Web. 10 Feb. 2017</a:t>
            </a:r>
            <a:r>
              <a:rPr lang="en-029" dirty="0" smtClean="0"/>
              <a:t>.</a:t>
            </a:r>
          </a:p>
          <a:p>
            <a:pPr lvl="0"/>
            <a:r>
              <a:rPr lang="en-029" dirty="0"/>
              <a:t>2016,. "Adapting To Customers' Changing Needs: What World-Class Performers Do Differently - CSO Insights". </a:t>
            </a:r>
            <a:r>
              <a:rPr lang="en-029" i="1" dirty="0"/>
              <a:t>CSO Insights</a:t>
            </a:r>
            <a:r>
              <a:rPr lang="en-029" dirty="0"/>
              <a:t>. </a:t>
            </a:r>
            <a:r>
              <a:rPr lang="en-029" dirty="0" err="1"/>
              <a:t>N.p</a:t>
            </a:r>
            <a:r>
              <a:rPr lang="en-029" dirty="0"/>
              <a:t>., 2017. Web. 10 Feb. 2017.</a:t>
            </a:r>
            <a:endParaRPr lang="en-US" b="1" dirty="0" smtClean="0">
              <a:solidFill>
                <a:srgbClr val="FF0000"/>
              </a:solidFill>
            </a:endParaRPr>
          </a:p>
        </p:txBody>
      </p:sp>
      <p:sp>
        <p:nvSpPr>
          <p:cNvPr id="13" name="Title 12"/>
          <p:cNvSpPr>
            <a:spLocks noGrp="1"/>
          </p:cNvSpPr>
          <p:nvPr>
            <p:ph type="title"/>
          </p:nvPr>
        </p:nvSpPr>
        <p:spPr/>
        <p:txBody>
          <a:bodyPr>
            <a:normAutofit/>
          </a:bodyPr>
          <a:lstStyle/>
          <a:p>
            <a:pPr algn="ctr"/>
            <a:r>
              <a:rPr lang="en-US" sz="7200" b="1" dirty="0" smtClean="0">
                <a:latin typeface="Adobe Garamond Pro Bold" panose="02020702060506020403" pitchFamily="18" charset="0"/>
              </a:rPr>
              <a:t>REFERENCES</a:t>
            </a:r>
            <a:endParaRPr lang="en-US" sz="7200" b="1" dirty="0">
              <a:latin typeface="Adobe Garamond Pro Bold" panose="020207020605060204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612" y="481349"/>
            <a:ext cx="1190625" cy="1195051"/>
          </a:xfrm>
          <a:prstGeom prst="rect">
            <a:avLst/>
          </a:prstGeom>
        </p:spPr>
      </p:pic>
    </p:spTree>
    <p:extLst>
      <p:ext uri="{BB962C8B-B14F-4D97-AF65-F5344CB8AC3E}">
        <p14:creationId xmlns:p14="http://schemas.microsoft.com/office/powerpoint/2010/main" val="21331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BE </a:t>
            </a:r>
            <a:r>
              <a:rPr lang="en-US" b="1" dirty="0"/>
              <a:t>ABLE TO INVESTIGATE CUSTOMER REQUIREMENTS AND EXPECTATIONS</a:t>
            </a:r>
          </a:p>
          <a:p>
            <a:endParaRPr lang="en-US" dirty="0"/>
          </a:p>
          <a:p>
            <a:endParaRPr lang="en-US" dirty="0" smtClean="0"/>
          </a:p>
          <a:p>
            <a:endParaRPr lang="en-US" dirty="0"/>
          </a:p>
          <a:p>
            <a:endParaRPr lang="en-US" dirty="0" smtClean="0"/>
          </a:p>
          <a:p>
            <a:endParaRPr lang="en-US" dirty="0" smtClean="0"/>
          </a:p>
          <a:p>
            <a:endParaRPr lang="en-US" dirty="0" smtClean="0"/>
          </a:p>
          <a:p>
            <a:r>
              <a:rPr lang="en-US" b="1" dirty="0" smtClean="0"/>
              <a:t>AC  3.1: ASSESS SOURCES OF INFORMATION ON CUSTOMER REQUIREMENTS AND SATISFACTION LEVEL</a:t>
            </a:r>
            <a:endParaRPr lang="en-JM" b="1" dirty="0"/>
          </a:p>
        </p:txBody>
      </p:sp>
      <p:sp>
        <p:nvSpPr>
          <p:cNvPr id="3" name="Title 2"/>
          <p:cNvSpPr>
            <a:spLocks noGrp="1"/>
          </p:cNvSpPr>
          <p:nvPr>
            <p:ph type="title"/>
          </p:nvPr>
        </p:nvSpPr>
        <p:spPr/>
        <p:txBody>
          <a:bodyPr>
            <a:normAutofit/>
          </a:bodyPr>
          <a:lstStyle/>
          <a:p>
            <a:pPr algn="ctr"/>
            <a:r>
              <a:rPr lang="en-US" sz="4800" b="1" dirty="0" smtClean="0">
                <a:latin typeface="Adobe Garamond Pro Bold" panose="02020702060506020403" pitchFamily="18" charset="0"/>
              </a:rPr>
              <a:t>LEARNING OUTCOMES</a:t>
            </a:r>
            <a:endParaRPr lang="en-JM" sz="4800" b="1" dirty="0">
              <a:latin typeface="Adobe Garamond Pro Bold" panose="02020702060506020403" pitchFamily="18" charset="0"/>
            </a:endParaRPr>
          </a:p>
        </p:txBody>
      </p:sp>
      <p:pic>
        <p:nvPicPr>
          <p:cNvPr id="5" name="Picture 4"/>
          <p:cNvPicPr>
            <a:picLocks noChangeAspect="1"/>
          </p:cNvPicPr>
          <p:nvPr/>
        </p:nvPicPr>
        <p:blipFill>
          <a:blip r:embed="rId2"/>
          <a:stretch>
            <a:fillRect/>
          </a:stretch>
        </p:blipFill>
        <p:spPr>
          <a:xfrm>
            <a:off x="4494212" y="2514600"/>
            <a:ext cx="2640654" cy="2532873"/>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3012" y="609600"/>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7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Customer satisfaction is the single most important issue affecting organizational survival. Despite this fact, most companies have no clue what their customers really think. They operate in a state of ignorant bliss, believing that if their customers were anything less than 100-percent satisfied they'd hear about it. </a:t>
            </a:r>
          </a:p>
        </p:txBody>
      </p:sp>
      <p:sp>
        <p:nvSpPr>
          <p:cNvPr id="3" name="Title 2"/>
          <p:cNvSpPr>
            <a:spLocks noGrp="1"/>
          </p:cNvSpPr>
          <p:nvPr>
            <p:ph type="title"/>
          </p:nvPr>
        </p:nvSpPr>
        <p:spPr/>
        <p:txBody>
          <a:bodyPr>
            <a:normAutofit/>
          </a:bodyPr>
          <a:lstStyle/>
          <a:p>
            <a:pPr algn="ctr"/>
            <a:r>
              <a:rPr lang="en-029" sz="6000" b="1" dirty="0" smtClean="0"/>
              <a:t>OVERVIEW</a:t>
            </a:r>
            <a:endParaRPr lang="en-029" sz="6000" b="1" dirty="0"/>
          </a:p>
        </p:txBody>
      </p:sp>
      <p:pic>
        <p:nvPicPr>
          <p:cNvPr id="1026"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5412" y="533400"/>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7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2800" dirty="0"/>
              <a:t>Kotler (2000) defined satisfaction as: “a person’s feelings of pleasure or disappointment resulting from comparing a product’s perceived performance (or outcome) in relation to his or her expectations”. According to </a:t>
            </a:r>
            <a:r>
              <a:rPr lang="en-029" sz="2800" dirty="0" err="1"/>
              <a:t>Hansemark</a:t>
            </a:r>
            <a:r>
              <a:rPr lang="en-029" sz="2800" dirty="0"/>
              <a:t> and </a:t>
            </a:r>
            <a:r>
              <a:rPr lang="en-029" sz="2800" dirty="0" err="1"/>
              <a:t>Albinsson</a:t>
            </a:r>
            <a:r>
              <a:rPr lang="en-029" sz="2800" dirty="0"/>
              <a:t> (2004), “satisfaction is an overall customer attitude towards a service provider, or an emotional reaction to the difference between what customers anticipate and what they receive, regarding the </a:t>
            </a:r>
            <a:r>
              <a:rPr lang="en-029" sz="2800" dirty="0" err="1"/>
              <a:t>fulfillment</a:t>
            </a:r>
            <a:r>
              <a:rPr lang="en-029" sz="2800" dirty="0"/>
              <a:t> of some need, goal or desire”.</a:t>
            </a:r>
          </a:p>
        </p:txBody>
      </p:sp>
      <p:sp>
        <p:nvSpPr>
          <p:cNvPr id="3" name="Title 2"/>
          <p:cNvSpPr>
            <a:spLocks noGrp="1"/>
          </p:cNvSpPr>
          <p:nvPr>
            <p:ph type="title"/>
          </p:nvPr>
        </p:nvSpPr>
        <p:spPr>
          <a:xfrm>
            <a:off x="1522414" y="533400"/>
            <a:ext cx="8686798" cy="1143000"/>
          </a:xfrm>
        </p:spPr>
        <p:txBody>
          <a:bodyPr>
            <a:normAutofit/>
          </a:bodyPr>
          <a:lstStyle/>
          <a:p>
            <a:pPr algn="ctr"/>
            <a:r>
              <a:rPr lang="en-029" sz="5400" b="1" dirty="0" smtClean="0"/>
              <a:t>CUSTOMER SATISFACTION</a:t>
            </a:r>
            <a:endParaRPr lang="en-029" sz="5400" b="1" dirty="0"/>
          </a:p>
        </p:txBody>
      </p:sp>
      <p:pic>
        <p:nvPicPr>
          <p:cNvPr id="2054" name="Picture 6"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612" y="685799"/>
            <a:ext cx="1057275" cy="99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02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029" sz="3200" dirty="0"/>
              <a:t>Hoyer and </a:t>
            </a:r>
            <a:r>
              <a:rPr lang="en-029" sz="3200" dirty="0" err="1"/>
              <a:t>MacInnis</a:t>
            </a:r>
            <a:r>
              <a:rPr lang="en-029" sz="3200" dirty="0"/>
              <a:t> (2001) said that satisfaction can be associated with feelings of acceptance, happiness, relief, excitement, and delight. There are many factors that affect customer satisfaction. According to </a:t>
            </a:r>
            <a:r>
              <a:rPr lang="en-029" sz="3200" dirty="0" err="1"/>
              <a:t>Hokanson</a:t>
            </a:r>
            <a:r>
              <a:rPr lang="en-029" sz="3200" dirty="0"/>
              <a:t> (1995), these factors include friendly employees, courteous employees, knowledgeable employees, helpful employees, accuracy of billing, billing timeliness, competitive pricing, service quality, good value, billing clarity and quick service</a:t>
            </a:r>
            <a:r>
              <a:rPr lang="en-029" sz="3200" dirty="0" smtClean="0"/>
              <a:t>.</a:t>
            </a:r>
            <a:r>
              <a:rPr lang="en-029" sz="3200" dirty="0"/>
              <a:t> This is shown in </a:t>
            </a:r>
            <a:r>
              <a:rPr lang="en-029" sz="3200" dirty="0" smtClean="0"/>
              <a:t>the next slide.</a:t>
            </a:r>
            <a:endParaRPr lang="en-029" sz="3200" dirty="0"/>
          </a:p>
          <a:p>
            <a:endParaRPr lang="en-029" sz="3200" dirty="0"/>
          </a:p>
        </p:txBody>
      </p:sp>
      <p:sp>
        <p:nvSpPr>
          <p:cNvPr id="3" name="Title 2"/>
          <p:cNvSpPr>
            <a:spLocks noGrp="1"/>
          </p:cNvSpPr>
          <p:nvPr>
            <p:ph type="title"/>
          </p:nvPr>
        </p:nvSpPr>
        <p:spPr>
          <a:xfrm>
            <a:off x="1522414" y="533400"/>
            <a:ext cx="8839198" cy="1143000"/>
          </a:xfrm>
        </p:spPr>
        <p:txBody>
          <a:bodyPr>
            <a:normAutofit/>
          </a:bodyPr>
          <a:lstStyle/>
          <a:p>
            <a:pPr algn="ctr"/>
            <a:r>
              <a:rPr lang="en-029" sz="5400" b="1" dirty="0" smtClean="0"/>
              <a:t>CUSTOMER SATISFACTION</a:t>
            </a:r>
            <a:endParaRPr lang="en-029" sz="5400" b="1" dirty="0"/>
          </a:p>
        </p:txBody>
      </p:sp>
      <p:pic>
        <p:nvPicPr>
          <p:cNvPr id="3074"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8218" y="533399"/>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8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4" y="533400"/>
            <a:ext cx="8839198" cy="1143000"/>
          </a:xfrm>
        </p:spPr>
        <p:txBody>
          <a:bodyPr>
            <a:normAutofit/>
          </a:bodyPr>
          <a:lstStyle/>
          <a:p>
            <a:pPr algn="ctr"/>
            <a:r>
              <a:rPr lang="en-029" sz="5400" b="1" dirty="0" smtClean="0"/>
              <a:t>CUSTOMER SATISFACTION</a:t>
            </a:r>
            <a:endParaRPr lang="en-029" sz="5400" b="1" dirty="0"/>
          </a:p>
        </p:txBody>
      </p:sp>
      <p:pic>
        <p:nvPicPr>
          <p:cNvPr id="4098"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612" y="609599"/>
            <a:ext cx="1209675" cy="114300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endParaRPr lang="en-029" dirty="0" smtClean="0"/>
          </a:p>
          <a:p>
            <a:endParaRPr lang="en-029" dirty="0"/>
          </a:p>
          <a:p>
            <a:endParaRPr lang="en-029" dirty="0" smtClean="0"/>
          </a:p>
          <a:p>
            <a:endParaRPr lang="en-029" dirty="0"/>
          </a:p>
          <a:p>
            <a:endParaRPr lang="en-029" dirty="0" smtClean="0"/>
          </a:p>
          <a:p>
            <a:endParaRPr lang="en-029" dirty="0" smtClean="0"/>
          </a:p>
          <a:p>
            <a:endParaRPr lang="en-029" dirty="0"/>
          </a:p>
          <a:p>
            <a:endParaRPr lang="en-029" dirty="0" smtClean="0"/>
          </a:p>
        </p:txBody>
      </p:sp>
      <p:pic>
        <p:nvPicPr>
          <p:cNvPr id="5" name="Picture 4"/>
          <p:cNvPicPr>
            <a:picLocks noChangeAspect="1"/>
          </p:cNvPicPr>
          <p:nvPr/>
        </p:nvPicPr>
        <p:blipFill rotWithShape="1">
          <a:blip r:embed="rId3"/>
          <a:srcRect l="33603" t="16667" r="25987" b="41667"/>
          <a:stretch/>
        </p:blipFill>
        <p:spPr>
          <a:xfrm>
            <a:off x="1522414" y="1905000"/>
            <a:ext cx="9372598" cy="4191000"/>
          </a:xfrm>
          <a:prstGeom prst="rect">
            <a:avLst/>
          </a:prstGeom>
        </p:spPr>
      </p:pic>
    </p:spTree>
    <p:extLst>
      <p:ext uri="{BB962C8B-B14F-4D97-AF65-F5344CB8AC3E}">
        <p14:creationId xmlns:p14="http://schemas.microsoft.com/office/powerpoint/2010/main" val="12347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sz="3200" dirty="0"/>
              <a:t>In order to achieve customer satisfaction, organisations must be able to satisfy their customers’ needs and wants (La </a:t>
            </a:r>
            <a:r>
              <a:rPr lang="en-029" sz="3200" dirty="0" err="1"/>
              <a:t>Barbera</a:t>
            </a:r>
            <a:r>
              <a:rPr lang="en-029" sz="3200" dirty="0"/>
              <a:t> and Mazursky, 1983). Customers’ needs state the felt deprivation of a customer (Kotler, 2000). Whereas customers’ wants, according to Kotler (2000) refer to “the form taken by human needs as they are shaped by culture and individual personality”.</a:t>
            </a:r>
          </a:p>
        </p:txBody>
      </p:sp>
      <p:sp>
        <p:nvSpPr>
          <p:cNvPr id="3" name="Title 2"/>
          <p:cNvSpPr>
            <a:spLocks noGrp="1"/>
          </p:cNvSpPr>
          <p:nvPr>
            <p:ph type="title"/>
          </p:nvPr>
        </p:nvSpPr>
        <p:spPr>
          <a:xfrm>
            <a:off x="1522414" y="533400"/>
            <a:ext cx="8839198" cy="1143000"/>
          </a:xfrm>
        </p:spPr>
        <p:txBody>
          <a:bodyPr>
            <a:normAutofit/>
          </a:bodyPr>
          <a:lstStyle/>
          <a:p>
            <a:pPr algn="ctr"/>
            <a:r>
              <a:rPr lang="en-029" sz="5400" b="1" dirty="0" smtClean="0"/>
              <a:t>CUSTOMER SATISFACTION</a:t>
            </a:r>
            <a:endParaRPr lang="en-029" sz="5400" b="1" dirty="0"/>
          </a:p>
        </p:txBody>
      </p:sp>
      <p:pic>
        <p:nvPicPr>
          <p:cNvPr id="4098" name="Picture 2" descr="Image result for customer satisf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612" y="609599"/>
            <a:ext cx="12096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29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Vertical and horizontal design slides</Template>
  <TotalTime>0</TotalTime>
  <Words>1496</Words>
  <Application>Microsoft Office PowerPoint</Application>
  <PresentationFormat>Custom</PresentationFormat>
  <Paragraphs>113</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Adobe Garamond Pro Bold</vt:lpstr>
      <vt:lpstr>Arial</vt:lpstr>
      <vt:lpstr>Century Gothic</vt:lpstr>
      <vt:lpstr>굴림</vt:lpstr>
      <vt:lpstr>Vertical and Horizontal design template</vt:lpstr>
      <vt:lpstr>                                               CUSTOMER SERVICE </vt:lpstr>
      <vt:lpstr>UNIT 3: CUSTOMER SERVICE</vt:lpstr>
      <vt:lpstr>THE BASIC SYLLABUS</vt:lpstr>
      <vt:lpstr>LEARNING OUTCOMES</vt:lpstr>
      <vt:lpstr>OVERVIEW</vt:lpstr>
      <vt:lpstr>CUSTOMER SATISFACTION</vt:lpstr>
      <vt:lpstr>CUSTOMER SATISFACTION</vt:lpstr>
      <vt:lpstr>CUSTOMER SATISFACTION</vt:lpstr>
      <vt:lpstr>CUSTOMER SATISFACTION</vt:lpstr>
      <vt:lpstr>DIFFERENT SOURCES TO LEARN ABOUT CUSTOMER SATISFACTION</vt:lpstr>
      <vt:lpstr>DIFFERENT SOURCES TO LEARN ABOUT CUSTOMER SATISFACTION</vt:lpstr>
      <vt:lpstr>DIFFERENT SOURCES TO LEARN ABOUT CUSTOMER SATISFACTION</vt:lpstr>
      <vt:lpstr>DIFFERENT SOURCES TO LEARN ABOUT CUSTOMER SATISFACTION</vt:lpstr>
      <vt:lpstr>DIFFERENT SOURCES TO LEARN ABOUT CUSTOMER SATISFACTION</vt:lpstr>
      <vt:lpstr>DIFFERENT SOURCES TO LEARN ABOUT CUSTOMER SATISFACTION</vt:lpstr>
      <vt:lpstr>DIFFERENT SOURCES TO LEARN ABOUT CUSTOMER SATISFACTION</vt:lpstr>
      <vt:lpstr>DIFFERENT SOURCES TO LEARN ABOUT CUSTOMER SATISFACTION</vt:lpstr>
      <vt:lpstr>DIFFERENT SOURCES TO LEARN ABOUT CUSTOMER SATISFACTION</vt:lpstr>
      <vt:lpstr>UNIT 7 CUSTOMER SERVICE  IN THE AVATION INDUSTRY</vt:lpstr>
      <vt:lpstr>IMPROVEMENTS TO CUSTOMER SERVICE</vt:lpstr>
      <vt:lpstr>IMPROVEMENTS TO CUSTOMER SERVICE</vt:lpstr>
      <vt:lpstr>IMPROVEMENTS TO CUSTOMER SERVICE</vt:lpstr>
      <vt:lpstr>IMPROVEMENTS TO CUSTOMER SERVICE</vt:lpstr>
      <vt:lpstr>IMPROVEMENTS TO CUSTOMER SERVICE</vt:lpstr>
      <vt:lpstr>UNIT 7 CUSTOMER SERVICE  IN THE AVATION INDUSTRY</vt:lpstr>
      <vt:lpstr>DISCUSS HOW MEASURING PROVISIONS  CONTRIBUTES TO IMPROVING CUSTOMER SERVICE </vt:lpstr>
      <vt:lpstr>DISCUSS HOW MEASURING PROVISIONS  CONTRIBUTES TO IMPROVING CUSTOMER SERVICE </vt:lpstr>
      <vt:lpstr>DISCUSS HOW MEASURING PROVISIONS  CONTRIBUTES TO IMPROVING CUSTOMER SERVICE </vt:lpstr>
      <vt:lpstr>REFERENCES</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2017-01-07T23:17:34Z</dcterms:created>
  <dcterms:modified xsi:type="dcterms:W3CDTF">2017-02-11T22:41:25Z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