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31"/>
  </p:notesMasterIdLst>
  <p:handoutMasterIdLst>
    <p:handoutMasterId r:id="rId32"/>
  </p:handoutMasterIdLst>
  <p:sldIdLst>
    <p:sldId id="259" r:id="rId3"/>
    <p:sldId id="262" r:id="rId4"/>
    <p:sldId id="263" r:id="rId5"/>
    <p:sldId id="264" r:id="rId6"/>
    <p:sldId id="315" r:id="rId7"/>
    <p:sldId id="341" r:id="rId8"/>
    <p:sldId id="343" r:id="rId9"/>
    <p:sldId id="342" r:id="rId10"/>
    <p:sldId id="344" r:id="rId11"/>
    <p:sldId id="336" r:id="rId12"/>
    <p:sldId id="340" r:id="rId13"/>
    <p:sldId id="337" r:id="rId14"/>
    <p:sldId id="338" r:id="rId15"/>
    <p:sldId id="339" r:id="rId16"/>
    <p:sldId id="335" r:id="rId17"/>
    <p:sldId id="345" r:id="rId18"/>
    <p:sldId id="346" r:id="rId19"/>
    <p:sldId id="347" r:id="rId20"/>
    <p:sldId id="348" r:id="rId21"/>
    <p:sldId id="349" r:id="rId22"/>
    <p:sldId id="350" r:id="rId23"/>
    <p:sldId id="351" r:id="rId24"/>
    <p:sldId id="352" r:id="rId25"/>
    <p:sldId id="353" r:id="rId26"/>
    <p:sldId id="354" r:id="rId27"/>
    <p:sldId id="261" r:id="rId28"/>
    <p:sldId id="271" r:id="rId29"/>
    <p:sldId id="314" r:id="rId3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92" d="100"/>
          <a:sy n="92" d="100"/>
        </p:scale>
        <p:origin x="498" y="90"/>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2/18/2017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2/18/2017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829175-527E-46A3-863C-1BB1F163B849}"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29175-527E-46A3-863C-1BB1F163B849}"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3829175-527E-46A3-863C-1BB1F163B849}" type="datetimeFigureOut">
              <a:rPr lang="en-US" smtClean="0"/>
              <a:t>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829175-527E-46A3-863C-1BB1F163B849}" type="datetimeFigureOut">
              <a:rPr lang="en-US" smtClean="0"/>
              <a:t>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9175-527E-46A3-863C-1BB1F163B849}" type="datetimeFigureOut">
              <a:rPr lang="en-US" smtClean="0"/>
              <a:t>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3829175-527E-46A3-863C-1BB1F163B849}" type="datetimeFigureOut">
              <a:rPr lang="en-US" smtClean="0"/>
              <a:pPr/>
              <a:t>2/18/2017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83829175-527E-46A3-863C-1BB1F163B849}" type="datetimeFigureOut">
              <a:rPr lang="en-US" smtClean="0"/>
              <a:pPr/>
              <a:t>2/18/2017</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fluidsurveys.com/customer-satisfaction-survey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1000ventures.com/info/new_economy_brief.html" TargetMode="External"/><Relationship Id="rId3" Type="http://schemas.openxmlformats.org/officeDocument/2006/relationships/hyperlink" Target="http://www.1000ventures.com/business_guide/innovation_value.html" TargetMode="External"/><Relationship Id="rId7" Type="http://schemas.openxmlformats.org/officeDocument/2006/relationships/hyperlink" Target="http://www.1000ventures.com/business_guide/crosscuttings/new_economy_transition.html" TargetMode="External"/><Relationship Id="rId2" Type="http://schemas.openxmlformats.org/officeDocument/2006/relationships/hyperlink" Target="http://www.1000ventures.com/business_guide/opportunities_discovering.html" TargetMode="External"/><Relationship Id="rId1" Type="http://schemas.openxmlformats.org/officeDocument/2006/relationships/slideLayout" Target="../slideLayouts/slideLayout2.xml"/><Relationship Id="rId6" Type="http://schemas.openxmlformats.org/officeDocument/2006/relationships/hyperlink" Target="http://www.1000ventures.com/info/revenue_model_brief.html" TargetMode="External"/><Relationship Id="rId5" Type="http://schemas.openxmlformats.org/officeDocument/2006/relationships/hyperlink" Target="http://www.1000ventures.com/business_guide/revenue_model.html" TargetMode="External"/><Relationship Id="rId4" Type="http://schemas.openxmlformats.org/officeDocument/2006/relationships/hyperlink" Target="http://www.1000ventures.com/info/innovation_value_tao_brief.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1000ventures.com/info/change_mgmt_tao_brief.html" TargetMode="External"/><Relationship Id="rId2" Type="http://schemas.openxmlformats.org/officeDocument/2006/relationships/hyperlink" Target="http://www.1000ventures.com/business_guide/crosscuttings/change_management.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b="23840"/>
          <a:stretch/>
        </p:blipFill>
        <p:spPr>
          <a:xfrm>
            <a:off x="4418012" y="990600"/>
            <a:ext cx="2895600" cy="1809750"/>
          </a:xfrm>
          <a:prstGeom prst="rect">
            <a:avLst/>
          </a:prstGeom>
        </p:spPr>
      </p:pic>
      <p:sp>
        <p:nvSpPr>
          <p:cNvPr id="3" name="Subtitle 2"/>
          <p:cNvSpPr>
            <a:spLocks noGrp="1"/>
          </p:cNvSpPr>
          <p:nvPr>
            <p:ph type="subTitle" idx="1"/>
          </p:nvPr>
        </p:nvSpPr>
        <p:spPr/>
        <p:txBody>
          <a:bodyPr>
            <a:normAutofit/>
          </a:bodyPr>
          <a:lstStyle/>
          <a:p>
            <a:r>
              <a:rPr lang="en-US" sz="5400" b="1" dirty="0"/>
              <a:t>UNIT CODE: J/601/1790</a:t>
            </a:r>
          </a:p>
        </p:txBody>
      </p:sp>
      <p:sp>
        <p:nvSpPr>
          <p:cNvPr id="4" name="Title 3"/>
          <p:cNvSpPr>
            <a:spLocks noGrp="1"/>
          </p:cNvSpPr>
          <p:nvPr>
            <p:ph type="ctrTitle"/>
          </p:nvPr>
        </p:nvSpPr>
        <p:spPr>
          <a:xfrm>
            <a:off x="1522413" y="1371600"/>
            <a:ext cx="9144000" cy="4343400"/>
          </a:xfrm>
        </p:spPr>
        <p:txBody>
          <a:bodyPr/>
          <a:lstStyle/>
          <a:p>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a:latin typeface="Adobe Garamond Pro Bold" panose="02020702060506020403" pitchFamily="18" charset="0"/>
              </a:rPr>
              <a:t/>
            </a:r>
            <a:br>
              <a:rPr lang="en-US" dirty="0">
                <a:latin typeface="Adobe Garamond Pro Bold" panose="02020702060506020403" pitchFamily="18" charset="0"/>
              </a:rPr>
            </a:b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a:latin typeface="Adobe Garamond Pro Bold" panose="02020702060506020403" pitchFamily="18" charset="0"/>
              </a:rPr>
              <a:t/>
            </a:r>
            <a:br>
              <a:rPr lang="en-US">
                <a:latin typeface="Adobe Garamond Pro Bold" panose="02020702060506020403" pitchFamily="18" charset="0"/>
              </a:rPr>
            </a:br>
            <a:r>
              <a:rPr lang="en-US" smtClean="0">
                <a:latin typeface="Adobe Garamond Pro Bold" panose="02020702060506020403" pitchFamily="18" charset="0"/>
              </a:rPr>
              <a:t>                    </a:t>
            </a:r>
            <a:r>
              <a:rPr lang="en-US" dirty="0" smtClean="0">
                <a:latin typeface="Adobe Garamond Pro Bold" panose="02020702060506020403" pitchFamily="18" charset="0"/>
              </a:rPr>
              <a:t/>
            </a:r>
            <a:br>
              <a:rPr lang="en-US" dirty="0" smtClean="0">
                <a:latin typeface="Adobe Garamond Pro Bold" panose="02020702060506020403" pitchFamily="18" charset="0"/>
              </a:rPr>
            </a:br>
            <a:r>
              <a:rPr lang="en-US" dirty="0" smtClean="0">
                <a:latin typeface="Adobe Garamond Pro Bold" panose="02020702060506020403" pitchFamily="18" charset="0"/>
              </a:rPr>
              <a:t>CUSTOMER SERVICE</a:t>
            </a:r>
            <a:r>
              <a:rPr lang="en-US" dirty="0"/>
              <a:t/>
            </a:r>
            <a:br>
              <a:rPr lang="en-US" dirty="0"/>
            </a:br>
            <a:endParaRPr lang="en-JM" dirty="0"/>
          </a:p>
        </p:txBody>
      </p:sp>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600" dirty="0"/>
              <a:t>A great way to gather feedback is to conduct </a:t>
            </a:r>
            <a:r>
              <a:rPr lang="en-029" sz="3600" dirty="0">
                <a:hlinkClick r:id="rId2"/>
              </a:rPr>
              <a:t>customer satisfaction surveys</a:t>
            </a:r>
            <a:r>
              <a:rPr lang="en-029" sz="3600" dirty="0"/>
              <a:t>. They can provide tremendous insights into which products and services are making your customers happy, which ones are hurting your bottom line, and which ones you should look into developing further. </a:t>
            </a:r>
          </a:p>
        </p:txBody>
      </p:sp>
      <p:sp>
        <p:nvSpPr>
          <p:cNvPr id="3" name="Title 2"/>
          <p:cNvSpPr>
            <a:spLocks noGrp="1"/>
          </p:cNvSpPr>
          <p:nvPr>
            <p:ph type="title"/>
          </p:nvPr>
        </p:nvSpPr>
        <p:spPr>
          <a:xfrm>
            <a:off x="1522414" y="533400"/>
            <a:ext cx="8762998" cy="1143000"/>
          </a:xfrm>
        </p:spPr>
        <p:txBody>
          <a:bodyPr>
            <a:noAutofit/>
          </a:bodyPr>
          <a:lstStyle/>
          <a:p>
            <a:pPr algn="ctr"/>
            <a:r>
              <a:rPr lang="en-029" sz="2800" b="1" dirty="0" smtClean="0"/>
              <a:t>RESEARCH ABOUT </a:t>
            </a:r>
            <a:br>
              <a:rPr lang="en-029" sz="2800" b="1" dirty="0" smtClean="0"/>
            </a:br>
            <a:r>
              <a:rPr lang="en-029" sz="2800" b="1" dirty="0" smtClean="0"/>
              <a:t>CUSTOMER REQUIREMENTS </a:t>
            </a:r>
            <a:br>
              <a:rPr lang="en-029" sz="2800" b="1" dirty="0" smtClean="0"/>
            </a:br>
            <a:r>
              <a:rPr lang="en-029" sz="2800" b="1" dirty="0" smtClean="0"/>
              <a:t>AND SATISFACTION LEVEL</a:t>
            </a:r>
            <a:endParaRPr lang="en-029" sz="2800" b="1" dirty="0"/>
          </a:p>
        </p:txBody>
      </p:sp>
      <p:pic>
        <p:nvPicPr>
          <p:cNvPr id="1026" name="Picture 2" descr="Image result for customer satisfa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8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600" dirty="0" smtClean="0"/>
              <a:t>They’re </a:t>
            </a:r>
            <a:r>
              <a:rPr lang="en-029" sz="3600" dirty="0"/>
              <a:t>also a great way to show customers that you value their opinion and want to do everything possible to improve their experience. In that sense, </a:t>
            </a:r>
            <a:r>
              <a:rPr lang="en-029" sz="3600" b="1" dirty="0"/>
              <a:t>conducting customer satisfaction surveys can actually increase customer satisfaction</a:t>
            </a:r>
            <a:r>
              <a:rPr lang="en-029" sz="3600" dirty="0"/>
              <a:t>. After all, every person appreciates being listened to.</a:t>
            </a:r>
          </a:p>
        </p:txBody>
      </p:sp>
      <p:sp>
        <p:nvSpPr>
          <p:cNvPr id="3" name="Title 2"/>
          <p:cNvSpPr>
            <a:spLocks noGrp="1"/>
          </p:cNvSpPr>
          <p:nvPr>
            <p:ph type="title"/>
          </p:nvPr>
        </p:nvSpPr>
        <p:spPr/>
        <p:txBody>
          <a:bodyPr>
            <a:noAutofit/>
          </a:bodyPr>
          <a:lstStyle/>
          <a:p>
            <a:pPr algn="ctr"/>
            <a:r>
              <a:rPr lang="en-029" sz="4400" b="1" dirty="0" smtClean="0"/>
              <a:t>RESEARCH ABOUT </a:t>
            </a:r>
            <a:br>
              <a:rPr lang="en-029" sz="4400" b="1" dirty="0" smtClean="0"/>
            </a:br>
            <a:r>
              <a:rPr lang="en-029" sz="4400" b="1" dirty="0" smtClean="0"/>
              <a:t>CUSTOMER REQUIREMENTS</a:t>
            </a:r>
            <a:endParaRPr lang="en-029" sz="44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92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600" b="1" dirty="0"/>
              <a:t>Primary Research:</a:t>
            </a:r>
            <a:r>
              <a:rPr lang="en-029" sz="3600" dirty="0"/>
              <a:t> The goal of primary research is to gather data from </a:t>
            </a:r>
            <a:r>
              <a:rPr lang="en-029" sz="3600" dirty="0" err="1"/>
              <a:t>analyzing</a:t>
            </a:r>
            <a:r>
              <a:rPr lang="en-029" sz="3600" dirty="0"/>
              <a:t> current sales and the effectiveness of current practices. Primary research also takes competitors' plans into account, giving you information about your competition.</a:t>
            </a:r>
          </a:p>
        </p:txBody>
      </p:sp>
      <p:sp>
        <p:nvSpPr>
          <p:cNvPr id="3" name="Title 2"/>
          <p:cNvSpPr>
            <a:spLocks noGrp="1"/>
          </p:cNvSpPr>
          <p:nvPr>
            <p:ph type="title"/>
          </p:nvPr>
        </p:nvSpPr>
        <p:spPr/>
        <p:txBody>
          <a:bodyPr>
            <a:noAutofit/>
          </a:bodyPr>
          <a:lstStyle/>
          <a:p>
            <a:pPr algn="ctr"/>
            <a:r>
              <a:rPr lang="en-029" sz="4400" b="1" dirty="0" smtClean="0"/>
              <a:t>RESEARCH ABOUT </a:t>
            </a:r>
            <a:br>
              <a:rPr lang="en-029" sz="4400" b="1" dirty="0" smtClean="0"/>
            </a:br>
            <a:r>
              <a:rPr lang="en-029" sz="4400" b="1" dirty="0" smtClean="0"/>
              <a:t>CUSTOMER REQUIREMENTS</a:t>
            </a:r>
            <a:endParaRPr lang="en-029" sz="44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75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000" b="1" dirty="0"/>
              <a:t>Secondary Research</a:t>
            </a:r>
            <a:r>
              <a:rPr lang="en-029" sz="4000" dirty="0"/>
              <a:t>: The goal of secondary research is to </a:t>
            </a:r>
            <a:r>
              <a:rPr lang="en-029" sz="4000" dirty="0" err="1"/>
              <a:t>analyze</a:t>
            </a:r>
            <a:r>
              <a:rPr lang="en-029" sz="4000" dirty="0"/>
              <a:t> data that has already been published. With secondary data, you can identify competitors, establish benchmarks and identify target segments. </a:t>
            </a:r>
          </a:p>
        </p:txBody>
      </p:sp>
      <p:sp>
        <p:nvSpPr>
          <p:cNvPr id="3" name="Title 2"/>
          <p:cNvSpPr>
            <a:spLocks noGrp="1"/>
          </p:cNvSpPr>
          <p:nvPr>
            <p:ph type="title"/>
          </p:nvPr>
        </p:nvSpPr>
        <p:spPr/>
        <p:txBody>
          <a:bodyPr>
            <a:noAutofit/>
          </a:bodyPr>
          <a:lstStyle/>
          <a:p>
            <a:pPr algn="ctr"/>
            <a:r>
              <a:rPr lang="en-029" sz="4400" b="1" dirty="0" smtClean="0"/>
              <a:t>RESEARCH ABOUT </a:t>
            </a:r>
            <a:br>
              <a:rPr lang="en-029" sz="4400" b="1" dirty="0" smtClean="0"/>
            </a:br>
            <a:r>
              <a:rPr lang="en-029" sz="4400" b="1" dirty="0" smtClean="0"/>
              <a:t>CUSTOMER REQUIREMENTS</a:t>
            </a:r>
            <a:endParaRPr lang="en-029" sz="44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90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4400" dirty="0" smtClean="0"/>
              <a:t>Your </a:t>
            </a:r>
            <a:r>
              <a:rPr lang="en-029" sz="4400" dirty="0"/>
              <a:t>segments are the people who fall into your targeted demographic--people who live a certain lifestyle, exhibit particular </a:t>
            </a:r>
            <a:r>
              <a:rPr lang="en-029" sz="4400" dirty="0" smtClean="0"/>
              <a:t>behavioural </a:t>
            </a:r>
            <a:r>
              <a:rPr lang="en-029" sz="4400" dirty="0"/>
              <a:t>patterns or fall into a predetermined age group.</a:t>
            </a:r>
          </a:p>
        </p:txBody>
      </p:sp>
      <p:sp>
        <p:nvSpPr>
          <p:cNvPr id="3" name="Title 2"/>
          <p:cNvSpPr>
            <a:spLocks noGrp="1"/>
          </p:cNvSpPr>
          <p:nvPr>
            <p:ph type="title"/>
          </p:nvPr>
        </p:nvSpPr>
        <p:spPr/>
        <p:txBody>
          <a:bodyPr>
            <a:noAutofit/>
          </a:bodyPr>
          <a:lstStyle/>
          <a:p>
            <a:pPr algn="ctr"/>
            <a:r>
              <a:rPr lang="en-029" sz="4400" b="1" dirty="0" smtClean="0"/>
              <a:t>RESEARCH ABOUT </a:t>
            </a:r>
            <a:br>
              <a:rPr lang="en-029" sz="4400" b="1" dirty="0" smtClean="0"/>
            </a:br>
            <a:r>
              <a:rPr lang="en-029" sz="4400" b="1" dirty="0" smtClean="0"/>
              <a:t>CUSTOMER REQUIREMENTS</a:t>
            </a:r>
            <a:endParaRPr lang="en-029" sz="44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932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029" b="1" dirty="0"/>
              <a:t>UNIT 7 CUSTOMER SERVICE</a:t>
            </a:r>
            <a:br>
              <a:rPr lang="en-029" b="1" dirty="0"/>
            </a:br>
            <a:r>
              <a:rPr lang="en-029" b="1" dirty="0"/>
              <a:t> IN THE </a:t>
            </a:r>
            <a:r>
              <a:rPr lang="en-029" b="1" dirty="0" smtClean="0"/>
              <a:t>AVIATION </a:t>
            </a:r>
            <a:r>
              <a:rPr lang="en-029" b="1" dirty="0"/>
              <a:t>INDUSTRY</a:t>
            </a:r>
            <a:endParaRPr lang="en-029" dirty="0"/>
          </a:p>
        </p:txBody>
      </p:sp>
      <p:sp>
        <p:nvSpPr>
          <p:cNvPr id="5" name="Content Placeholder 4"/>
          <p:cNvSpPr>
            <a:spLocks noGrp="1"/>
          </p:cNvSpPr>
          <p:nvPr>
            <p:ph idx="1"/>
          </p:nvPr>
        </p:nvSpPr>
        <p:spPr/>
        <p:txBody>
          <a:bodyPr>
            <a:normAutofit/>
          </a:bodyPr>
          <a:lstStyle/>
          <a:p>
            <a:endParaRPr lang="en-029" dirty="0" smtClean="0"/>
          </a:p>
          <a:p>
            <a:endParaRPr lang="en-029" dirty="0"/>
          </a:p>
          <a:p>
            <a:endParaRPr lang="en-029" dirty="0" smtClean="0"/>
          </a:p>
          <a:p>
            <a:endParaRPr lang="en-029" dirty="0"/>
          </a:p>
          <a:p>
            <a:endParaRPr lang="en-029" dirty="0" smtClean="0"/>
          </a:p>
          <a:p>
            <a:endParaRPr lang="en-029" dirty="0" smtClean="0"/>
          </a:p>
          <a:p>
            <a:endParaRPr lang="en-029" dirty="0"/>
          </a:p>
          <a:p>
            <a:r>
              <a:rPr lang="en-029" b="1" dirty="0" smtClean="0"/>
              <a:t>DI : EVALUATE HOW CUSTOMER SERVICE  MODELS AND STRATEGIES CONTRIBUTE TO THE DELIVERY OF EFFECTIVE CUSTOMER SERVICE </a:t>
            </a:r>
            <a:endParaRPr lang="en-029" b="1" dirty="0"/>
          </a:p>
        </p:txBody>
      </p:sp>
      <p:pic>
        <p:nvPicPr>
          <p:cNvPr id="6" name="Picture 5"/>
          <p:cNvPicPr>
            <a:picLocks noChangeAspect="1"/>
          </p:cNvPicPr>
          <p:nvPr/>
        </p:nvPicPr>
        <p:blipFill>
          <a:blip r:embed="rId2"/>
          <a:stretch>
            <a:fillRect/>
          </a:stretch>
        </p:blipFill>
        <p:spPr>
          <a:xfrm>
            <a:off x="4113212" y="1981200"/>
            <a:ext cx="3771900" cy="2979801"/>
          </a:xfrm>
          <a:prstGeom prst="rect">
            <a:avLst/>
          </a:prstGeom>
        </p:spPr>
      </p:pic>
    </p:spTree>
    <p:extLst>
      <p:ext uri="{BB962C8B-B14F-4D97-AF65-F5344CB8AC3E}">
        <p14:creationId xmlns:p14="http://schemas.microsoft.com/office/powerpoint/2010/main" val="261447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029" sz="2400" dirty="0"/>
              <a:t>It’s a simple and well-known fact: companies can be built or broken by their customer service models. If a customer has a terrible experience that is not properly remedied, he or she will unlikely return. This unhappy person will probably share details of the experience with friends and family members.</a:t>
            </a:r>
          </a:p>
          <a:p>
            <a:r>
              <a:rPr lang="en-029" sz="2400" dirty="0"/>
              <a:t>At the same time, if an experience is overwhelmingly positive, the customer will likely become a loyal one that returns time and time again</a:t>
            </a:r>
            <a:r>
              <a:rPr lang="en-029" sz="2400" dirty="0" smtClean="0"/>
              <a:t>.</a:t>
            </a:r>
          </a:p>
          <a:p>
            <a:r>
              <a:rPr lang="en-029" sz="2400" dirty="0"/>
              <a:t>A customer service strategy is an important part of any business plan. Since business relies on customer satisfaction, any good business should develop a strategy that not only draws in customers, but keeps them happy so they are not tempted to try out a competitor.</a:t>
            </a:r>
          </a:p>
          <a:p>
            <a:endParaRPr lang="en-029" dirty="0"/>
          </a:p>
        </p:txBody>
      </p:sp>
      <p:sp>
        <p:nvSpPr>
          <p:cNvPr id="3" name="Title 2"/>
          <p:cNvSpPr>
            <a:spLocks noGrp="1"/>
          </p:cNvSpPr>
          <p:nvPr>
            <p:ph type="title"/>
          </p:nvPr>
        </p:nvSpPr>
        <p:spPr/>
        <p:txBody>
          <a:bodyPr>
            <a:normAutofit/>
          </a:bodyPr>
          <a:lstStyle/>
          <a:p>
            <a:pPr algn="ctr"/>
            <a:r>
              <a:rPr lang="en-029" sz="4400" b="1" dirty="0" smtClean="0"/>
              <a:t>CUSTOMER SERVICE MODELS</a:t>
            </a:r>
            <a:endParaRPr lang="en-029" sz="4400" b="1" dirty="0"/>
          </a:p>
        </p:txBody>
      </p:sp>
    </p:spTree>
    <p:extLst>
      <p:ext uri="{BB962C8B-B14F-4D97-AF65-F5344CB8AC3E}">
        <p14:creationId xmlns:p14="http://schemas.microsoft.com/office/powerpoint/2010/main" val="215415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endParaRPr lang="en-029" sz="4400" b="1" dirty="0"/>
          </a:p>
        </p:txBody>
      </p:sp>
      <p:pic>
        <p:nvPicPr>
          <p:cNvPr id="1026" name="Picture 2" descr="Image result for customer service model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6212" y="533400"/>
            <a:ext cx="9333453"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943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029" sz="3200" dirty="0"/>
              <a:t>Customer expectations refers to the perceived value or benefits that the customers seek when purchasing a good or availing a service. They are the result of the ‘learning’ process and can be formed very quickly because even first impressions matter a lot. Once established, these expectations can hold significant influence in decision-making processes and can be very hard to </a:t>
            </a:r>
            <a:r>
              <a:rPr lang="en-029" sz="3200" dirty="0" smtClean="0"/>
              <a:t>change.</a:t>
            </a:r>
            <a:endParaRPr lang="en-029" sz="3200" dirty="0"/>
          </a:p>
        </p:txBody>
      </p:sp>
      <p:sp>
        <p:nvSpPr>
          <p:cNvPr id="3" name="Title 2"/>
          <p:cNvSpPr>
            <a:spLocks noGrp="1"/>
          </p:cNvSpPr>
          <p:nvPr>
            <p:ph type="title"/>
          </p:nvPr>
        </p:nvSpPr>
        <p:spPr/>
        <p:txBody>
          <a:bodyPr>
            <a:normAutofit/>
          </a:bodyPr>
          <a:lstStyle/>
          <a:p>
            <a:pPr algn="ctr"/>
            <a:r>
              <a:rPr lang="en-029" sz="4000" b="1" dirty="0" smtClean="0"/>
              <a:t>CUSTOMER EXPECTATIONS</a:t>
            </a:r>
            <a:endParaRPr lang="en-029" sz="4000" b="1" dirty="0"/>
          </a:p>
        </p:txBody>
      </p:sp>
    </p:spTree>
    <p:extLst>
      <p:ext uri="{BB962C8B-B14F-4D97-AF65-F5344CB8AC3E}">
        <p14:creationId xmlns:p14="http://schemas.microsoft.com/office/powerpoint/2010/main" val="3129534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029" sz="3200" dirty="0"/>
              <a:t>Airline customers have raised their expectations around seating packages, staff interactions, priority treatment, requiring airlines to think more like retailers and less like a mode of transportation amid rising operating costs</a:t>
            </a:r>
            <a:r>
              <a:rPr lang="en-029" sz="3200" dirty="0" smtClean="0"/>
              <a:t>.</a:t>
            </a:r>
            <a:r>
              <a:rPr lang="en-029" sz="3200" dirty="0"/>
              <a:t> Faced with rising operating costs, evolving customer needs and global challenges, the Airline industry offers a great learning place for other industries. </a:t>
            </a:r>
          </a:p>
        </p:txBody>
      </p:sp>
      <p:sp>
        <p:nvSpPr>
          <p:cNvPr id="3" name="Title 2"/>
          <p:cNvSpPr>
            <a:spLocks noGrp="1"/>
          </p:cNvSpPr>
          <p:nvPr>
            <p:ph type="title"/>
          </p:nvPr>
        </p:nvSpPr>
        <p:spPr/>
        <p:txBody>
          <a:bodyPr>
            <a:normAutofit/>
          </a:bodyPr>
          <a:lstStyle/>
          <a:p>
            <a:pPr algn="ctr"/>
            <a:r>
              <a:rPr lang="en-029" sz="4000" b="1" dirty="0" smtClean="0"/>
              <a:t>CUSTOMER EXPECTATIONS</a:t>
            </a:r>
            <a:endParaRPr lang="en-029" sz="4000" b="1" dirty="0"/>
          </a:p>
        </p:txBody>
      </p:sp>
    </p:spTree>
    <p:extLst>
      <p:ext uri="{BB962C8B-B14F-4D97-AF65-F5344CB8AC3E}">
        <p14:creationId xmlns:p14="http://schemas.microsoft.com/office/powerpoint/2010/main" val="378612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b="1" dirty="0" smtClean="0"/>
              <a:t>UNIT 3: CUSTOMER SERVICE</a:t>
            </a:r>
            <a:endParaRPr lang="en-JM" sz="4800" b="1" dirty="0"/>
          </a:p>
        </p:txBody>
      </p:sp>
      <p:sp>
        <p:nvSpPr>
          <p:cNvPr id="7" name="Content Placeholder 6"/>
          <p:cNvSpPr>
            <a:spLocks noGrp="1"/>
          </p:cNvSpPr>
          <p:nvPr>
            <p:ph idx="1"/>
          </p:nvPr>
        </p:nvSpPr>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b="1" dirty="0" smtClean="0"/>
          </a:p>
          <a:p>
            <a:r>
              <a:rPr lang="en-US" b="1" dirty="0" smtClean="0"/>
              <a:t>LEARNING OUTCOME 3: BE ABLE TO INVESTIGATE CUSTOMER REQUIREMENTS AND EXPECTATIONS</a:t>
            </a:r>
            <a:endParaRPr lang="en-JM" b="1" dirty="0"/>
          </a:p>
        </p:txBody>
      </p:sp>
      <p:pic>
        <p:nvPicPr>
          <p:cNvPr id="8" name="Picture 7"/>
          <p:cNvPicPr>
            <a:picLocks noChangeAspect="1"/>
          </p:cNvPicPr>
          <p:nvPr/>
        </p:nvPicPr>
        <p:blipFill>
          <a:blip r:embed="rId2"/>
          <a:stretch>
            <a:fillRect/>
          </a:stretch>
        </p:blipFill>
        <p:spPr>
          <a:xfrm>
            <a:off x="4189412" y="2057400"/>
            <a:ext cx="3505200" cy="2628900"/>
          </a:xfrm>
          <a:prstGeom prst="rect">
            <a:avLst/>
          </a:prstGeom>
        </p:spPr>
      </p:pic>
    </p:spTree>
    <p:extLst>
      <p:ext uri="{BB962C8B-B14F-4D97-AF65-F5344CB8AC3E}">
        <p14:creationId xmlns:p14="http://schemas.microsoft.com/office/powerpoint/2010/main" val="67921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600" dirty="0" smtClean="0"/>
              <a:t>On </a:t>
            </a:r>
            <a:r>
              <a:rPr lang="en-029" sz="3600" dirty="0"/>
              <a:t>and off the runway, customers are pushing airlines to think more like retailers and less like a mode of transportation. Expectations around seating packages, interactions with staff and priority treatment are some of the experiences that matter to customers.</a:t>
            </a:r>
          </a:p>
        </p:txBody>
      </p:sp>
      <p:sp>
        <p:nvSpPr>
          <p:cNvPr id="3" name="Title 2"/>
          <p:cNvSpPr>
            <a:spLocks noGrp="1"/>
          </p:cNvSpPr>
          <p:nvPr>
            <p:ph type="title"/>
          </p:nvPr>
        </p:nvSpPr>
        <p:spPr/>
        <p:txBody>
          <a:bodyPr>
            <a:normAutofit/>
          </a:bodyPr>
          <a:lstStyle/>
          <a:p>
            <a:pPr algn="ctr"/>
            <a:r>
              <a:rPr lang="en-029" sz="4000" b="1" dirty="0" smtClean="0"/>
              <a:t>CUSTOMER EXPECTATIONS</a:t>
            </a:r>
            <a:endParaRPr lang="en-029" sz="4000" b="1" dirty="0"/>
          </a:p>
        </p:txBody>
      </p:sp>
    </p:spTree>
    <p:extLst>
      <p:ext uri="{BB962C8B-B14F-4D97-AF65-F5344CB8AC3E}">
        <p14:creationId xmlns:p14="http://schemas.microsoft.com/office/powerpoint/2010/main" val="260372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600" dirty="0"/>
              <a:t>Understanding customer needs will help you </a:t>
            </a:r>
            <a:r>
              <a:rPr lang="en-029" sz="3600" dirty="0">
                <a:hlinkClick r:id="rId2" tooltip="Discovering Opportunities"/>
              </a:rPr>
              <a:t>define new market opportunities</a:t>
            </a:r>
            <a:r>
              <a:rPr lang="en-029" sz="3600" dirty="0"/>
              <a:t> and drive </a:t>
            </a:r>
            <a:r>
              <a:rPr lang="en-029" sz="3600" b="1" dirty="0">
                <a:hlinkClick r:id="rId3" tooltip="Innovation Is Love"/>
              </a:rPr>
              <a:t>→</a:t>
            </a:r>
            <a:r>
              <a:rPr lang="en-029" sz="3600" b="1" dirty="0"/>
              <a:t> </a:t>
            </a:r>
            <a:r>
              <a:rPr lang="en-029" sz="3600" b="1" dirty="0">
                <a:hlinkClick r:id="rId4" tooltip="The Tao of Value Innovation"/>
              </a:rPr>
              <a:t>innovation</a:t>
            </a:r>
            <a:r>
              <a:rPr lang="en-029" sz="3600" dirty="0"/>
              <a:t> </a:t>
            </a:r>
            <a:r>
              <a:rPr lang="en-029" sz="3600" dirty="0" smtClean="0"/>
              <a:t>and</a:t>
            </a:r>
            <a:r>
              <a:rPr lang="en-029" sz="3600" dirty="0"/>
              <a:t> </a:t>
            </a:r>
            <a:r>
              <a:rPr lang="en-029" sz="3600" b="1" dirty="0">
                <a:hlinkClick r:id="rId5" tooltip="Revenue Model"/>
              </a:rPr>
              <a:t>→</a:t>
            </a:r>
            <a:r>
              <a:rPr lang="en-029" sz="3600" b="1" dirty="0"/>
              <a:t> </a:t>
            </a:r>
            <a:r>
              <a:rPr lang="en-029" sz="3600" b="1" dirty="0">
                <a:hlinkClick r:id="rId6" tooltip="Revenue Model"/>
              </a:rPr>
              <a:t>revenue</a:t>
            </a:r>
            <a:r>
              <a:rPr lang="en-029" sz="3600" dirty="0"/>
              <a:t> growth in every aspect of your organization.</a:t>
            </a:r>
          </a:p>
          <a:p>
            <a:r>
              <a:rPr lang="en-029" sz="3600" dirty="0"/>
              <a:t>In the </a:t>
            </a:r>
            <a:r>
              <a:rPr lang="en-029" sz="3600" b="1" dirty="0">
                <a:hlinkClick r:id="rId7" tooltip="Balanced Business System"/>
              </a:rPr>
              <a:t>→</a:t>
            </a:r>
            <a:r>
              <a:rPr lang="en-029" sz="3600" b="1" dirty="0"/>
              <a:t> </a:t>
            </a:r>
            <a:r>
              <a:rPr lang="en-029" sz="3600" b="1" dirty="0">
                <a:hlinkClick r:id="rId8" tooltip="New Economy: Key Features"/>
              </a:rPr>
              <a:t>new rapidly changing economy</a:t>
            </a:r>
            <a:r>
              <a:rPr lang="en-029" sz="3600" dirty="0"/>
              <a:t>, however, customer </a:t>
            </a:r>
            <a:r>
              <a:rPr lang="en-029" sz="3600" dirty="0" smtClean="0"/>
              <a:t>predictability </a:t>
            </a:r>
            <a:r>
              <a:rPr lang="en-029" sz="3600" dirty="0"/>
              <a:t>is dead. </a:t>
            </a:r>
          </a:p>
        </p:txBody>
      </p:sp>
      <p:sp>
        <p:nvSpPr>
          <p:cNvPr id="3" name="Title 2"/>
          <p:cNvSpPr>
            <a:spLocks noGrp="1"/>
          </p:cNvSpPr>
          <p:nvPr>
            <p:ph type="title"/>
          </p:nvPr>
        </p:nvSpPr>
        <p:spPr/>
        <p:txBody>
          <a:bodyPr>
            <a:normAutofit/>
          </a:bodyPr>
          <a:lstStyle/>
          <a:p>
            <a:pPr algn="ctr"/>
            <a:r>
              <a:rPr lang="en-029" sz="4000" b="1" dirty="0" smtClean="0"/>
              <a:t>MEETING CUSTOMER NEEDS</a:t>
            </a:r>
            <a:endParaRPr lang="en-029" sz="4000" b="1" dirty="0"/>
          </a:p>
        </p:txBody>
      </p:sp>
    </p:spTree>
    <p:extLst>
      <p:ext uri="{BB962C8B-B14F-4D97-AF65-F5344CB8AC3E}">
        <p14:creationId xmlns:p14="http://schemas.microsoft.com/office/powerpoint/2010/main" val="1267433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600" dirty="0" smtClean="0"/>
              <a:t>"</a:t>
            </a:r>
            <a:r>
              <a:rPr lang="en-029" sz="3600" dirty="0"/>
              <a:t>Whatever a customer wants today may not be what he or she wants tomorrow. Or he or she may want more of it. If you're offering low prices, customers want those prices slashed further. If you're offering state-of-the art products, they want them newer still. </a:t>
            </a:r>
          </a:p>
        </p:txBody>
      </p:sp>
      <p:sp>
        <p:nvSpPr>
          <p:cNvPr id="3" name="Title 2"/>
          <p:cNvSpPr>
            <a:spLocks noGrp="1"/>
          </p:cNvSpPr>
          <p:nvPr>
            <p:ph type="title"/>
          </p:nvPr>
        </p:nvSpPr>
        <p:spPr/>
        <p:txBody>
          <a:bodyPr>
            <a:normAutofit/>
          </a:bodyPr>
          <a:lstStyle/>
          <a:p>
            <a:pPr algn="ctr"/>
            <a:r>
              <a:rPr lang="en-029" sz="4000" b="1" dirty="0" smtClean="0"/>
              <a:t>MEETING CUSTOMER NEEDS</a:t>
            </a:r>
            <a:endParaRPr lang="en-029" sz="4000" b="1" dirty="0"/>
          </a:p>
        </p:txBody>
      </p:sp>
    </p:spTree>
    <p:extLst>
      <p:ext uri="{BB962C8B-B14F-4D97-AF65-F5344CB8AC3E}">
        <p14:creationId xmlns:p14="http://schemas.microsoft.com/office/powerpoint/2010/main" val="2763783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600" dirty="0" smtClean="0"/>
              <a:t>In </a:t>
            </a:r>
            <a:r>
              <a:rPr lang="en-029" sz="3600" dirty="0"/>
              <a:t>meeting ever-increasing customer demands for lower, faster, better, and newer, companies are driving themselves and their competitors to the brink</a:t>
            </a:r>
            <a:r>
              <a:rPr lang="en-029" sz="3600" dirty="0" smtClean="0"/>
              <a:t>.</a:t>
            </a:r>
            <a:endParaRPr lang="en-029" sz="3600" dirty="0"/>
          </a:p>
          <a:p>
            <a:r>
              <a:rPr lang="en-029" sz="3600" dirty="0"/>
              <a:t>You can't predict the future, but by establishing effective </a:t>
            </a:r>
            <a:r>
              <a:rPr lang="en-029" sz="3600" b="1" dirty="0">
                <a:hlinkClick r:id="rId2" tooltip="Change Management"/>
              </a:rPr>
              <a:t>→</a:t>
            </a:r>
            <a:r>
              <a:rPr lang="en-029" sz="3600" b="1" dirty="0"/>
              <a:t> </a:t>
            </a:r>
            <a:r>
              <a:rPr lang="en-029" sz="3600" b="1" dirty="0">
                <a:hlinkClick r:id="rId3" tooltip="Change Management"/>
              </a:rPr>
              <a:t>change management</a:t>
            </a:r>
            <a:r>
              <a:rPr lang="en-029" sz="3600" dirty="0"/>
              <a:t> practices you can be ready for whatever it brings.</a:t>
            </a:r>
          </a:p>
          <a:p>
            <a:endParaRPr lang="en-029" sz="3600" dirty="0"/>
          </a:p>
        </p:txBody>
      </p:sp>
      <p:sp>
        <p:nvSpPr>
          <p:cNvPr id="3" name="Title 2"/>
          <p:cNvSpPr>
            <a:spLocks noGrp="1"/>
          </p:cNvSpPr>
          <p:nvPr>
            <p:ph type="title"/>
          </p:nvPr>
        </p:nvSpPr>
        <p:spPr/>
        <p:txBody>
          <a:bodyPr>
            <a:normAutofit/>
          </a:bodyPr>
          <a:lstStyle/>
          <a:p>
            <a:pPr algn="ctr"/>
            <a:r>
              <a:rPr lang="en-029" sz="4000" b="1" dirty="0" smtClean="0"/>
              <a:t>MEETING CUSTOMER NEEDS</a:t>
            </a:r>
            <a:endParaRPr lang="en-029" sz="4000" b="1" dirty="0"/>
          </a:p>
        </p:txBody>
      </p:sp>
    </p:spTree>
    <p:extLst>
      <p:ext uri="{BB962C8B-B14F-4D97-AF65-F5344CB8AC3E}">
        <p14:creationId xmlns:p14="http://schemas.microsoft.com/office/powerpoint/2010/main" val="3991363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029" sz="3200" dirty="0"/>
              <a:t>T</a:t>
            </a:r>
            <a:r>
              <a:rPr lang="en-029" sz="3200" dirty="0" smtClean="0"/>
              <a:t>he </a:t>
            </a:r>
            <a:r>
              <a:rPr lang="en-029" sz="3200" dirty="0"/>
              <a:t>quality of your customer service is an increasingly important factor in nurturing positive customer loyalty. However, it remains the case that many organisations are still not monitoring, measuring or even managing the service quality of their contact centre agents, despite the fact that a single interaction between them and the customer can make or break a relationship.</a:t>
            </a:r>
          </a:p>
        </p:txBody>
      </p:sp>
      <p:sp>
        <p:nvSpPr>
          <p:cNvPr id="3" name="Title 2"/>
          <p:cNvSpPr>
            <a:spLocks noGrp="1"/>
          </p:cNvSpPr>
          <p:nvPr>
            <p:ph type="title"/>
          </p:nvPr>
        </p:nvSpPr>
        <p:spPr/>
        <p:txBody>
          <a:bodyPr>
            <a:noAutofit/>
          </a:bodyPr>
          <a:lstStyle/>
          <a:p>
            <a:pPr algn="ctr"/>
            <a:r>
              <a:rPr lang="en-029" sz="4000" b="1" dirty="0" smtClean="0"/>
              <a:t>MEASURING AND IMPROVING </a:t>
            </a:r>
            <a:br>
              <a:rPr lang="en-029" sz="4000" b="1" dirty="0" smtClean="0"/>
            </a:br>
            <a:r>
              <a:rPr lang="en-029" sz="4000" b="1" dirty="0" smtClean="0"/>
              <a:t>CUSTOMER SERVICE</a:t>
            </a:r>
            <a:endParaRPr lang="en-029" sz="4000" b="1" dirty="0"/>
          </a:p>
        </p:txBody>
      </p:sp>
    </p:spTree>
    <p:extLst>
      <p:ext uri="{BB962C8B-B14F-4D97-AF65-F5344CB8AC3E}">
        <p14:creationId xmlns:p14="http://schemas.microsoft.com/office/powerpoint/2010/main" val="1093240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2800" dirty="0" smtClean="0"/>
              <a:t>As </a:t>
            </a:r>
            <a:r>
              <a:rPr lang="en-029" sz="2800" dirty="0"/>
              <a:t>a managerial procedure of continues improvement(CI), lean-six-sigma is considered a process that can improve services or products continuously in order to achieve high product/service quality, competitive costs and reduced delivery times, leading to the satisfaction of customers </a:t>
            </a:r>
            <a:r>
              <a:rPr lang="en-029" sz="2800" dirty="0" smtClean="0"/>
              <a:t>. </a:t>
            </a:r>
            <a:r>
              <a:rPr lang="en-029" sz="2800" dirty="0"/>
              <a:t>The aviation industry nowadays requires continuous improvement to raise the levels of customers’ satisfaction. This satisfaction can be achieved through many managerial procedures (such as lean-six-sigma procedures), in order to ensure the business’s viability.</a:t>
            </a:r>
          </a:p>
        </p:txBody>
      </p:sp>
      <p:sp>
        <p:nvSpPr>
          <p:cNvPr id="3" name="Title 2"/>
          <p:cNvSpPr>
            <a:spLocks noGrp="1"/>
          </p:cNvSpPr>
          <p:nvPr>
            <p:ph type="title"/>
          </p:nvPr>
        </p:nvSpPr>
        <p:spPr/>
        <p:txBody>
          <a:bodyPr>
            <a:noAutofit/>
          </a:bodyPr>
          <a:lstStyle/>
          <a:p>
            <a:pPr algn="ctr"/>
            <a:r>
              <a:rPr lang="en-029" sz="4000" b="1" dirty="0" smtClean="0"/>
              <a:t>MEASURING AND IMPROVING </a:t>
            </a:r>
            <a:br>
              <a:rPr lang="en-029" sz="4000" b="1" dirty="0" smtClean="0"/>
            </a:br>
            <a:r>
              <a:rPr lang="en-029" sz="4000" b="1" dirty="0" smtClean="0"/>
              <a:t>CUSTOMER SERVICE</a:t>
            </a:r>
            <a:endParaRPr lang="en-029" sz="4000" b="1" dirty="0"/>
          </a:p>
        </p:txBody>
      </p:sp>
    </p:spTree>
    <p:extLst>
      <p:ext uri="{BB962C8B-B14F-4D97-AF65-F5344CB8AC3E}">
        <p14:creationId xmlns:p14="http://schemas.microsoft.com/office/powerpoint/2010/main" val="102046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029" dirty="0"/>
              <a:t>"Benefits Of A Customer Satisfaction Survey". </a:t>
            </a:r>
            <a:r>
              <a:rPr lang="en-029" i="1" dirty="0"/>
              <a:t>Smallbusiness.chron.com</a:t>
            </a:r>
            <a:r>
              <a:rPr lang="en-029" dirty="0"/>
              <a:t>. </a:t>
            </a:r>
            <a:r>
              <a:rPr lang="en-029" dirty="0" err="1"/>
              <a:t>N.p</a:t>
            </a:r>
            <a:r>
              <a:rPr lang="en-029" dirty="0"/>
              <a:t>., 2017. Web. 13 Feb. 2017</a:t>
            </a:r>
            <a:r>
              <a:rPr lang="en-029" dirty="0" smtClean="0"/>
              <a:t>.</a:t>
            </a:r>
          </a:p>
          <a:p>
            <a:pPr lvl="0"/>
            <a:r>
              <a:rPr lang="en-029" dirty="0" err="1"/>
              <a:t>Deren</a:t>
            </a:r>
            <a:r>
              <a:rPr lang="en-029" dirty="0"/>
              <a:t>, </a:t>
            </a:r>
            <a:r>
              <a:rPr lang="en-029" dirty="0" err="1"/>
              <a:t>Rafal</a:t>
            </a:r>
            <a:r>
              <a:rPr lang="en-029" dirty="0"/>
              <a:t> et al. "Customer Satisfaction Surveys: Before You Start - </a:t>
            </a:r>
            <a:r>
              <a:rPr lang="en-029" dirty="0" err="1"/>
              <a:t>Fluidsurveys</a:t>
            </a:r>
            <a:r>
              <a:rPr lang="en-029" dirty="0"/>
              <a:t>". </a:t>
            </a:r>
            <a:r>
              <a:rPr lang="en-029" i="1" dirty="0" err="1"/>
              <a:t>FluidSurveys</a:t>
            </a:r>
            <a:r>
              <a:rPr lang="en-029" dirty="0"/>
              <a:t>. </a:t>
            </a:r>
            <a:r>
              <a:rPr lang="en-029" dirty="0" err="1"/>
              <a:t>N.p</a:t>
            </a:r>
            <a:r>
              <a:rPr lang="en-029" dirty="0"/>
              <a:t>., 2017. Web. 13 Feb. 2017.</a:t>
            </a:r>
          </a:p>
          <a:p>
            <a:pPr lvl="0"/>
            <a:r>
              <a:rPr lang="en-029" dirty="0"/>
              <a:t>"Chapter 13: Defining Customer Requirements (Roadmap Step 2) | Engineering360". </a:t>
            </a:r>
            <a:r>
              <a:rPr lang="en-029" i="1" dirty="0"/>
              <a:t>Globalspec.com</a:t>
            </a:r>
            <a:r>
              <a:rPr lang="en-029" dirty="0"/>
              <a:t>. </a:t>
            </a:r>
            <a:r>
              <a:rPr lang="en-029" dirty="0" err="1"/>
              <a:t>N.p</a:t>
            </a:r>
            <a:r>
              <a:rPr lang="en-029" dirty="0"/>
              <a:t>., 2017. Web. 13 Feb. 2017.</a:t>
            </a:r>
            <a:endParaRPr lang="en-029" dirty="0" smtClean="0"/>
          </a:p>
          <a:p>
            <a:pPr lvl="0"/>
            <a:r>
              <a:rPr lang="en-029" dirty="0" smtClean="0"/>
              <a:t>Pyle</a:t>
            </a:r>
            <a:r>
              <a:rPr lang="en-029" dirty="0"/>
              <a:t>, Lesley and Read more. "How To Do Market Research--The Basics". </a:t>
            </a:r>
            <a:r>
              <a:rPr lang="en-029" i="1" dirty="0"/>
              <a:t>Entrepreneur</a:t>
            </a:r>
            <a:r>
              <a:rPr lang="en-029" dirty="0"/>
              <a:t>. </a:t>
            </a:r>
            <a:r>
              <a:rPr lang="en-029" dirty="0" err="1"/>
              <a:t>N.p</a:t>
            </a:r>
            <a:r>
              <a:rPr lang="en-029" dirty="0"/>
              <a:t>., 2017. Web. 13 Feb. 2017</a:t>
            </a:r>
            <a:r>
              <a:rPr lang="en-029" dirty="0" smtClean="0"/>
              <a:t>.</a:t>
            </a:r>
          </a:p>
          <a:p>
            <a:pPr lvl="0"/>
            <a:r>
              <a:rPr lang="en-029" dirty="0" err="1"/>
              <a:t>Savkin</a:t>
            </a:r>
            <a:r>
              <a:rPr lang="en-029" dirty="0"/>
              <a:t>, Aleksey and Aleksey </a:t>
            </a:r>
            <a:r>
              <a:rPr lang="en-029" dirty="0" err="1"/>
              <a:t>Savkin</a:t>
            </a:r>
            <a:r>
              <a:rPr lang="en-029" dirty="0"/>
              <a:t>. "Example Of Customer Service Balanced Scorecard With </a:t>
            </a:r>
            <a:r>
              <a:rPr lang="en-029" dirty="0" err="1"/>
              <a:t>Kpis</a:t>
            </a:r>
            <a:r>
              <a:rPr lang="en-029" dirty="0"/>
              <a:t>". </a:t>
            </a:r>
            <a:r>
              <a:rPr lang="en-029" i="1" dirty="0"/>
              <a:t>Balanced Scorecard Software - BSC Designer</a:t>
            </a:r>
            <a:r>
              <a:rPr lang="en-029" dirty="0"/>
              <a:t>. </a:t>
            </a:r>
            <a:r>
              <a:rPr lang="en-029" dirty="0" err="1"/>
              <a:t>N.p</a:t>
            </a:r>
            <a:r>
              <a:rPr lang="en-029" dirty="0"/>
              <a:t>., 2017. Web. 14 Feb. 2017.</a:t>
            </a:r>
            <a:endParaRPr lang="en-US" dirty="0" smtClean="0"/>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val="3608890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lnSpcReduction="10000"/>
          </a:bodyPr>
          <a:lstStyle/>
          <a:p>
            <a:pPr lvl="0"/>
            <a:r>
              <a:rPr lang="en-029" dirty="0"/>
              <a:t>"3 Customer Service Models For Success". </a:t>
            </a:r>
            <a:r>
              <a:rPr lang="en-029" i="1" dirty="0"/>
              <a:t>Rabid Office Monkey for Business</a:t>
            </a:r>
            <a:r>
              <a:rPr lang="en-029" dirty="0"/>
              <a:t>. </a:t>
            </a:r>
            <a:r>
              <a:rPr lang="en-029" dirty="0" err="1"/>
              <a:t>N.p</a:t>
            </a:r>
            <a:r>
              <a:rPr lang="en-029" dirty="0"/>
              <a:t>., 2017. Web. 14 Feb. 2017</a:t>
            </a:r>
            <a:r>
              <a:rPr lang="en-029" dirty="0" smtClean="0"/>
              <a:t>.</a:t>
            </a:r>
          </a:p>
          <a:p>
            <a:pPr lvl="0"/>
            <a:r>
              <a:rPr lang="en-029" dirty="0"/>
              <a:t>Harris, David. "Definition Of A Customer Service Strategy | </a:t>
            </a:r>
            <a:r>
              <a:rPr lang="en-029" dirty="0" err="1"/>
              <a:t>Ehow</a:t>
            </a:r>
            <a:r>
              <a:rPr lang="en-029" dirty="0"/>
              <a:t>". </a:t>
            </a:r>
            <a:r>
              <a:rPr lang="en-029" i="1" dirty="0" err="1"/>
              <a:t>eHow</a:t>
            </a:r>
            <a:r>
              <a:rPr lang="en-029" dirty="0"/>
              <a:t>. </a:t>
            </a:r>
            <a:r>
              <a:rPr lang="en-029" dirty="0" err="1"/>
              <a:t>N.p</a:t>
            </a:r>
            <a:r>
              <a:rPr lang="en-029" dirty="0"/>
              <a:t>., 2017. Web. 14 Feb. 2017</a:t>
            </a:r>
            <a:r>
              <a:rPr lang="en-029" dirty="0" smtClean="0"/>
              <a:t>.</a:t>
            </a:r>
          </a:p>
          <a:p>
            <a:pPr lvl="0"/>
            <a:r>
              <a:rPr lang="en-029" dirty="0"/>
              <a:t>"Customer Expectations Definition | Marketing Dictionary | MBA </a:t>
            </a:r>
            <a:r>
              <a:rPr lang="en-029" dirty="0" err="1"/>
              <a:t>Skool-Study.Learn.Share</a:t>
            </a:r>
            <a:r>
              <a:rPr lang="en-029" dirty="0"/>
              <a:t>.". </a:t>
            </a:r>
            <a:r>
              <a:rPr lang="en-029" i="1" dirty="0"/>
              <a:t>MBA </a:t>
            </a:r>
            <a:r>
              <a:rPr lang="en-029" i="1" dirty="0" err="1"/>
              <a:t>Skool-Study.Learn.Share</a:t>
            </a:r>
            <a:r>
              <a:rPr lang="en-029" i="1" dirty="0"/>
              <a:t>.</a:t>
            </a:r>
            <a:r>
              <a:rPr lang="en-029" dirty="0"/>
              <a:t>. </a:t>
            </a:r>
            <a:r>
              <a:rPr lang="en-029" dirty="0" err="1"/>
              <a:t>N.p</a:t>
            </a:r>
            <a:r>
              <a:rPr lang="en-029" dirty="0"/>
              <a:t>., 2017. Web. 14 Feb. 2017</a:t>
            </a:r>
            <a:r>
              <a:rPr lang="en-029" dirty="0" smtClean="0"/>
              <a:t>.</a:t>
            </a:r>
          </a:p>
          <a:p>
            <a:pPr lvl="0"/>
            <a:r>
              <a:rPr lang="en-029" dirty="0"/>
              <a:t>"Experience Radar: Lessons Learned From The Airline Industry". </a:t>
            </a:r>
            <a:r>
              <a:rPr lang="en-029" i="1" dirty="0"/>
              <a:t>PwC</a:t>
            </a:r>
            <a:r>
              <a:rPr lang="en-029" dirty="0"/>
              <a:t>. </a:t>
            </a:r>
            <a:r>
              <a:rPr lang="en-029" dirty="0" err="1"/>
              <a:t>N.p</a:t>
            </a:r>
            <a:r>
              <a:rPr lang="en-029" dirty="0"/>
              <a:t>., 2017. Web. 14 Feb. 2017</a:t>
            </a:r>
            <a:r>
              <a:rPr lang="en-029" dirty="0" smtClean="0"/>
              <a:t>.</a:t>
            </a:r>
          </a:p>
          <a:p>
            <a:pPr lvl="0"/>
            <a:r>
              <a:rPr lang="en-029" dirty="0"/>
              <a:t>"KNOWING YOUR CUSTOMER - Understanding Customer Needs And Defining New Market Opportunities". </a:t>
            </a:r>
            <a:r>
              <a:rPr lang="en-029" i="1" dirty="0"/>
              <a:t>1000ventures.com</a:t>
            </a:r>
            <a:r>
              <a:rPr lang="en-029" dirty="0"/>
              <a:t>. </a:t>
            </a:r>
            <a:r>
              <a:rPr lang="en-029" dirty="0" err="1"/>
              <a:t>N.p</a:t>
            </a:r>
            <a:r>
              <a:rPr lang="en-029" dirty="0"/>
              <a:t>., 2017. Web. 15 Feb. 2017.</a:t>
            </a:r>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val="1076126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lvl="0"/>
            <a:r>
              <a:rPr lang="en-029" dirty="0"/>
              <a:t>"Six Steps To Successful Monitoring Of Your Customer Service". </a:t>
            </a:r>
            <a:r>
              <a:rPr lang="en-029" i="1" dirty="0" err="1"/>
              <a:t>MyCustomer</a:t>
            </a:r>
            <a:r>
              <a:rPr lang="en-029" dirty="0"/>
              <a:t>. </a:t>
            </a:r>
            <a:r>
              <a:rPr lang="en-029" dirty="0" err="1"/>
              <a:t>N.p</a:t>
            </a:r>
            <a:r>
              <a:rPr lang="en-029" dirty="0"/>
              <a:t>., 2017. Web. 17 Feb. 2017</a:t>
            </a:r>
            <a:r>
              <a:rPr lang="en-029" dirty="0" smtClean="0"/>
              <a:t>.</a:t>
            </a:r>
          </a:p>
          <a:p>
            <a:pPr lvl="0"/>
            <a:r>
              <a:rPr lang="en-029" dirty="0" smtClean="0"/>
              <a:t>http</a:t>
            </a:r>
            <a:r>
              <a:rPr lang="en-029" dirty="0"/>
              <a:t>://waset.org/publications/9997202/using-lean-six-sigma-in-the-improvement-of-service-quality-at-aviation-industry-case-study-at-the-departure-area-in-kkiaWeb. 17 Feb. 2017.</a:t>
            </a:r>
            <a:endParaRPr lang="en-029" b="1" dirty="0">
              <a:solidFill>
                <a:srgbClr val="FF0000"/>
              </a:solidFill>
            </a:endParaRPr>
          </a:p>
          <a:p>
            <a:pPr lvl="0"/>
            <a:endParaRPr lang="en-US" b="1" dirty="0" smtClean="0">
              <a:solidFill>
                <a:srgbClr val="FF0000"/>
              </a:solidFill>
            </a:endParaRPr>
          </a:p>
        </p:txBody>
      </p:sp>
      <p:sp>
        <p:nvSpPr>
          <p:cNvPr id="13" name="Title 12"/>
          <p:cNvSpPr>
            <a:spLocks noGrp="1"/>
          </p:cNvSpPr>
          <p:nvPr>
            <p:ph type="title"/>
          </p:nvPr>
        </p:nvSpPr>
        <p:spPr/>
        <p:txBody>
          <a:bodyPr>
            <a:normAutofit/>
          </a:bodyPr>
          <a:lstStyle/>
          <a:p>
            <a:pPr algn="ctr"/>
            <a:r>
              <a:rPr lang="en-US" sz="7200" b="1" dirty="0" smtClean="0">
                <a:latin typeface="Adobe Garamond Pro Bold" panose="02020702060506020403" pitchFamily="18" charset="0"/>
              </a:rPr>
              <a:t>REFERENCES</a:t>
            </a:r>
            <a:endParaRPr lang="en-US" sz="7200" b="1" dirty="0">
              <a:latin typeface="Adobe Garamond Pro Bold" panose="020207020605060204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1612" y="481349"/>
            <a:ext cx="1190625" cy="1195051"/>
          </a:xfrm>
          <a:prstGeom prst="rect">
            <a:avLst/>
          </a:prstGeom>
        </p:spPr>
      </p:pic>
    </p:spTree>
    <p:extLst>
      <p:ext uri="{BB962C8B-B14F-4D97-AF65-F5344CB8AC3E}">
        <p14:creationId xmlns:p14="http://schemas.microsoft.com/office/powerpoint/2010/main" val="213316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1. UNDERSTAND CUSTOMER SERVICE POLICIES WITHIN BUSINESS AND SERVICE CONTEXTS </a:t>
            </a:r>
          </a:p>
          <a:p>
            <a:r>
              <a:rPr lang="en-US" dirty="0" smtClean="0"/>
              <a:t>2. UNDERSTAND THE PURPOSE OF PROMOTING A CUSTOMER-FOCUSED CULTURE.</a:t>
            </a:r>
          </a:p>
          <a:p>
            <a:r>
              <a:rPr lang="en-US" dirty="0" smtClean="0"/>
              <a:t>3.BE ABLE TO INVESTIGATE CUSTOMER REQUIREMENTS AND EXPECTATIONS</a:t>
            </a:r>
          </a:p>
          <a:p>
            <a:r>
              <a:rPr lang="en-US" dirty="0" smtClean="0"/>
              <a:t>4.BE ABLE TO PROVIDE CUSTOMER SERVICE WITHIN BUSINESS AND SERVICES CONTEXTS  TO MEET REQUIRED STANDARDS.</a:t>
            </a:r>
          </a:p>
          <a:p>
            <a:endParaRPr lang="en-JM"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THE BASIC SYLLABUS</a:t>
            </a:r>
            <a:endParaRPr lang="en-JM" sz="4800" b="1" dirty="0">
              <a:latin typeface="Adobe Garamond Pro Bold" panose="02020702060506020403" pitchFamily="18" charset="0"/>
            </a:endParaRPr>
          </a:p>
        </p:txBody>
      </p:sp>
      <p:pic>
        <p:nvPicPr>
          <p:cNvPr id="4" name="Picture 3"/>
          <p:cNvPicPr>
            <a:picLocks noChangeAspect="1"/>
          </p:cNvPicPr>
          <p:nvPr/>
        </p:nvPicPr>
        <p:blipFill>
          <a:blip r:embed="rId2"/>
          <a:stretch>
            <a:fillRect/>
          </a:stretch>
        </p:blipFill>
        <p:spPr>
          <a:xfrm>
            <a:off x="10437812" y="482705"/>
            <a:ext cx="1085850" cy="1346095"/>
          </a:xfrm>
          <a:prstGeom prst="rect">
            <a:avLst/>
          </a:prstGeom>
        </p:spPr>
      </p:pic>
    </p:spTree>
    <p:extLst>
      <p:ext uri="{BB962C8B-B14F-4D97-AF65-F5344CB8AC3E}">
        <p14:creationId xmlns:p14="http://schemas.microsoft.com/office/powerpoint/2010/main" val="375309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BE </a:t>
            </a:r>
            <a:r>
              <a:rPr lang="en-US" b="1" dirty="0"/>
              <a:t>ABLE TO INVESTIGATE CUSTOMER REQUIREMENTS AND EXPECTATIONS</a:t>
            </a:r>
          </a:p>
          <a:p>
            <a:endParaRPr lang="en-US" dirty="0"/>
          </a:p>
          <a:p>
            <a:endParaRPr lang="en-US" dirty="0" smtClean="0"/>
          </a:p>
          <a:p>
            <a:endParaRPr lang="en-US" dirty="0"/>
          </a:p>
          <a:p>
            <a:endParaRPr lang="en-US" dirty="0" smtClean="0"/>
          </a:p>
          <a:p>
            <a:endParaRPr lang="en-US" dirty="0" smtClean="0"/>
          </a:p>
          <a:p>
            <a:endParaRPr lang="en-US" dirty="0" smtClean="0"/>
          </a:p>
          <a:p>
            <a:r>
              <a:rPr lang="en-US" b="1" dirty="0" smtClean="0"/>
              <a:t>AC  3.2: Carry out research on customer requirements and satisfaction levels for a selected business, suggesting potential improvements</a:t>
            </a:r>
            <a:endParaRPr lang="en-JM" b="1" dirty="0"/>
          </a:p>
        </p:txBody>
      </p:sp>
      <p:sp>
        <p:nvSpPr>
          <p:cNvPr id="3" name="Title 2"/>
          <p:cNvSpPr>
            <a:spLocks noGrp="1"/>
          </p:cNvSpPr>
          <p:nvPr>
            <p:ph type="title"/>
          </p:nvPr>
        </p:nvSpPr>
        <p:spPr/>
        <p:txBody>
          <a:bodyPr>
            <a:normAutofit/>
          </a:bodyPr>
          <a:lstStyle/>
          <a:p>
            <a:pPr algn="ctr"/>
            <a:r>
              <a:rPr lang="en-US" sz="4800" b="1" dirty="0" smtClean="0">
                <a:latin typeface="Adobe Garamond Pro Bold" panose="02020702060506020403" pitchFamily="18" charset="0"/>
              </a:rPr>
              <a:t>LEARNING OUTCOMES</a:t>
            </a:r>
            <a:endParaRPr lang="en-JM" sz="4800" b="1" dirty="0">
              <a:latin typeface="Adobe Garamond Pro Bold" panose="02020702060506020403" pitchFamily="18" charset="0"/>
            </a:endParaRPr>
          </a:p>
        </p:txBody>
      </p:sp>
      <p:pic>
        <p:nvPicPr>
          <p:cNvPr id="5" name="Picture 4"/>
          <p:cNvPicPr>
            <a:picLocks noChangeAspect="1"/>
          </p:cNvPicPr>
          <p:nvPr/>
        </p:nvPicPr>
        <p:blipFill>
          <a:blip r:embed="rId2"/>
          <a:stretch>
            <a:fillRect/>
          </a:stretch>
        </p:blipFill>
        <p:spPr>
          <a:xfrm>
            <a:off x="4494212" y="2514600"/>
            <a:ext cx="2640654" cy="2532873"/>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3012" y="609600"/>
            <a:ext cx="1524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373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3200" b="1" dirty="0"/>
              <a:t>Customer satisfaction surveys </a:t>
            </a:r>
            <a:r>
              <a:rPr lang="en-029" sz="3200" dirty="0"/>
              <a:t>are a form of research in which you ask your customers for their views on issues that indicate how well or how badly your company is performing. Satisfaction surveys are a valuable tool for </a:t>
            </a:r>
            <a:r>
              <a:rPr lang="en-029" sz="3200" dirty="0" smtClean="0"/>
              <a:t>businesses</a:t>
            </a:r>
            <a:r>
              <a:rPr lang="en-029" sz="3200" dirty="0"/>
              <a:t>, helping you gain a better understanding of your </a:t>
            </a:r>
            <a:r>
              <a:rPr lang="en-029" sz="3200" b="1" dirty="0"/>
              <a:t>customers' requirements </a:t>
            </a:r>
            <a:r>
              <a:rPr lang="en-029" sz="3200" dirty="0"/>
              <a:t>and concerns so that you improve your products and your standards of service in line with customers' needs.</a:t>
            </a:r>
          </a:p>
        </p:txBody>
      </p:sp>
      <p:sp>
        <p:nvSpPr>
          <p:cNvPr id="3" name="Title 2"/>
          <p:cNvSpPr>
            <a:spLocks noGrp="1"/>
          </p:cNvSpPr>
          <p:nvPr>
            <p:ph type="title"/>
          </p:nvPr>
        </p:nvSpPr>
        <p:spPr/>
        <p:txBody>
          <a:bodyPr>
            <a:normAutofit/>
          </a:bodyPr>
          <a:lstStyle/>
          <a:p>
            <a:pPr algn="ctr"/>
            <a:r>
              <a:rPr lang="en-029" sz="6000" b="1" dirty="0" smtClean="0"/>
              <a:t>OVERVIEW</a:t>
            </a:r>
            <a:endParaRPr lang="en-029" sz="6000" b="1" dirty="0"/>
          </a:p>
        </p:txBody>
      </p:sp>
      <p:pic>
        <p:nvPicPr>
          <p:cNvPr id="102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75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en-029" sz="2800" dirty="0"/>
              <a:t>Understanding what customers really want and how their needs, requirements, and attitudes change over time will require a combination of discipline, persistence, creativity, sensitivity, science, and, sometimes, luck.</a:t>
            </a:r>
          </a:p>
          <a:p>
            <a:pPr fontAlgn="base"/>
            <a:r>
              <a:rPr lang="en-029" sz="2800" dirty="0" smtClean="0"/>
              <a:t>The </a:t>
            </a:r>
            <a:r>
              <a:rPr lang="en-029" sz="2800" dirty="0" smtClean="0"/>
              <a:t>Six </a:t>
            </a:r>
            <a:r>
              <a:rPr lang="en-029" sz="2800" dirty="0"/>
              <a:t>Sigma activity </a:t>
            </a:r>
            <a:r>
              <a:rPr lang="en-029" sz="2800" dirty="0" smtClean="0"/>
              <a:t>includes a strategy </a:t>
            </a:r>
            <a:r>
              <a:rPr lang="en-029" sz="2800" dirty="0"/>
              <a:t>and system for continually tracking and updating customer requirements, competitor activities, market changes, etc. aka, a Voice of the Customer (VOC) </a:t>
            </a:r>
            <a:r>
              <a:rPr lang="en-029" sz="2800" dirty="0" smtClean="0"/>
              <a:t>system</a:t>
            </a:r>
            <a:r>
              <a:rPr lang="en-029" sz="2800" dirty="0"/>
              <a:t>.</a:t>
            </a:r>
          </a:p>
          <a:p>
            <a:endParaRPr lang="en-029" dirty="0"/>
          </a:p>
        </p:txBody>
      </p:sp>
      <p:sp>
        <p:nvSpPr>
          <p:cNvPr id="3" name="Title 2"/>
          <p:cNvSpPr>
            <a:spLocks noGrp="1"/>
          </p:cNvSpPr>
          <p:nvPr>
            <p:ph type="title"/>
          </p:nvPr>
        </p:nvSpPr>
        <p:spPr>
          <a:xfrm>
            <a:off x="1522414" y="533400"/>
            <a:ext cx="7696198" cy="1143000"/>
          </a:xfrm>
        </p:spPr>
        <p:txBody>
          <a:bodyPr>
            <a:normAutofit fontScale="90000"/>
          </a:bodyPr>
          <a:lstStyle/>
          <a:p>
            <a:pPr algn="ctr"/>
            <a:r>
              <a:rPr lang="en-029" b="1" dirty="0"/>
              <a:t>RESEARCH ABOUT </a:t>
            </a:r>
            <a:br>
              <a:rPr lang="en-029" b="1" dirty="0"/>
            </a:br>
            <a:r>
              <a:rPr lang="en-029" b="1" dirty="0"/>
              <a:t>CUSTOMER REQUIREMENTS </a:t>
            </a:r>
            <a:br>
              <a:rPr lang="en-029" b="1" dirty="0"/>
            </a:br>
            <a:r>
              <a:rPr lang="en-029" b="1" dirty="0"/>
              <a:t>AND SATISFACTION LEVEL</a:t>
            </a:r>
            <a:endParaRPr lang="en-029" dirty="0"/>
          </a:p>
        </p:txBody>
      </p:sp>
      <p:pic>
        <p:nvPicPr>
          <p:cNvPr id="6"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13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r>
              <a:rPr lang="en-029" sz="2800" dirty="0" smtClean="0"/>
              <a:t>A description of specific, measurable performance standards for each key </a:t>
            </a:r>
            <a:r>
              <a:rPr lang="en-029" sz="2800" dirty="0" smtClean="0"/>
              <a:t>output</a:t>
            </a:r>
            <a:r>
              <a:rPr lang="en-029" sz="2800" dirty="0" smtClean="0"/>
              <a:t>, as defined by the Customer(s</a:t>
            </a:r>
            <a:r>
              <a:rPr lang="en-029" sz="2800" dirty="0" smtClean="0"/>
              <a:t>):</a:t>
            </a:r>
            <a:endParaRPr lang="en-029" sz="2800" dirty="0" smtClean="0"/>
          </a:p>
          <a:p>
            <a:pPr fontAlgn="base"/>
            <a:r>
              <a:rPr lang="en-029" sz="2800" dirty="0" smtClean="0"/>
              <a:t>-Observable </a:t>
            </a:r>
            <a:r>
              <a:rPr lang="en-029" sz="2800" dirty="0" smtClean="0"/>
              <a:t>and (if possible) measurable service standards for key interfaces with </a:t>
            </a:r>
            <a:r>
              <a:rPr lang="en-029" sz="2800" dirty="0" smtClean="0"/>
              <a:t>Customers.</a:t>
            </a:r>
            <a:endParaRPr lang="en-029" sz="2800" dirty="0" smtClean="0"/>
          </a:p>
          <a:p>
            <a:pPr fontAlgn="base"/>
            <a:r>
              <a:rPr lang="en-029" sz="2800" dirty="0" smtClean="0"/>
              <a:t>-An </a:t>
            </a:r>
            <a:r>
              <a:rPr lang="en-029" sz="2800" dirty="0" smtClean="0"/>
              <a:t>analysis of performance and service standards based on their relative importance to customers and customer segments and their impact on business strategy.</a:t>
            </a:r>
          </a:p>
          <a:p>
            <a:endParaRPr lang="en-029" dirty="0"/>
          </a:p>
        </p:txBody>
      </p:sp>
      <p:sp>
        <p:nvSpPr>
          <p:cNvPr id="3" name="Title 2"/>
          <p:cNvSpPr>
            <a:spLocks noGrp="1"/>
          </p:cNvSpPr>
          <p:nvPr>
            <p:ph type="title"/>
          </p:nvPr>
        </p:nvSpPr>
        <p:spPr>
          <a:xfrm>
            <a:off x="1522414" y="533400"/>
            <a:ext cx="7696198" cy="1143000"/>
          </a:xfrm>
        </p:spPr>
        <p:txBody>
          <a:bodyPr>
            <a:normAutofit fontScale="90000"/>
          </a:bodyPr>
          <a:lstStyle/>
          <a:p>
            <a:pPr algn="ctr"/>
            <a:r>
              <a:rPr lang="en-029" b="1" dirty="0"/>
              <a:t>RESEARCH ABOUT </a:t>
            </a:r>
            <a:br>
              <a:rPr lang="en-029" b="1" dirty="0"/>
            </a:br>
            <a:r>
              <a:rPr lang="en-029" b="1" dirty="0"/>
              <a:t>CUSTOMER REQUIREMENTS </a:t>
            </a:r>
            <a:br>
              <a:rPr lang="en-029" b="1" dirty="0"/>
            </a:br>
            <a:r>
              <a:rPr lang="en-029" b="1" dirty="0"/>
              <a:t>AND SATISFACTION LEVEL</a:t>
            </a:r>
            <a:endParaRPr lang="en-029" dirty="0"/>
          </a:p>
        </p:txBody>
      </p:sp>
      <p:pic>
        <p:nvPicPr>
          <p:cNvPr id="4"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84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029" sz="2800" dirty="0"/>
              <a:t>The tasks you must undertake to develop these deliverables are shown in </a:t>
            </a:r>
            <a:r>
              <a:rPr lang="en-029" sz="2800" dirty="0" smtClean="0"/>
              <a:t>the figure </a:t>
            </a:r>
            <a:r>
              <a:rPr lang="en-029" sz="2800" dirty="0" smtClean="0"/>
              <a:t>on the next </a:t>
            </a:r>
            <a:r>
              <a:rPr lang="en-029" sz="2800" dirty="0" smtClean="0"/>
              <a:t>slide achieving </a:t>
            </a:r>
            <a:r>
              <a:rPr lang="en-029" sz="2800" dirty="0"/>
              <a:t>the first task, an ongoing customer feedback system, is really a long-term goal. In the initial stages of a Six Sigma effort you are likely to focus on high-priority input from customers rather than revamp your entire customer-monitoring effort. Because the ability to really listen to the customer is becoming so critical to business success, however, </a:t>
            </a:r>
            <a:r>
              <a:rPr lang="en-029" sz="2800" dirty="0" smtClean="0"/>
              <a:t>begin </a:t>
            </a:r>
            <a:r>
              <a:rPr lang="en-029" sz="2800" dirty="0"/>
              <a:t>with that major initiative.</a:t>
            </a:r>
          </a:p>
        </p:txBody>
      </p:sp>
      <p:sp>
        <p:nvSpPr>
          <p:cNvPr id="3" name="Title 2"/>
          <p:cNvSpPr>
            <a:spLocks noGrp="1"/>
          </p:cNvSpPr>
          <p:nvPr>
            <p:ph type="title"/>
          </p:nvPr>
        </p:nvSpPr>
        <p:spPr>
          <a:xfrm>
            <a:off x="1522414" y="533400"/>
            <a:ext cx="7696198" cy="1143000"/>
          </a:xfrm>
        </p:spPr>
        <p:txBody>
          <a:bodyPr>
            <a:normAutofit fontScale="90000"/>
          </a:bodyPr>
          <a:lstStyle/>
          <a:p>
            <a:pPr algn="ctr"/>
            <a:r>
              <a:rPr lang="en-029" b="1" dirty="0"/>
              <a:t>RESEARCH ABOUT </a:t>
            </a:r>
            <a:br>
              <a:rPr lang="en-029" b="1" dirty="0"/>
            </a:br>
            <a:r>
              <a:rPr lang="en-029" b="1" dirty="0"/>
              <a:t>CUSTOMER REQUIREMENTS </a:t>
            </a:r>
            <a:br>
              <a:rPr lang="en-029" b="1" dirty="0"/>
            </a:br>
            <a:r>
              <a:rPr lang="en-029" b="1" dirty="0"/>
              <a:t>AND SATISFACTION LEVEL</a:t>
            </a:r>
            <a:endParaRPr lang="en-029" dirty="0"/>
          </a:p>
        </p:txBody>
      </p:sp>
      <p:pic>
        <p:nvPicPr>
          <p:cNvPr id="4" name="Picture 2" descr="Image result for customer satisfa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77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414" y="533400"/>
            <a:ext cx="7696198" cy="1143000"/>
          </a:xfrm>
        </p:spPr>
        <p:txBody>
          <a:bodyPr>
            <a:normAutofit fontScale="90000"/>
          </a:bodyPr>
          <a:lstStyle/>
          <a:p>
            <a:pPr algn="ctr"/>
            <a:r>
              <a:rPr lang="en-029" b="1" dirty="0"/>
              <a:t>RESEARCH ABOUT </a:t>
            </a:r>
            <a:br>
              <a:rPr lang="en-029" b="1" dirty="0"/>
            </a:br>
            <a:r>
              <a:rPr lang="en-029" b="1" dirty="0"/>
              <a:t>CUSTOMER REQUIREMENTS </a:t>
            </a:r>
            <a:br>
              <a:rPr lang="en-029" b="1" dirty="0"/>
            </a:br>
            <a:r>
              <a:rPr lang="en-029" b="1" dirty="0"/>
              <a:t>AND SATISFACTION LEVEL</a:t>
            </a:r>
            <a:endParaRPr lang="en-029" dirty="0"/>
          </a:p>
        </p:txBody>
      </p:sp>
      <p:pic>
        <p:nvPicPr>
          <p:cNvPr id="2050" name="Picture 2" descr="http://images.books24x7.com/bookimages/id_2701/13-0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3012" y="2051050"/>
            <a:ext cx="7391400" cy="3746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customer satisfa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5412" y="533400"/>
            <a:ext cx="1209675"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534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and horizontal design slides</Template>
  <TotalTime>0</TotalTime>
  <Words>1408</Words>
  <Application>Microsoft Office PowerPoint</Application>
  <PresentationFormat>Custom</PresentationFormat>
  <Paragraphs>95</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Adobe Garamond Pro Bold</vt:lpstr>
      <vt:lpstr>Arial</vt:lpstr>
      <vt:lpstr>Century Gothic</vt:lpstr>
      <vt:lpstr>굴림</vt:lpstr>
      <vt:lpstr>Vertical and Horizontal design template</vt:lpstr>
      <vt:lpstr>                                               CUSTOMER SERVICE </vt:lpstr>
      <vt:lpstr>UNIT 3: CUSTOMER SERVICE</vt:lpstr>
      <vt:lpstr>THE BASIC SYLLABUS</vt:lpstr>
      <vt:lpstr>LEARNING OUTCOMES</vt:lpstr>
      <vt:lpstr>OVERVIEW</vt:lpstr>
      <vt:lpstr>RESEARCH ABOUT  CUSTOMER REQUIREMENTS  AND SATISFACTION LEVEL</vt:lpstr>
      <vt:lpstr>RESEARCH ABOUT  CUSTOMER REQUIREMENTS  AND SATISFACTION LEVEL</vt:lpstr>
      <vt:lpstr>RESEARCH ABOUT  CUSTOMER REQUIREMENTS  AND SATISFACTION LEVEL</vt:lpstr>
      <vt:lpstr>RESEARCH ABOUT  CUSTOMER REQUIREMENTS  AND SATISFACTION LEVEL</vt:lpstr>
      <vt:lpstr>RESEARCH ABOUT  CUSTOMER REQUIREMENTS  AND SATISFACTION LEVEL</vt:lpstr>
      <vt:lpstr>RESEARCH ABOUT  CUSTOMER REQUIREMENTS</vt:lpstr>
      <vt:lpstr>RESEARCH ABOUT  CUSTOMER REQUIREMENTS</vt:lpstr>
      <vt:lpstr>RESEARCH ABOUT  CUSTOMER REQUIREMENTS</vt:lpstr>
      <vt:lpstr>RESEARCH ABOUT  CUSTOMER REQUIREMENTS</vt:lpstr>
      <vt:lpstr>UNIT 7 CUSTOMER SERVICE  IN THE AVIATION INDUSTRY</vt:lpstr>
      <vt:lpstr>CUSTOMER SERVICE MODELS</vt:lpstr>
      <vt:lpstr>PowerPoint Presentation</vt:lpstr>
      <vt:lpstr>CUSTOMER EXPECTATIONS</vt:lpstr>
      <vt:lpstr>CUSTOMER EXPECTATIONS</vt:lpstr>
      <vt:lpstr>CUSTOMER EXPECTATIONS</vt:lpstr>
      <vt:lpstr>MEETING CUSTOMER NEEDS</vt:lpstr>
      <vt:lpstr>MEETING CUSTOMER NEEDS</vt:lpstr>
      <vt:lpstr>MEETING CUSTOMER NEEDS</vt:lpstr>
      <vt:lpstr>MEASURING AND IMPROVING  CUSTOMER SERVICE</vt:lpstr>
      <vt:lpstr>MEASURING AND IMPROVING  CUSTOMER SERVICE</vt:lpstr>
      <vt:lpstr>REFERENCES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2017-01-07T23:17:34Z</dcterms:created>
  <dcterms:modified xsi:type="dcterms:W3CDTF">2017-02-19T01:48:19Z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