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30"/>
  </p:notesMasterIdLst>
  <p:handoutMasterIdLst>
    <p:handoutMasterId r:id="rId31"/>
  </p:handoutMasterIdLst>
  <p:sldIdLst>
    <p:sldId id="259" r:id="rId3"/>
    <p:sldId id="262" r:id="rId4"/>
    <p:sldId id="263" r:id="rId5"/>
    <p:sldId id="264" r:id="rId6"/>
    <p:sldId id="347" r:id="rId7"/>
    <p:sldId id="353" r:id="rId8"/>
    <p:sldId id="348" r:id="rId9"/>
    <p:sldId id="349" r:id="rId10"/>
    <p:sldId id="350" r:id="rId11"/>
    <p:sldId id="351" r:id="rId12"/>
    <p:sldId id="352" r:id="rId13"/>
    <p:sldId id="355" r:id="rId14"/>
    <p:sldId id="354" r:id="rId15"/>
    <p:sldId id="356" r:id="rId16"/>
    <p:sldId id="357" r:id="rId17"/>
    <p:sldId id="358" r:id="rId18"/>
    <p:sldId id="359" r:id="rId19"/>
    <p:sldId id="361" r:id="rId20"/>
    <p:sldId id="363" r:id="rId21"/>
    <p:sldId id="362" r:id="rId22"/>
    <p:sldId id="365" r:id="rId23"/>
    <p:sldId id="335" r:id="rId24"/>
    <p:sldId id="345" r:id="rId25"/>
    <p:sldId id="366" r:id="rId26"/>
    <p:sldId id="367" r:id="rId27"/>
    <p:sldId id="261" r:id="rId28"/>
    <p:sldId id="360" r:id="rId29"/>
  </p:sldIdLst>
  <p:sldSz cx="12188825"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p:cViewPr varScale="1">
        <p:scale>
          <a:sx n="92" d="100"/>
          <a:sy n="92" d="100"/>
        </p:scale>
        <p:origin x="498" y="102"/>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Lst>
    </p:cSldViewPr>
  </p:slideViewPr>
  <p:notesTextViewPr>
    <p:cViewPr>
      <p:scale>
        <a:sx n="1" d="1"/>
        <a:sy n="1" d="1"/>
      </p:scale>
      <p:origin x="0" y="0"/>
    </p:cViewPr>
  </p:notesTextViewPr>
  <p:notesViewPr>
    <p:cSldViewPr>
      <p:cViewPr varScale="1">
        <p:scale>
          <a:sx n="76" d="100"/>
          <a:sy n="76" d="100"/>
        </p:scale>
        <p:origin x="1680"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004A8D02-4E65-4CCD-8312-4AB164C6C77D}" type="datetimeFigureOut">
              <a:rPr lang="en-US"/>
              <a:t>3/18/2017</a:t>
            </a:fld>
            <a:endParaRPr/>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7C119DBA-4540-49B3-8FA9-6259387ECF9E}" type="slidenum">
              <a:rPr/>
              <a:t>‹#›</a:t>
            </a:fld>
            <a:endParaRPr/>
          </a:p>
        </p:txBody>
      </p:sp>
    </p:spTree>
    <p:extLst>
      <p:ext uri="{BB962C8B-B14F-4D97-AF65-F5344CB8AC3E}">
        <p14:creationId xmlns:p14="http://schemas.microsoft.com/office/powerpoint/2010/main"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7A755D9-D361-47B8-9652-3B4EA9776CE5}" type="datetimeFigureOut">
              <a:rPr lang="en-US"/>
              <a:t>3/18/2017</a:t>
            </a:fld>
            <a:endParaRPr/>
          </a:p>
        </p:txBody>
      </p:sp>
      <p:sp>
        <p:nvSpPr>
          <p:cNvPr id="4" name="Slide Image Placeholder 3"/>
          <p:cNvSpPr>
            <a:spLocks noGrp="1" noRot="1" noChangeAspect="1"/>
          </p:cNvSpPr>
          <p:nvPr>
            <p:ph type="sldImg" idx="2"/>
          </p:nvPr>
        </p:nvSpPr>
        <p:spPr>
          <a:xfrm>
            <a:off x="331788" y="696913"/>
            <a:ext cx="6194425" cy="348615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E3B36274-F2B9-4C45-BBB4-0EDF4CD651A7}" type="slidenum">
              <a:rPr/>
              <a:t>‹#›</a:t>
            </a:fld>
            <a:endParaRPr/>
          </a:p>
        </p:txBody>
      </p:sp>
    </p:spTree>
    <p:extLst>
      <p:ext uri="{BB962C8B-B14F-4D97-AF65-F5344CB8AC3E}">
        <p14:creationId xmlns:p14="http://schemas.microsoft.com/office/powerpoint/2010/main"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1</a:t>
            </a:fld>
            <a:endParaRPr lang="en-US"/>
          </a:p>
        </p:txBody>
      </p:sp>
    </p:spTree>
    <p:extLst>
      <p:ext uri="{BB962C8B-B14F-4D97-AF65-F5344CB8AC3E}">
        <p14:creationId xmlns:p14="http://schemas.microsoft.com/office/powerpoint/2010/main" val="509441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Subtitle 2"/>
          <p:cNvSpPr>
            <a:spLocks noGrp="1"/>
          </p:cNvSpPr>
          <p:nvPr>
            <p:ph type="subTitle" idx="1"/>
          </p:nvPr>
        </p:nvSpPr>
        <p:spPr>
          <a:xfrm>
            <a:off x="1522413" y="4953000"/>
            <a:ext cx="8229600" cy="106680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522413" y="1371600"/>
            <a:ext cx="9144000" cy="3505200"/>
          </a:xfrm>
        </p:spPr>
        <p:txBody>
          <a:bodyPr>
            <a:noAutofit/>
          </a:bodyPr>
          <a:lstStyle>
            <a:lvl1pPr>
              <a:defRPr sz="7200"/>
            </a:lvl1pPr>
          </a:lstStyle>
          <a:p>
            <a:r>
              <a:rPr lang="en-US" smtClean="0"/>
              <a:t>Click to edit Master title style</a:t>
            </a:r>
            <a:endParaRPr/>
          </a:p>
        </p:txBody>
      </p:sp>
    </p:spTree>
    <p:extLst>
      <p:ext uri="{BB962C8B-B14F-4D97-AF65-F5344CB8AC3E}">
        <p14:creationId xmlns:p14="http://schemas.microsoft.com/office/powerpoint/2010/main" val="410750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baseline="0"/>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17331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a:xfrm>
            <a:off x="1522411" y="533400"/>
            <a:ext cx="8077201" cy="5592764"/>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9752012" y="533400"/>
            <a:ext cx="1371600" cy="5592764"/>
          </a:xfrm>
        </p:spPr>
        <p:txBody>
          <a:bodyPr vert="eaVert"/>
          <a:lstStyle/>
          <a:p>
            <a:r>
              <a:rPr lang="en-US" smtClean="0"/>
              <a:t>Click to edit Master title style</a:t>
            </a:r>
            <a:endParaRPr/>
          </a:p>
        </p:txBody>
      </p:sp>
    </p:spTree>
    <p:extLst>
      <p:ext uri="{BB962C8B-B14F-4D97-AF65-F5344CB8AC3E}">
        <p14:creationId xmlns:p14="http://schemas.microsoft.com/office/powerpoint/2010/main" val="88754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Content Placeholder 2"/>
          <p:cNvSpPr>
            <a:spLocks noGrp="1"/>
          </p:cNvSpPr>
          <p:nvPr>
            <p:ph idx="1"/>
          </p:nvPr>
        </p:nvSpPr>
        <p:spPr/>
        <p:txBody>
          <a:bodyPr/>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83633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Text Placeholder 2"/>
          <p:cNvSpPr>
            <a:spLocks noGrp="1"/>
          </p:cNvSpPr>
          <p:nvPr>
            <p:ph type="body" idx="1"/>
          </p:nvPr>
        </p:nvSpPr>
        <p:spPr>
          <a:xfrm>
            <a:off x="1522413" y="990600"/>
            <a:ext cx="8229600"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522414" y="2514601"/>
            <a:ext cx="9144000" cy="2819400"/>
          </a:xfrm>
        </p:spPr>
        <p:txBody>
          <a:bodyPr anchor="b">
            <a:noAutofit/>
          </a:bodyPr>
          <a:lstStyle>
            <a:lvl1pPr algn="l">
              <a:defRPr sz="6600" b="0" i="0" cap="none" baseline="0"/>
            </a:lvl1pPr>
          </a:lstStyle>
          <a:p>
            <a:r>
              <a:rPr lang="en-US" smtClean="0"/>
              <a:t>Click to edit Master title style</a:t>
            </a:r>
            <a:endParaRPr/>
          </a:p>
        </p:txBody>
      </p:sp>
    </p:spTree>
    <p:extLst>
      <p:ext uri="{BB962C8B-B14F-4D97-AF65-F5344CB8AC3E}">
        <p14:creationId xmlns:p14="http://schemas.microsoft.com/office/powerpoint/2010/main" val="359165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829175-527E-46A3-863C-1BB1F163B849}" type="datetimeFigureOut">
              <a:rPr lang="en-US" smtClean="0"/>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37D0E-4A4F-4307-8994-C1891D747D59}" type="slidenum">
              <a:rPr lang="en-US" smtClean="0"/>
              <a:t>‹#›</a:t>
            </a:fld>
            <a:endParaRPr lang="en-US"/>
          </a:p>
        </p:txBody>
      </p:sp>
      <p:sp>
        <p:nvSpPr>
          <p:cNvPr id="4" name="Content Placeholder 3"/>
          <p:cNvSpPr>
            <a:spLocks noGrp="1"/>
          </p:cNvSpPr>
          <p:nvPr>
            <p:ph sz="half" idx="2"/>
          </p:nvPr>
        </p:nvSpPr>
        <p:spPr>
          <a:xfrm>
            <a:off x="6475412" y="1828800"/>
            <a:ext cx="46482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522414" y="1828800"/>
            <a:ext cx="4645152"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1522414" y="533400"/>
            <a:ext cx="9601200" cy="1143000"/>
          </a:xfrm>
        </p:spPr>
        <p:txBody>
          <a:bodyPr/>
          <a:lstStyle/>
          <a:p>
            <a:r>
              <a:rPr lang="en-US" smtClean="0"/>
              <a:t>Click to edit Master title style</a:t>
            </a:r>
            <a:endParaRPr/>
          </a:p>
        </p:txBody>
      </p:sp>
    </p:spTree>
    <p:extLst>
      <p:ext uri="{BB962C8B-B14F-4D97-AF65-F5344CB8AC3E}">
        <p14:creationId xmlns:p14="http://schemas.microsoft.com/office/powerpoint/2010/main" val="38315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3829175-527E-46A3-863C-1BB1F163B849}" type="datetimeFigureOut">
              <a:rPr lang="en-US" smtClean="0"/>
              <a:t>3/18/2017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37D0E-4A4F-4307-8994-C1891D747D59}" type="slidenum">
              <a:rPr lang="en-US" smtClean="0"/>
              <a:t>‹#›</a:t>
            </a:fld>
            <a:endParaRPr lang="en-US"/>
          </a:p>
        </p:txBody>
      </p:sp>
      <p:sp>
        <p:nvSpPr>
          <p:cNvPr id="6" name="Content Placeholder 5"/>
          <p:cNvSpPr>
            <a:spLocks noGrp="1"/>
          </p:cNvSpPr>
          <p:nvPr>
            <p:ph sz="quarter" idx="4"/>
          </p:nvPr>
        </p:nvSpPr>
        <p:spPr>
          <a:xfrm>
            <a:off x="6478462"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78462"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4"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522414"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522414" y="533400"/>
            <a:ext cx="9601200" cy="11430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381292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3829175-527E-46A3-863C-1BB1F163B849}" type="datetimeFigureOut">
              <a:rPr lang="en-US" smtClean="0"/>
              <a:t>3/18/2017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37D0E-4A4F-4307-8994-C1891D747D59}"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23656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29175-527E-46A3-863C-1BB1F163B849}" type="datetimeFigureOut">
              <a:rPr lang="en-US" smtClean="0"/>
              <a:t>3/18/2017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46525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3829175-527E-46A3-863C-1BB1F163B849}" type="datetimeFigureOut">
              <a:rPr lang="en-US" smtClean="0"/>
              <a:pPr/>
              <a:t>3/18/2017</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5137D0E-4A4F-4307-8994-C1891D747D59}" type="slidenum">
              <a:rPr lang="en-US" smtClean="0"/>
              <a:pPr/>
              <a:t>‹#›</a:t>
            </a:fld>
            <a:endParaRPr lang="en-US"/>
          </a:p>
        </p:txBody>
      </p:sp>
      <p:sp>
        <p:nvSpPr>
          <p:cNvPr id="3" name="Content Placeholder 2"/>
          <p:cNvSpPr>
            <a:spLocks noGrp="1"/>
          </p:cNvSpPr>
          <p:nvPr>
            <p:ph idx="1"/>
          </p:nvPr>
        </p:nvSpPr>
        <p:spPr>
          <a:xfrm>
            <a:off x="5180012" y="838200"/>
            <a:ext cx="6172201" cy="5181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913643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5103812" y="457200"/>
            <a:ext cx="6629400"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484812" y="836610"/>
            <a:ext cx="5867401" cy="5183190"/>
          </a:xfr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77385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609012" y="6172200"/>
            <a:ext cx="1320059" cy="273049"/>
          </a:xfrm>
          <a:prstGeom prst="rect">
            <a:avLst/>
          </a:prstGeom>
        </p:spPr>
        <p:txBody>
          <a:bodyPr vert="horz" lIns="91440" tIns="45720" rIns="91440" bIns="45720" rtlCol="0" anchor="ctr"/>
          <a:lstStyle>
            <a:lvl1pPr algn="r">
              <a:defRPr sz="1000">
                <a:solidFill>
                  <a:schemeClr val="tx1"/>
                </a:solidFill>
              </a:defRPr>
            </a:lvl1pPr>
          </a:lstStyle>
          <a:p>
            <a:fld id="{83829175-527E-46A3-863C-1BB1F163B849}" type="datetimeFigureOut">
              <a:rPr lang="en-US" smtClean="0"/>
              <a:pPr/>
              <a:t>3/18/2017</a:t>
            </a:fld>
            <a:endParaRPr lang="en-US"/>
          </a:p>
        </p:txBody>
      </p:sp>
      <p:sp>
        <p:nvSpPr>
          <p:cNvPr id="5" name="Footer Placeholder 4"/>
          <p:cNvSpPr>
            <a:spLocks noGrp="1"/>
          </p:cNvSpPr>
          <p:nvPr>
            <p:ph type="ftr" sz="quarter" idx="3"/>
          </p:nvPr>
        </p:nvSpPr>
        <p:spPr>
          <a:xfrm>
            <a:off x="1517950" y="6172200"/>
            <a:ext cx="6862462" cy="273049"/>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133012" y="6172200"/>
            <a:ext cx="990601" cy="273049"/>
          </a:xfrm>
          <a:prstGeom prst="rect">
            <a:avLst/>
          </a:prstGeom>
        </p:spPr>
        <p:txBody>
          <a:bodyPr vert="horz" lIns="91440" tIns="45720" rIns="91440" bIns="45720" rtlCol="0" anchor="ctr"/>
          <a:lstStyle>
            <a:lvl1pPr algn="r">
              <a:defRPr sz="1000">
                <a:solidFill>
                  <a:schemeClr val="tx1"/>
                </a:solidFill>
              </a:defRPr>
            </a:lvl1pPr>
          </a:lstStyle>
          <a:p>
            <a:fld id="{E5137D0E-4A4F-4307-8994-C1891D747D59}" type="slidenum">
              <a:rPr lang="en-US" smtClean="0"/>
              <a:pPr/>
              <a:t>‹#›</a:t>
            </a:fld>
            <a:endParaRPr lang="en-US"/>
          </a:p>
        </p:txBody>
      </p:sp>
      <p:grpSp>
        <p:nvGrpSpPr>
          <p:cNvPr id="32" name="Group 31"/>
          <p:cNvGrpSpPr/>
          <p:nvPr/>
        </p:nvGrpSpPr>
        <p:grpSpPr>
          <a:xfrm>
            <a:off x="-1" y="0"/>
            <a:ext cx="12188825"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 name="Text Placeholder 2"/>
          <p:cNvSpPr>
            <a:spLocks noGrp="1"/>
          </p:cNvSpPr>
          <p:nvPr>
            <p:ph type="body" idx="1"/>
          </p:nvPr>
        </p:nvSpPr>
        <p:spPr>
          <a:xfrm>
            <a:off x="1522414" y="1828800"/>
            <a:ext cx="9601200"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Placeholder 1"/>
          <p:cNvSpPr>
            <a:spLocks noGrp="1"/>
          </p:cNvSpPr>
          <p:nvPr>
            <p:ph type="title"/>
          </p:nvPr>
        </p:nvSpPr>
        <p:spPr>
          <a:xfrm>
            <a:off x="1522414" y="533400"/>
            <a:ext cx="9601200" cy="1143000"/>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b="23840"/>
          <a:stretch/>
        </p:blipFill>
        <p:spPr>
          <a:xfrm>
            <a:off x="4418012" y="990600"/>
            <a:ext cx="2895600" cy="1809750"/>
          </a:xfrm>
          <a:prstGeom prst="rect">
            <a:avLst/>
          </a:prstGeom>
        </p:spPr>
      </p:pic>
      <p:sp>
        <p:nvSpPr>
          <p:cNvPr id="3" name="Subtitle 2"/>
          <p:cNvSpPr>
            <a:spLocks noGrp="1"/>
          </p:cNvSpPr>
          <p:nvPr>
            <p:ph type="subTitle" idx="1"/>
          </p:nvPr>
        </p:nvSpPr>
        <p:spPr/>
        <p:txBody>
          <a:bodyPr>
            <a:normAutofit/>
          </a:bodyPr>
          <a:lstStyle/>
          <a:p>
            <a:r>
              <a:rPr lang="en-US" sz="5400" b="1" dirty="0"/>
              <a:t>UNIT CODE: J/601/1790</a:t>
            </a:r>
          </a:p>
        </p:txBody>
      </p:sp>
      <p:sp>
        <p:nvSpPr>
          <p:cNvPr id="4" name="Title 3"/>
          <p:cNvSpPr>
            <a:spLocks noGrp="1"/>
          </p:cNvSpPr>
          <p:nvPr>
            <p:ph type="ctrTitle"/>
          </p:nvPr>
        </p:nvSpPr>
        <p:spPr>
          <a:xfrm>
            <a:off x="1522413" y="1371600"/>
            <a:ext cx="9144000" cy="4343400"/>
          </a:xfrm>
        </p:spPr>
        <p:txBody>
          <a:bodyPr/>
          <a:lstStyle/>
          <a:p>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a:latin typeface="Adobe Garamond Pro Bold" panose="02020702060506020403" pitchFamily="18" charset="0"/>
              </a:rPr>
              <a:t/>
            </a:r>
            <a:br>
              <a:rPr lang="en-US">
                <a:latin typeface="Adobe Garamond Pro Bold" panose="02020702060506020403" pitchFamily="18" charset="0"/>
              </a:rPr>
            </a:br>
            <a:r>
              <a:rPr lang="en-US" smtClean="0">
                <a:latin typeface="Adobe Garamond Pro Bold" panose="02020702060506020403" pitchFamily="18" charset="0"/>
              </a:rPr>
              <a:t>                    </a:t>
            </a: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smtClean="0">
                <a:latin typeface="Adobe Garamond Pro Bold" panose="02020702060506020403" pitchFamily="18" charset="0"/>
              </a:rPr>
              <a:t>CUSTOMER SERVICE</a:t>
            </a:r>
            <a:r>
              <a:rPr lang="en-US" dirty="0"/>
              <a:t/>
            </a:r>
            <a:br>
              <a:rPr lang="en-US" dirty="0"/>
            </a:br>
            <a:endParaRPr lang="en-JM" dirty="0"/>
          </a:p>
        </p:txBody>
      </p:sp>
    </p:spTree>
    <p:extLst>
      <p:ext uri="{BB962C8B-B14F-4D97-AF65-F5344CB8AC3E}">
        <p14:creationId xmlns:p14="http://schemas.microsoft.com/office/powerpoint/2010/main" val="296726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000" dirty="0" smtClean="0"/>
              <a:t>Research has shown that </a:t>
            </a:r>
            <a:r>
              <a:rPr lang="en-029" sz="4000" dirty="0"/>
              <a:t>81% of companies with strong capabilities and competencies for delivering customer experience excellence are outperforming their competition. Take note, customer satisfaction is a key differentiator in a sea of other </a:t>
            </a:r>
            <a:r>
              <a:rPr lang="en-029" sz="4000" dirty="0" smtClean="0"/>
              <a:t>companies.</a:t>
            </a:r>
          </a:p>
        </p:txBody>
      </p:sp>
      <p:sp>
        <p:nvSpPr>
          <p:cNvPr id="3" name="Title 2"/>
          <p:cNvSpPr>
            <a:spLocks noGrp="1"/>
          </p:cNvSpPr>
          <p:nvPr>
            <p:ph type="title"/>
          </p:nvPr>
        </p:nvSpPr>
        <p:spPr>
          <a:xfrm>
            <a:off x="1522414" y="533400"/>
            <a:ext cx="8153398" cy="1295400"/>
          </a:xfrm>
        </p:spPr>
        <p:txBody>
          <a:bodyPr>
            <a:normAutofit fontScale="90000"/>
          </a:bodyPr>
          <a:lstStyle/>
          <a:p>
            <a:pPr algn="ctr"/>
            <a:r>
              <a:rPr lang="en-029" sz="6000" b="1" dirty="0" smtClean="0"/>
              <a:t>DELIVER SATISFYING </a:t>
            </a:r>
            <a:r>
              <a:rPr lang="en-029" sz="6000" b="1" dirty="0" smtClean="0"/>
              <a:t>CUSTOMER SERVICE</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703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000" dirty="0"/>
              <a:t>Customer service consulting </a:t>
            </a:r>
            <a:r>
              <a:rPr lang="en-029" sz="4000" dirty="0" smtClean="0"/>
              <a:t>help </a:t>
            </a:r>
            <a:r>
              <a:rPr lang="en-029" sz="4000" dirty="0"/>
              <a:t>companies define their strategic direction for customer support. After </a:t>
            </a:r>
            <a:r>
              <a:rPr lang="en-029" sz="4000" dirty="0" err="1"/>
              <a:t>analyzing</a:t>
            </a:r>
            <a:r>
              <a:rPr lang="en-029" sz="4000" dirty="0"/>
              <a:t> customer service processes, consultants typically realign the customer service staff and technology to strategic goals. </a:t>
            </a:r>
            <a:endParaRPr lang="en-029" sz="4000" dirty="0" smtClean="0"/>
          </a:p>
        </p:txBody>
      </p:sp>
      <p:sp>
        <p:nvSpPr>
          <p:cNvPr id="3" name="Title 2"/>
          <p:cNvSpPr>
            <a:spLocks noGrp="1"/>
          </p:cNvSpPr>
          <p:nvPr>
            <p:ph type="title"/>
          </p:nvPr>
        </p:nvSpPr>
        <p:spPr>
          <a:xfrm>
            <a:off x="1522414" y="533400"/>
            <a:ext cx="8153398" cy="1295400"/>
          </a:xfrm>
        </p:spPr>
        <p:txBody>
          <a:bodyPr>
            <a:normAutofit fontScale="90000"/>
          </a:bodyPr>
          <a:lstStyle/>
          <a:p>
            <a:pPr algn="ctr"/>
            <a:r>
              <a:rPr lang="en-029" sz="6000" b="1" dirty="0" smtClean="0"/>
              <a:t>DELIVER SATISFYING </a:t>
            </a:r>
            <a:r>
              <a:rPr lang="en-029" sz="6000" b="1" dirty="0" smtClean="0"/>
              <a:t>CUSTOMER SERVICE</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6994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000" dirty="0"/>
              <a:t>At some point, everyone in business has to deal with an upset customer. The challenge is to handle the situation in a way that leaves the customer thinking you operate a great company. </a:t>
            </a:r>
            <a:endParaRPr lang="en-029" sz="4000" dirty="0" smtClean="0"/>
          </a:p>
        </p:txBody>
      </p:sp>
      <p:sp>
        <p:nvSpPr>
          <p:cNvPr id="3" name="Title 2"/>
          <p:cNvSpPr>
            <a:spLocks noGrp="1"/>
          </p:cNvSpPr>
          <p:nvPr>
            <p:ph type="title"/>
          </p:nvPr>
        </p:nvSpPr>
        <p:spPr>
          <a:xfrm>
            <a:off x="1522414" y="533400"/>
            <a:ext cx="8153398" cy="1295400"/>
          </a:xfrm>
        </p:spPr>
        <p:txBody>
          <a:bodyPr>
            <a:normAutofit fontScale="90000"/>
          </a:bodyPr>
          <a:lstStyle/>
          <a:p>
            <a:pPr algn="ctr"/>
            <a:r>
              <a:rPr lang="en-029" sz="6000" b="1" dirty="0" smtClean="0"/>
              <a:t>DELIVER </a:t>
            </a:r>
            <a:r>
              <a:rPr lang="en-029" sz="6000" b="1" dirty="0" smtClean="0"/>
              <a:t>SATISFYING </a:t>
            </a:r>
            <a:r>
              <a:rPr lang="en-029" sz="6000" b="1" dirty="0" smtClean="0"/>
              <a:t>CUSTOMER SERVICE</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0786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000" dirty="0"/>
              <a:t>It may seem counter-intuitive, but a business </a:t>
            </a:r>
            <a:r>
              <a:rPr lang="en-029" sz="4000" dirty="0" smtClean="0"/>
              <a:t>ability </a:t>
            </a:r>
            <a:r>
              <a:rPr lang="en-029" sz="4000" dirty="0"/>
              <a:t>to effectively deal with customer complaints provides a great opportunity to turn dissatisfied customers into active promoters of the business. </a:t>
            </a:r>
            <a:r>
              <a:rPr lang="en-029" sz="4000" dirty="0" smtClean="0"/>
              <a:t>There </a:t>
            </a:r>
            <a:r>
              <a:rPr lang="en-029" sz="4000" dirty="0"/>
              <a:t>is no getting around customer complaints, regardless of your industry. </a:t>
            </a:r>
            <a:endParaRPr lang="en-029" sz="4000" dirty="0" smtClean="0"/>
          </a:p>
        </p:txBody>
      </p:sp>
      <p:sp>
        <p:nvSpPr>
          <p:cNvPr id="3" name="Title 2"/>
          <p:cNvSpPr>
            <a:spLocks noGrp="1"/>
          </p:cNvSpPr>
          <p:nvPr>
            <p:ph type="title"/>
          </p:nvPr>
        </p:nvSpPr>
        <p:spPr>
          <a:xfrm>
            <a:off x="1522414" y="533400"/>
            <a:ext cx="8153398" cy="1295400"/>
          </a:xfrm>
        </p:spPr>
        <p:txBody>
          <a:bodyPr>
            <a:normAutofit fontScale="90000"/>
          </a:bodyPr>
          <a:lstStyle/>
          <a:p>
            <a:pPr algn="ctr"/>
            <a:r>
              <a:rPr lang="en-029" sz="6000" b="1" dirty="0" smtClean="0"/>
              <a:t>DELIVER SATISFYING </a:t>
            </a:r>
            <a:r>
              <a:rPr lang="en-029" sz="6000" b="1" dirty="0" smtClean="0"/>
              <a:t>CUSTOMER SERVICE</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5294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000" dirty="0"/>
              <a:t>A complaint handling procedure ensures complaints are dealt with the same way every time. </a:t>
            </a:r>
          </a:p>
          <a:p>
            <a:r>
              <a:rPr lang="en-029" sz="4000" dirty="0" smtClean="0"/>
              <a:t>The following is </a:t>
            </a:r>
            <a:r>
              <a:rPr lang="en-029" sz="4000" dirty="0"/>
              <a:t>a sample procedure for handling customer complaints consistently.</a:t>
            </a:r>
          </a:p>
          <a:p>
            <a:endParaRPr lang="en-029" sz="4000" dirty="0"/>
          </a:p>
        </p:txBody>
      </p:sp>
      <p:sp>
        <p:nvSpPr>
          <p:cNvPr id="3" name="Title 2"/>
          <p:cNvSpPr>
            <a:spLocks noGrp="1"/>
          </p:cNvSpPr>
          <p:nvPr>
            <p:ph type="title"/>
          </p:nvPr>
        </p:nvSpPr>
        <p:spPr>
          <a:xfrm>
            <a:off x="1522414" y="533400"/>
            <a:ext cx="8153398" cy="1295400"/>
          </a:xfrm>
        </p:spPr>
        <p:txBody>
          <a:bodyPr>
            <a:normAutofit fontScale="90000"/>
          </a:bodyPr>
          <a:lstStyle/>
          <a:p>
            <a:pPr algn="ctr"/>
            <a:r>
              <a:rPr lang="en-029" sz="6000" b="1" dirty="0" smtClean="0"/>
              <a:t>DELIVER SATISFYING </a:t>
            </a:r>
            <a:r>
              <a:rPr lang="en-029" sz="6000" b="1" dirty="0" smtClean="0"/>
              <a:t>CUSTOMER SERVICE</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7031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000" dirty="0" smtClean="0"/>
              <a:t>1.Listen </a:t>
            </a:r>
            <a:r>
              <a:rPr lang="en-029" sz="4000" dirty="0"/>
              <a:t>to the complaint. </a:t>
            </a:r>
            <a:endParaRPr lang="en-029" sz="4000" dirty="0" smtClean="0"/>
          </a:p>
          <a:p>
            <a:r>
              <a:rPr lang="en-029" sz="4000" dirty="0" smtClean="0"/>
              <a:t>2.Be understanding. </a:t>
            </a:r>
          </a:p>
          <a:p>
            <a:r>
              <a:rPr lang="en-029" sz="4000" dirty="0" smtClean="0"/>
              <a:t>3.Record </a:t>
            </a:r>
            <a:r>
              <a:rPr lang="en-029" sz="4000" dirty="0"/>
              <a:t>the complaint. </a:t>
            </a:r>
            <a:endParaRPr lang="en-029" sz="4000" dirty="0" smtClean="0"/>
          </a:p>
          <a:p>
            <a:r>
              <a:rPr lang="en-029" sz="4000" dirty="0"/>
              <a:t>4. Make sure you have all the facts. </a:t>
            </a:r>
            <a:endParaRPr lang="en-029" sz="4000" dirty="0" smtClean="0"/>
          </a:p>
          <a:p>
            <a:r>
              <a:rPr lang="en-029" sz="4000" dirty="0"/>
              <a:t>5.Discuss options for fixing the problem.</a:t>
            </a:r>
          </a:p>
          <a:p>
            <a:endParaRPr lang="en-029" sz="4000" dirty="0"/>
          </a:p>
        </p:txBody>
      </p:sp>
      <p:sp>
        <p:nvSpPr>
          <p:cNvPr id="3" name="Title 2"/>
          <p:cNvSpPr>
            <a:spLocks noGrp="1"/>
          </p:cNvSpPr>
          <p:nvPr>
            <p:ph type="title"/>
          </p:nvPr>
        </p:nvSpPr>
        <p:spPr>
          <a:xfrm>
            <a:off x="1522414" y="533400"/>
            <a:ext cx="8153398" cy="1295400"/>
          </a:xfrm>
        </p:spPr>
        <p:txBody>
          <a:bodyPr>
            <a:normAutofit fontScale="90000"/>
          </a:bodyPr>
          <a:lstStyle/>
          <a:p>
            <a:pPr algn="ctr"/>
            <a:r>
              <a:rPr lang="en-029" sz="6000" b="1" dirty="0" smtClean="0"/>
              <a:t>DELIVER SATISFYING </a:t>
            </a:r>
            <a:r>
              <a:rPr lang="en-029" sz="6000" b="1" dirty="0" smtClean="0"/>
              <a:t>CUSTOMER SERVICE</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6499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000" dirty="0" smtClean="0"/>
              <a:t>6.Keep </a:t>
            </a:r>
            <a:r>
              <a:rPr lang="en-029" sz="4000" dirty="0"/>
              <a:t>your promises</a:t>
            </a:r>
            <a:r>
              <a:rPr lang="en-029" sz="4000" dirty="0" smtClean="0"/>
              <a:t>.</a:t>
            </a:r>
          </a:p>
          <a:p>
            <a:r>
              <a:rPr lang="en-029" sz="4000" dirty="0" smtClean="0"/>
              <a:t>7.Be </a:t>
            </a:r>
            <a:r>
              <a:rPr lang="en-029" sz="4000" dirty="0"/>
              <a:t>quick.</a:t>
            </a:r>
          </a:p>
          <a:p>
            <a:r>
              <a:rPr lang="en-029" sz="4000" dirty="0"/>
              <a:t>8.Follow up.</a:t>
            </a:r>
          </a:p>
          <a:p>
            <a:r>
              <a:rPr lang="en-029" sz="4000" dirty="0" smtClean="0"/>
              <a:t>9.Reward </a:t>
            </a:r>
            <a:r>
              <a:rPr lang="en-029" sz="4000" dirty="0"/>
              <a:t>your staff. </a:t>
            </a:r>
          </a:p>
          <a:p>
            <a:endParaRPr lang="en-029" sz="4000" dirty="0"/>
          </a:p>
        </p:txBody>
      </p:sp>
      <p:sp>
        <p:nvSpPr>
          <p:cNvPr id="3" name="Title 2"/>
          <p:cNvSpPr>
            <a:spLocks noGrp="1"/>
          </p:cNvSpPr>
          <p:nvPr>
            <p:ph type="title"/>
          </p:nvPr>
        </p:nvSpPr>
        <p:spPr>
          <a:xfrm>
            <a:off x="1522414" y="533400"/>
            <a:ext cx="8153398" cy="1295400"/>
          </a:xfrm>
        </p:spPr>
        <p:txBody>
          <a:bodyPr>
            <a:normAutofit fontScale="90000"/>
          </a:bodyPr>
          <a:lstStyle/>
          <a:p>
            <a:pPr algn="ctr"/>
            <a:r>
              <a:rPr lang="en-029" sz="6000" b="1" dirty="0" smtClean="0"/>
              <a:t>DELIVER SATISFYING </a:t>
            </a:r>
            <a:r>
              <a:rPr lang="en-029" sz="6000" b="1" dirty="0" smtClean="0"/>
              <a:t>CUSTOMER SERVICE</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9835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400" dirty="0"/>
              <a:t>The receptionist represents the public face of a business. </a:t>
            </a:r>
            <a:r>
              <a:rPr lang="en-029" sz="4400" dirty="0" smtClean="0"/>
              <a:t>That person  </a:t>
            </a:r>
            <a:r>
              <a:rPr lang="en-029" sz="4400" dirty="0"/>
              <a:t>is often the first person a customer sees or the first voice </a:t>
            </a:r>
            <a:r>
              <a:rPr lang="en-029" sz="4400" dirty="0" smtClean="0"/>
              <a:t>they hear </a:t>
            </a:r>
            <a:r>
              <a:rPr lang="en-029" sz="4400" dirty="0"/>
              <a:t>over the phone. </a:t>
            </a:r>
          </a:p>
        </p:txBody>
      </p:sp>
      <p:sp>
        <p:nvSpPr>
          <p:cNvPr id="3" name="Title 2"/>
          <p:cNvSpPr>
            <a:spLocks noGrp="1"/>
          </p:cNvSpPr>
          <p:nvPr>
            <p:ph type="title"/>
          </p:nvPr>
        </p:nvSpPr>
        <p:spPr>
          <a:xfrm>
            <a:off x="1522414" y="533400"/>
            <a:ext cx="8153398" cy="1295400"/>
          </a:xfrm>
        </p:spPr>
        <p:txBody>
          <a:bodyPr>
            <a:normAutofit fontScale="90000"/>
          </a:bodyPr>
          <a:lstStyle/>
          <a:p>
            <a:pPr algn="ctr"/>
            <a:r>
              <a:rPr lang="en-029" sz="6000" b="1" dirty="0"/>
              <a:t>DELIVER SATISFYING CUSTOMER SERVICE</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1139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000" dirty="0" smtClean="0"/>
              <a:t>Because of this, it is important that the receptionist conducts him/herself in a professional manner to give customers a good first impression. Certain qualities and skills can help make receptionists better at the job and portray the company in its best light.</a:t>
            </a:r>
            <a:endParaRPr lang="en-029" sz="4000" dirty="0"/>
          </a:p>
        </p:txBody>
      </p:sp>
      <p:sp>
        <p:nvSpPr>
          <p:cNvPr id="3" name="Title 2"/>
          <p:cNvSpPr>
            <a:spLocks noGrp="1"/>
          </p:cNvSpPr>
          <p:nvPr>
            <p:ph type="title"/>
          </p:nvPr>
        </p:nvSpPr>
        <p:spPr>
          <a:xfrm>
            <a:off x="1522414" y="533400"/>
            <a:ext cx="8153398" cy="1295400"/>
          </a:xfrm>
        </p:spPr>
        <p:txBody>
          <a:bodyPr>
            <a:normAutofit fontScale="90000"/>
          </a:bodyPr>
          <a:lstStyle/>
          <a:p>
            <a:pPr algn="ctr"/>
            <a:r>
              <a:rPr lang="en-029" sz="6000" b="1" dirty="0"/>
              <a:t>DELIVER SATISFYING CUSTOMER SERVICE</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4277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200" dirty="0" smtClean="0"/>
              <a:t>The following are some qualities that the receptionist should have:-</a:t>
            </a:r>
          </a:p>
          <a:p>
            <a:r>
              <a:rPr lang="en-029" sz="3200" dirty="0"/>
              <a:t>Positive </a:t>
            </a:r>
            <a:r>
              <a:rPr lang="en-029" sz="3200" dirty="0" smtClean="0"/>
              <a:t>Attitude</a:t>
            </a:r>
            <a:endParaRPr lang="en-029" sz="3200" dirty="0" smtClean="0"/>
          </a:p>
          <a:p>
            <a:r>
              <a:rPr lang="en-029" sz="3200" dirty="0"/>
              <a:t>Organizational </a:t>
            </a:r>
            <a:r>
              <a:rPr lang="en-029" sz="3200" dirty="0" smtClean="0"/>
              <a:t>Ability</a:t>
            </a:r>
          </a:p>
          <a:p>
            <a:r>
              <a:rPr lang="en-029" sz="3200" dirty="0"/>
              <a:t>Technology </a:t>
            </a:r>
            <a:r>
              <a:rPr lang="en-029" sz="3200" dirty="0" smtClean="0"/>
              <a:t>Skills</a:t>
            </a:r>
          </a:p>
          <a:p>
            <a:r>
              <a:rPr lang="en-029" sz="3200" dirty="0"/>
              <a:t>Dependability</a:t>
            </a:r>
          </a:p>
          <a:p>
            <a:r>
              <a:rPr lang="en-029" sz="3200" dirty="0"/>
              <a:t>Good Listening Skills</a:t>
            </a:r>
          </a:p>
          <a:p>
            <a:endParaRPr lang="en-029" sz="3200" dirty="0" smtClean="0"/>
          </a:p>
        </p:txBody>
      </p:sp>
      <p:sp>
        <p:nvSpPr>
          <p:cNvPr id="3" name="Title 2"/>
          <p:cNvSpPr>
            <a:spLocks noGrp="1"/>
          </p:cNvSpPr>
          <p:nvPr>
            <p:ph type="title"/>
          </p:nvPr>
        </p:nvSpPr>
        <p:spPr>
          <a:xfrm>
            <a:off x="1522414" y="533400"/>
            <a:ext cx="8153398" cy="1295400"/>
          </a:xfrm>
        </p:spPr>
        <p:txBody>
          <a:bodyPr>
            <a:normAutofit fontScale="90000"/>
          </a:bodyPr>
          <a:lstStyle/>
          <a:p>
            <a:pPr algn="ctr"/>
            <a:r>
              <a:rPr lang="en-029" sz="6000" b="1" dirty="0"/>
              <a:t>DELIVER SATISFYING CUSTOMER SERVICE</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330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800" b="1" dirty="0" smtClean="0"/>
              <a:t>UNIT 3: CUSTOMER SERVICE</a:t>
            </a:r>
            <a:endParaRPr lang="en-JM" sz="4800" b="1" dirty="0"/>
          </a:p>
        </p:txBody>
      </p:sp>
      <p:sp>
        <p:nvSpPr>
          <p:cNvPr id="7" name="Content Placeholder 6"/>
          <p:cNvSpPr>
            <a:spLocks noGrp="1"/>
          </p:cNvSpPr>
          <p:nvPr>
            <p:ph idx="1"/>
          </p:nvPr>
        </p:nvSpPr>
        <p:spPr/>
        <p:txBody>
          <a:bodyPr>
            <a:normAutofit fontScale="85000" lnSpcReduction="2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b="1" dirty="0" smtClean="0"/>
          </a:p>
          <a:p>
            <a:endParaRPr lang="en-US" b="1" dirty="0" smtClean="0"/>
          </a:p>
          <a:p>
            <a:endParaRPr lang="en-US" b="1" dirty="0"/>
          </a:p>
          <a:p>
            <a:r>
              <a:rPr lang="en-US" b="1" dirty="0" smtClean="0"/>
              <a:t>LEARNING OUTCOME 4: BE </a:t>
            </a:r>
            <a:r>
              <a:rPr lang="en-US" b="1" dirty="0"/>
              <a:t>ABLE TO PROVIDE CUSTOMER SERVICE WITHIN BUSINESS AND SERVICES CONTEXTS  TO MEET REQUIRED STANDARDS.</a:t>
            </a:r>
          </a:p>
          <a:p>
            <a:endParaRPr lang="en-JM" dirty="0"/>
          </a:p>
          <a:p>
            <a:endParaRPr lang="en-JM" b="1" dirty="0"/>
          </a:p>
        </p:txBody>
      </p:sp>
      <p:pic>
        <p:nvPicPr>
          <p:cNvPr id="8" name="Picture 7"/>
          <p:cNvPicPr>
            <a:picLocks noChangeAspect="1"/>
          </p:cNvPicPr>
          <p:nvPr/>
        </p:nvPicPr>
        <p:blipFill>
          <a:blip r:embed="rId2"/>
          <a:stretch>
            <a:fillRect/>
          </a:stretch>
        </p:blipFill>
        <p:spPr>
          <a:xfrm>
            <a:off x="4189412" y="2057400"/>
            <a:ext cx="3505200" cy="2628900"/>
          </a:xfrm>
          <a:prstGeom prst="rect">
            <a:avLst/>
          </a:prstGeom>
        </p:spPr>
      </p:pic>
    </p:spTree>
    <p:extLst>
      <p:ext uri="{BB962C8B-B14F-4D97-AF65-F5344CB8AC3E}">
        <p14:creationId xmlns:p14="http://schemas.microsoft.com/office/powerpoint/2010/main" val="679213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029" sz="4000" dirty="0"/>
              <a:t>Confidentiality is the protection of personal information. Confidentiality means keeping a client’s information between you and the client, and not telling others including co-workers, friends, family, etc</a:t>
            </a:r>
            <a:r>
              <a:rPr lang="en-029" dirty="0"/>
              <a:t>. </a:t>
            </a:r>
          </a:p>
        </p:txBody>
      </p:sp>
      <p:sp>
        <p:nvSpPr>
          <p:cNvPr id="3" name="Title 2"/>
          <p:cNvSpPr>
            <a:spLocks noGrp="1"/>
          </p:cNvSpPr>
          <p:nvPr>
            <p:ph type="title"/>
          </p:nvPr>
        </p:nvSpPr>
        <p:spPr/>
        <p:txBody>
          <a:bodyPr>
            <a:normAutofit fontScale="90000"/>
          </a:bodyPr>
          <a:lstStyle/>
          <a:p>
            <a:pPr algn="ctr"/>
            <a:r>
              <a:rPr lang="en-029" sz="5400" b="1" dirty="0"/>
              <a:t>DELIVER SATISFYING </a:t>
            </a:r>
            <a:r>
              <a:rPr lang="en-029" sz="5400" b="1" dirty="0" smtClean="0"/>
              <a:t/>
            </a:r>
            <a:br>
              <a:rPr lang="en-029" sz="5400" b="1" dirty="0" smtClean="0"/>
            </a:br>
            <a:r>
              <a:rPr lang="en-029" sz="5400" b="1" dirty="0" smtClean="0"/>
              <a:t>CUSTOMER </a:t>
            </a:r>
            <a:r>
              <a:rPr lang="en-029" sz="5400" b="1" dirty="0"/>
              <a:t>SERVICE</a:t>
            </a:r>
            <a:endParaRPr lang="en-029" sz="5400" b="1" dirty="0"/>
          </a:p>
        </p:txBody>
      </p:sp>
      <p:pic>
        <p:nvPicPr>
          <p:cNvPr id="4" name="Picture 3"/>
          <p:cNvPicPr>
            <a:picLocks noChangeAspect="1"/>
          </p:cNvPicPr>
          <p:nvPr/>
        </p:nvPicPr>
        <p:blipFill>
          <a:blip r:embed="rId2"/>
          <a:stretch>
            <a:fillRect/>
          </a:stretch>
        </p:blipFill>
        <p:spPr>
          <a:xfrm>
            <a:off x="10285412" y="536349"/>
            <a:ext cx="1213209" cy="1140051"/>
          </a:xfrm>
          <a:prstGeom prst="rect">
            <a:avLst/>
          </a:prstGeom>
        </p:spPr>
      </p:pic>
    </p:spTree>
    <p:extLst>
      <p:ext uri="{BB962C8B-B14F-4D97-AF65-F5344CB8AC3E}">
        <p14:creationId xmlns:p14="http://schemas.microsoft.com/office/powerpoint/2010/main" val="845700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029" sz="3600" dirty="0"/>
              <a:t>Confidentiality is important for several reasons. One of the most important elements of confidentiality is that it helps to build and develop trust. It potentially allows for the free flow of information between the client and worker and acknowledges that a client’s personal life and all the issues and problems that they have belong to </a:t>
            </a:r>
            <a:r>
              <a:rPr lang="en-029" sz="3600" dirty="0" smtClean="0"/>
              <a:t>them.</a:t>
            </a:r>
            <a:endParaRPr lang="en-029" sz="3600" dirty="0"/>
          </a:p>
          <a:p>
            <a:endParaRPr lang="en-029" dirty="0"/>
          </a:p>
        </p:txBody>
      </p:sp>
      <p:sp>
        <p:nvSpPr>
          <p:cNvPr id="3" name="Title 2"/>
          <p:cNvSpPr>
            <a:spLocks noGrp="1"/>
          </p:cNvSpPr>
          <p:nvPr>
            <p:ph type="title"/>
          </p:nvPr>
        </p:nvSpPr>
        <p:spPr>
          <a:xfrm>
            <a:off x="1522414" y="533400"/>
            <a:ext cx="9143998" cy="1143000"/>
          </a:xfrm>
        </p:spPr>
        <p:txBody>
          <a:bodyPr>
            <a:normAutofit fontScale="90000"/>
          </a:bodyPr>
          <a:lstStyle/>
          <a:p>
            <a:pPr algn="ctr"/>
            <a:r>
              <a:rPr lang="en-029" sz="5400" b="1" dirty="0"/>
              <a:t>DELIVER SATISFYING </a:t>
            </a:r>
            <a:br>
              <a:rPr lang="en-029" sz="5400" b="1" dirty="0"/>
            </a:br>
            <a:r>
              <a:rPr lang="en-029" sz="5400" b="1" dirty="0"/>
              <a:t>CUSTOMER SERVICE</a:t>
            </a:r>
            <a:endParaRPr lang="en-029" sz="5400" b="1" dirty="0"/>
          </a:p>
        </p:txBody>
      </p:sp>
      <p:pic>
        <p:nvPicPr>
          <p:cNvPr id="4" name="Picture 3"/>
          <p:cNvPicPr>
            <a:picLocks noChangeAspect="1"/>
          </p:cNvPicPr>
          <p:nvPr/>
        </p:nvPicPr>
        <p:blipFill>
          <a:blip r:embed="rId2"/>
          <a:stretch>
            <a:fillRect/>
          </a:stretch>
        </p:blipFill>
        <p:spPr>
          <a:xfrm>
            <a:off x="10285412" y="502227"/>
            <a:ext cx="1213209" cy="1140051"/>
          </a:xfrm>
          <a:prstGeom prst="rect">
            <a:avLst/>
          </a:prstGeom>
        </p:spPr>
      </p:pic>
    </p:spTree>
    <p:extLst>
      <p:ext uri="{BB962C8B-B14F-4D97-AF65-F5344CB8AC3E}">
        <p14:creationId xmlns:p14="http://schemas.microsoft.com/office/powerpoint/2010/main" val="3228198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029" b="1" dirty="0"/>
              <a:t>UNIT 7 CUSTOMER SERVICE</a:t>
            </a:r>
            <a:br>
              <a:rPr lang="en-029" b="1" dirty="0"/>
            </a:br>
            <a:r>
              <a:rPr lang="en-029" b="1" dirty="0"/>
              <a:t> IN THE AVATION INDUSTRY</a:t>
            </a:r>
            <a:endParaRPr lang="en-029" dirty="0"/>
          </a:p>
        </p:txBody>
      </p:sp>
      <p:sp>
        <p:nvSpPr>
          <p:cNvPr id="5" name="Content Placeholder 4"/>
          <p:cNvSpPr>
            <a:spLocks noGrp="1"/>
          </p:cNvSpPr>
          <p:nvPr>
            <p:ph idx="1"/>
          </p:nvPr>
        </p:nvSpPr>
        <p:spPr/>
        <p:txBody>
          <a:bodyPr>
            <a:normAutofit/>
          </a:bodyPr>
          <a:lstStyle/>
          <a:p>
            <a:endParaRPr lang="en-029" dirty="0" smtClean="0"/>
          </a:p>
          <a:p>
            <a:endParaRPr lang="en-029" dirty="0"/>
          </a:p>
          <a:p>
            <a:endParaRPr lang="en-029" dirty="0" smtClean="0"/>
          </a:p>
          <a:p>
            <a:endParaRPr lang="en-029" dirty="0"/>
          </a:p>
          <a:p>
            <a:endParaRPr lang="en-029" dirty="0" smtClean="0"/>
          </a:p>
          <a:p>
            <a:endParaRPr lang="en-029" dirty="0" smtClean="0"/>
          </a:p>
          <a:p>
            <a:endParaRPr lang="en-029" dirty="0"/>
          </a:p>
          <a:p>
            <a:r>
              <a:rPr lang="en-029" b="1" dirty="0" smtClean="0"/>
              <a:t>M 3: DEMONSTARTE A HIGH LEVEL OF CUSTOMER SERVICE SKILLS WHEN DEALING WITH CHALLENGING SITUATIONS </a:t>
            </a:r>
            <a:endParaRPr lang="en-029" b="1" dirty="0"/>
          </a:p>
        </p:txBody>
      </p:sp>
      <p:pic>
        <p:nvPicPr>
          <p:cNvPr id="6" name="Picture 5"/>
          <p:cNvPicPr>
            <a:picLocks noChangeAspect="1"/>
          </p:cNvPicPr>
          <p:nvPr/>
        </p:nvPicPr>
        <p:blipFill>
          <a:blip r:embed="rId2"/>
          <a:stretch>
            <a:fillRect/>
          </a:stretch>
        </p:blipFill>
        <p:spPr>
          <a:xfrm>
            <a:off x="4113212" y="1981200"/>
            <a:ext cx="3771900" cy="2979801"/>
          </a:xfrm>
          <a:prstGeom prst="rect">
            <a:avLst/>
          </a:prstGeom>
        </p:spPr>
      </p:pic>
    </p:spTree>
    <p:extLst>
      <p:ext uri="{BB962C8B-B14F-4D97-AF65-F5344CB8AC3E}">
        <p14:creationId xmlns:p14="http://schemas.microsoft.com/office/powerpoint/2010/main" val="2614470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6" descr="Image result for customer service routine"/>
          <p:cNvSpPr>
            <a:spLocks noGrp="1" noChangeAspect="1" noChangeArrowheads="1"/>
          </p:cNvSpPr>
          <p:nvPr>
            <p:ph type="title"/>
          </p:nvPr>
        </p:nvSpPr>
        <p:spPr bwMode="auto">
          <a:xfrm>
            <a:off x="1522414" y="533400"/>
            <a:ext cx="7543798"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Autofit/>
          </a:bodyPr>
          <a:lstStyle/>
          <a:p>
            <a:pPr algn="ctr"/>
            <a:r>
              <a:rPr lang="en-029" sz="4800" b="1" dirty="0" smtClean="0"/>
              <a:t>CUSTOMER SERVICE SKILLS</a:t>
            </a:r>
            <a:endParaRPr lang="en-029" sz="4800" b="1" dirty="0"/>
          </a:p>
        </p:txBody>
      </p:sp>
      <p:sp>
        <p:nvSpPr>
          <p:cNvPr id="8" name="Content Placeholder 7"/>
          <p:cNvSpPr>
            <a:spLocks noGrp="1"/>
          </p:cNvSpPr>
          <p:nvPr>
            <p:ph idx="1"/>
          </p:nvPr>
        </p:nvSpPr>
        <p:spPr/>
        <p:txBody>
          <a:bodyPr>
            <a:normAutofit/>
          </a:bodyPr>
          <a:lstStyle/>
          <a:p>
            <a:r>
              <a:rPr lang="en-029" sz="4000" dirty="0"/>
              <a:t>These are the skills which make </a:t>
            </a:r>
            <a:r>
              <a:rPr lang="en-029" sz="4000" dirty="0" smtClean="0"/>
              <a:t>good </a:t>
            </a:r>
            <a:r>
              <a:rPr lang="en-029" sz="4000" dirty="0"/>
              <a:t>customer service by an employee, as well as by the company as a </a:t>
            </a:r>
            <a:r>
              <a:rPr lang="en-029" sz="4000" dirty="0" smtClean="0"/>
              <a:t>whole. They </a:t>
            </a:r>
            <a:r>
              <a:rPr lang="en-029" sz="4000" dirty="0"/>
              <a:t>are what guarantees customer satisfaction, thus increasing company sales</a:t>
            </a:r>
            <a:r>
              <a:rPr lang="en-029" sz="4000" dirty="0" smtClean="0"/>
              <a:t>.</a:t>
            </a:r>
            <a:endParaRPr lang="en-029" sz="4000" dirty="0"/>
          </a:p>
        </p:txBody>
      </p:sp>
      <p:sp>
        <p:nvSpPr>
          <p:cNvPr id="9" name="AutoShape 8" descr="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029"/>
          </a:p>
        </p:txBody>
      </p:sp>
      <p:sp>
        <p:nvSpPr>
          <p:cNvPr id="12" name="AutoShape 14" descr="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029"/>
          </a:p>
        </p:txBody>
      </p:sp>
      <p:pic>
        <p:nvPicPr>
          <p:cNvPr id="1040" name="Picture 16" descr="Image result for customer service in aviation industr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4412" y="533400"/>
            <a:ext cx="1709737" cy="1185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4154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6" descr="Image result for customer service routine"/>
          <p:cNvSpPr>
            <a:spLocks noGrp="1" noChangeAspect="1" noChangeArrowheads="1"/>
          </p:cNvSpPr>
          <p:nvPr>
            <p:ph type="title"/>
          </p:nvPr>
        </p:nvSpPr>
        <p:spPr bwMode="auto">
          <a:xfrm>
            <a:off x="1522414" y="533400"/>
            <a:ext cx="7543798"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Autofit/>
          </a:bodyPr>
          <a:lstStyle/>
          <a:p>
            <a:pPr algn="ctr"/>
            <a:r>
              <a:rPr lang="en-029" sz="4800" b="1" dirty="0" smtClean="0"/>
              <a:t>CUSTOMER SERVICE SKILLS</a:t>
            </a:r>
            <a:endParaRPr lang="en-029" sz="4800" b="1" dirty="0"/>
          </a:p>
        </p:txBody>
      </p:sp>
      <p:sp>
        <p:nvSpPr>
          <p:cNvPr id="8" name="Content Placeholder 7"/>
          <p:cNvSpPr>
            <a:spLocks noGrp="1"/>
          </p:cNvSpPr>
          <p:nvPr>
            <p:ph idx="1"/>
          </p:nvPr>
        </p:nvSpPr>
        <p:spPr/>
        <p:txBody>
          <a:bodyPr>
            <a:normAutofit/>
          </a:bodyPr>
          <a:lstStyle/>
          <a:p>
            <a:r>
              <a:rPr lang="en-029" sz="3600" dirty="0" smtClean="0"/>
              <a:t>These </a:t>
            </a:r>
            <a:r>
              <a:rPr lang="en-029" sz="3600" dirty="0"/>
              <a:t>skills are sometimes called “soft” skills, because they are not highly technical professional skills. An employee might be naturally good at customer service. Companies are always on the lookout for such naturals but often also provide special training to improve every employee’s customer skills.</a:t>
            </a:r>
          </a:p>
        </p:txBody>
      </p:sp>
      <p:sp>
        <p:nvSpPr>
          <p:cNvPr id="9" name="AutoShape 8" descr="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029"/>
          </a:p>
        </p:txBody>
      </p:sp>
      <p:sp>
        <p:nvSpPr>
          <p:cNvPr id="12" name="AutoShape 14" descr="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029"/>
          </a:p>
        </p:txBody>
      </p:sp>
      <p:pic>
        <p:nvPicPr>
          <p:cNvPr id="1040" name="Picture 16" descr="Image result for customer service in aviation industr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4412" y="533400"/>
            <a:ext cx="1709737" cy="1185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0388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6" descr="Image result for customer service routine"/>
          <p:cNvSpPr>
            <a:spLocks noGrp="1" noChangeAspect="1" noChangeArrowheads="1"/>
          </p:cNvSpPr>
          <p:nvPr>
            <p:ph type="title"/>
          </p:nvPr>
        </p:nvSpPr>
        <p:spPr bwMode="auto">
          <a:xfrm>
            <a:off x="1522414" y="533400"/>
            <a:ext cx="7543798"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Autofit/>
          </a:bodyPr>
          <a:lstStyle/>
          <a:p>
            <a:pPr algn="ctr"/>
            <a:r>
              <a:rPr lang="en-029" sz="4800" b="1" dirty="0" smtClean="0"/>
              <a:t>CUSTOMER SERVICE SKILLS</a:t>
            </a:r>
            <a:endParaRPr lang="en-029" sz="4800" b="1" dirty="0"/>
          </a:p>
        </p:txBody>
      </p:sp>
      <p:sp>
        <p:nvSpPr>
          <p:cNvPr id="8" name="Content Placeholder 7"/>
          <p:cNvSpPr>
            <a:spLocks noGrp="1"/>
          </p:cNvSpPr>
          <p:nvPr>
            <p:ph idx="1"/>
          </p:nvPr>
        </p:nvSpPr>
        <p:spPr/>
        <p:txBody>
          <a:bodyPr>
            <a:normAutofit/>
          </a:bodyPr>
          <a:lstStyle/>
          <a:p>
            <a:r>
              <a:rPr lang="en-029" sz="3600" dirty="0"/>
              <a:t>They may not require professional education, but effective customer service is indispensable for good business and requires good interpersonal communication abilities, intelligence and </a:t>
            </a:r>
            <a:r>
              <a:rPr lang="en-029" sz="3600" dirty="0" smtClean="0"/>
              <a:t>professionalism. Having </a:t>
            </a:r>
            <a:r>
              <a:rPr lang="en-029" sz="3600" dirty="0"/>
              <a:t>great customer service division in a company means </a:t>
            </a:r>
            <a:r>
              <a:rPr lang="en-029" sz="3600" dirty="0"/>
              <a:t>g</a:t>
            </a:r>
            <a:r>
              <a:rPr lang="en-029" sz="3600" dirty="0" smtClean="0"/>
              <a:t>ood business </a:t>
            </a:r>
            <a:r>
              <a:rPr lang="en-029" sz="3600" dirty="0"/>
              <a:t>for the company.</a:t>
            </a:r>
          </a:p>
        </p:txBody>
      </p:sp>
      <p:sp>
        <p:nvSpPr>
          <p:cNvPr id="9" name="AutoShape 8" descr="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029"/>
          </a:p>
        </p:txBody>
      </p:sp>
      <p:sp>
        <p:nvSpPr>
          <p:cNvPr id="12" name="AutoShape 14" descr="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029"/>
          </a:p>
        </p:txBody>
      </p:sp>
      <p:pic>
        <p:nvPicPr>
          <p:cNvPr id="1040" name="Picture 16" descr="Image result for customer service in aviation industr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4412" y="533400"/>
            <a:ext cx="1709737" cy="1185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5863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a:bodyPr>
          <a:lstStyle/>
          <a:p>
            <a:pPr lvl="0"/>
            <a:r>
              <a:rPr lang="en-029" dirty="0"/>
              <a:t>"Understanding Customer Requirements". Six Sigma Online Training Certification Information. </a:t>
            </a:r>
            <a:r>
              <a:rPr lang="en-029" dirty="0" err="1"/>
              <a:t>N.p</a:t>
            </a:r>
            <a:r>
              <a:rPr lang="en-029" dirty="0"/>
              <a:t>., 2017. Web. 15 Mar. 2017</a:t>
            </a:r>
            <a:r>
              <a:rPr lang="en-029" dirty="0" smtClean="0"/>
              <a:t>.</a:t>
            </a:r>
          </a:p>
          <a:p>
            <a:pPr lvl="0"/>
            <a:r>
              <a:rPr lang="en-029" dirty="0" smtClean="0"/>
              <a:t>"</a:t>
            </a:r>
            <a:r>
              <a:rPr lang="en-029" dirty="0"/>
              <a:t>10 Ways To Make Customers Fall In Love With Your Business". </a:t>
            </a:r>
            <a:r>
              <a:rPr lang="en-029" dirty="0" err="1"/>
              <a:t>N.p</a:t>
            </a:r>
            <a:r>
              <a:rPr lang="en-029" dirty="0"/>
              <a:t>., 2017. Web. 16 Mar. 2017</a:t>
            </a:r>
            <a:r>
              <a:rPr lang="en-029" dirty="0" smtClean="0"/>
              <a:t>.</a:t>
            </a:r>
          </a:p>
          <a:p>
            <a:pPr lvl="0"/>
            <a:r>
              <a:rPr lang="en-029" dirty="0" smtClean="0"/>
              <a:t>"</a:t>
            </a:r>
            <a:r>
              <a:rPr lang="en-029" dirty="0"/>
              <a:t>What Is Customer Consultation?". http://www.housing.gov.ie/. </a:t>
            </a:r>
            <a:r>
              <a:rPr lang="en-029" dirty="0" err="1"/>
              <a:t>N.p</a:t>
            </a:r>
            <a:r>
              <a:rPr lang="en-029" dirty="0"/>
              <a:t>., 2017. Web. 16 Mar. 2017</a:t>
            </a:r>
            <a:r>
              <a:rPr lang="en-029" dirty="0" smtClean="0"/>
              <a:t>.</a:t>
            </a:r>
          </a:p>
          <a:p>
            <a:pPr lvl="0"/>
            <a:r>
              <a:rPr lang="en-029" dirty="0"/>
              <a:t>"How To Start A Customer Service Consulting Business". Smallbusiness.chron.com. </a:t>
            </a:r>
            <a:r>
              <a:rPr lang="en-029" dirty="0" err="1"/>
              <a:t>N.p</a:t>
            </a:r>
            <a:r>
              <a:rPr lang="en-029" dirty="0"/>
              <a:t>., 2017. Web. 17 Mar. 2017</a:t>
            </a:r>
            <a:r>
              <a:rPr lang="en-029" dirty="0" smtClean="0"/>
              <a:t>.</a:t>
            </a:r>
          </a:p>
          <a:p>
            <a:pPr lvl="0"/>
            <a:r>
              <a:rPr lang="en-029" dirty="0"/>
              <a:t>"Six Steps To Dealing With Customer Complaints". Eonetwork.org. </a:t>
            </a:r>
            <a:r>
              <a:rPr lang="en-029" dirty="0" err="1"/>
              <a:t>N.p</a:t>
            </a:r>
            <a:r>
              <a:rPr lang="en-029" dirty="0"/>
              <a:t>., 2017. Web. 17 Mar. 2017.</a:t>
            </a:r>
            <a:endParaRPr lang="en-029" dirty="0" smtClean="0"/>
          </a:p>
        </p:txBody>
      </p:sp>
      <p:sp>
        <p:nvSpPr>
          <p:cNvPr id="13" name="Title 12"/>
          <p:cNvSpPr>
            <a:spLocks noGrp="1"/>
          </p:cNvSpPr>
          <p:nvPr>
            <p:ph type="title"/>
          </p:nvPr>
        </p:nvSpPr>
        <p:spPr/>
        <p:txBody>
          <a:bodyPr>
            <a:normAutofit/>
          </a:bodyPr>
          <a:lstStyle/>
          <a:p>
            <a:pPr algn="ctr"/>
            <a:r>
              <a:rPr lang="en-US" sz="7200" b="1" dirty="0" smtClean="0">
                <a:latin typeface="Adobe Garamond Pro Bold" panose="02020702060506020403" pitchFamily="18" charset="0"/>
              </a:rPr>
              <a:t>REFERENCES</a:t>
            </a:r>
            <a:endParaRPr lang="en-US" sz="7200" b="1" dirty="0">
              <a:latin typeface="Adobe Garamond Pro Bold" panose="02020702060506020403"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1612" y="481349"/>
            <a:ext cx="1190625" cy="1195051"/>
          </a:xfrm>
          <a:prstGeom prst="rect">
            <a:avLst/>
          </a:prstGeom>
        </p:spPr>
      </p:pic>
    </p:spTree>
    <p:extLst>
      <p:ext uri="{BB962C8B-B14F-4D97-AF65-F5344CB8AC3E}">
        <p14:creationId xmlns:p14="http://schemas.microsoft.com/office/powerpoint/2010/main" val="36088905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a:bodyPr>
          <a:lstStyle/>
          <a:p>
            <a:pPr lvl="0"/>
            <a:r>
              <a:rPr lang="en-029" dirty="0"/>
              <a:t>"Developing A Complaint Handling Procedure". Eoc.sa.gov.au. </a:t>
            </a:r>
            <a:r>
              <a:rPr lang="en-029" dirty="0" err="1"/>
              <a:t>N.p</a:t>
            </a:r>
            <a:r>
              <a:rPr lang="en-029" dirty="0"/>
              <a:t>., 2017. Web. 17 Mar. 2017</a:t>
            </a:r>
            <a:r>
              <a:rPr lang="en-029" dirty="0" smtClean="0"/>
              <a:t>.</a:t>
            </a:r>
          </a:p>
          <a:p>
            <a:pPr lvl="0"/>
            <a:r>
              <a:rPr lang="en-029" dirty="0" smtClean="0"/>
              <a:t>"</a:t>
            </a:r>
            <a:r>
              <a:rPr lang="en-029" dirty="0"/>
              <a:t>Good Qualities Of A Receptionist". Work.chron.com. </a:t>
            </a:r>
            <a:r>
              <a:rPr lang="en-029" dirty="0" err="1"/>
              <a:t>N.p</a:t>
            </a:r>
            <a:r>
              <a:rPr lang="en-029" dirty="0"/>
              <a:t>., 2017. Web. 17 Mar. 2017</a:t>
            </a:r>
            <a:r>
              <a:rPr lang="en-029" dirty="0" smtClean="0"/>
              <a:t>.</a:t>
            </a:r>
          </a:p>
          <a:p>
            <a:pPr lvl="0"/>
            <a:r>
              <a:rPr lang="en-029" dirty="0"/>
              <a:t>"Confidentiality - Confidentiality". Sielearning.tafensw.edu.au. </a:t>
            </a:r>
            <a:r>
              <a:rPr lang="en-029" dirty="0" err="1"/>
              <a:t>N.p</a:t>
            </a:r>
            <a:r>
              <a:rPr lang="en-029" dirty="0"/>
              <a:t>., 2017. Web. 17 Mar. 2017</a:t>
            </a:r>
            <a:r>
              <a:rPr lang="en-029" dirty="0" smtClean="0"/>
              <a:t>.</a:t>
            </a:r>
          </a:p>
          <a:p>
            <a:pPr lvl="0"/>
            <a:r>
              <a:rPr lang="en-029" dirty="0"/>
              <a:t>"Customer Service Skills List: Customer Service Skills Examples". Job Interview &amp; Career Guide. </a:t>
            </a:r>
            <a:r>
              <a:rPr lang="en-029" dirty="0" err="1"/>
              <a:t>N.p</a:t>
            </a:r>
            <a:r>
              <a:rPr lang="en-029" dirty="0"/>
              <a:t>., 2017. Web. 17 Mar. 2017.</a:t>
            </a:r>
          </a:p>
          <a:p>
            <a:pPr lvl="0"/>
            <a:endParaRPr lang="en-029" dirty="0" smtClean="0"/>
          </a:p>
        </p:txBody>
      </p:sp>
      <p:sp>
        <p:nvSpPr>
          <p:cNvPr id="13" name="Title 12"/>
          <p:cNvSpPr>
            <a:spLocks noGrp="1"/>
          </p:cNvSpPr>
          <p:nvPr>
            <p:ph type="title"/>
          </p:nvPr>
        </p:nvSpPr>
        <p:spPr/>
        <p:txBody>
          <a:bodyPr>
            <a:normAutofit/>
          </a:bodyPr>
          <a:lstStyle/>
          <a:p>
            <a:pPr algn="ctr"/>
            <a:r>
              <a:rPr lang="en-US" sz="7200" b="1" dirty="0" smtClean="0">
                <a:latin typeface="Adobe Garamond Pro Bold" panose="02020702060506020403" pitchFamily="18" charset="0"/>
              </a:rPr>
              <a:t>REFERENCES</a:t>
            </a:r>
            <a:endParaRPr lang="en-US" sz="7200" b="1" dirty="0">
              <a:latin typeface="Adobe Garamond Pro Bold" panose="02020702060506020403"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1612" y="481349"/>
            <a:ext cx="1190625" cy="1195051"/>
          </a:xfrm>
          <a:prstGeom prst="rect">
            <a:avLst/>
          </a:prstGeom>
        </p:spPr>
      </p:pic>
    </p:spTree>
    <p:extLst>
      <p:ext uri="{BB962C8B-B14F-4D97-AF65-F5344CB8AC3E}">
        <p14:creationId xmlns:p14="http://schemas.microsoft.com/office/powerpoint/2010/main" val="38894027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1. UNDERSTAND CUSTOMER SERVICE POLICIES WITHIN BUSINESS AND SERVICE CONTEXTS </a:t>
            </a:r>
          </a:p>
          <a:p>
            <a:r>
              <a:rPr lang="en-US" dirty="0" smtClean="0"/>
              <a:t>2. UNDERSTAND THE PURPOSE OF PROMOTING A CUSTOMER-FOCUSED CULTURE.</a:t>
            </a:r>
          </a:p>
          <a:p>
            <a:r>
              <a:rPr lang="en-US" dirty="0" smtClean="0"/>
              <a:t>3.BE ABLE TO INVESTIGATE CUSTOMER REQUIREMENTS AND EXPECTATIONS</a:t>
            </a:r>
          </a:p>
          <a:p>
            <a:r>
              <a:rPr lang="en-US" dirty="0" smtClean="0"/>
              <a:t>4.BE ABLE TO PROVIDE CUSTOMER SERVICE WITHIN BUSINESS AND SERVICES CONTEXTS  TO MEET REQUIRED STANDARDS.</a:t>
            </a:r>
          </a:p>
          <a:p>
            <a:endParaRPr lang="en-JM" dirty="0"/>
          </a:p>
        </p:txBody>
      </p:sp>
      <p:sp>
        <p:nvSpPr>
          <p:cNvPr id="3" name="Title 2"/>
          <p:cNvSpPr>
            <a:spLocks noGrp="1"/>
          </p:cNvSpPr>
          <p:nvPr>
            <p:ph type="title"/>
          </p:nvPr>
        </p:nvSpPr>
        <p:spPr/>
        <p:txBody>
          <a:bodyPr>
            <a:normAutofit/>
          </a:bodyPr>
          <a:lstStyle/>
          <a:p>
            <a:pPr algn="ctr"/>
            <a:r>
              <a:rPr lang="en-US" sz="4800" b="1" dirty="0" smtClean="0">
                <a:latin typeface="Adobe Garamond Pro Bold" panose="02020702060506020403" pitchFamily="18" charset="0"/>
              </a:rPr>
              <a:t>THE BASIC SYLLABUS</a:t>
            </a:r>
            <a:endParaRPr lang="en-JM" sz="4800" b="1" dirty="0">
              <a:latin typeface="Adobe Garamond Pro Bold" panose="02020702060506020403" pitchFamily="18" charset="0"/>
            </a:endParaRPr>
          </a:p>
        </p:txBody>
      </p:sp>
      <p:pic>
        <p:nvPicPr>
          <p:cNvPr id="4" name="Picture 3"/>
          <p:cNvPicPr>
            <a:picLocks noChangeAspect="1"/>
          </p:cNvPicPr>
          <p:nvPr/>
        </p:nvPicPr>
        <p:blipFill>
          <a:blip r:embed="rId2"/>
          <a:stretch>
            <a:fillRect/>
          </a:stretch>
        </p:blipFill>
        <p:spPr>
          <a:xfrm>
            <a:off x="10437812" y="482705"/>
            <a:ext cx="1085850" cy="1346095"/>
          </a:xfrm>
          <a:prstGeom prst="rect">
            <a:avLst/>
          </a:prstGeom>
        </p:spPr>
      </p:pic>
    </p:spTree>
    <p:extLst>
      <p:ext uri="{BB962C8B-B14F-4D97-AF65-F5344CB8AC3E}">
        <p14:creationId xmlns:p14="http://schemas.microsoft.com/office/powerpoint/2010/main" val="3753090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BE </a:t>
            </a:r>
            <a:r>
              <a:rPr lang="en-US" b="1" dirty="0"/>
              <a:t>ABLE TO PROVIDE CUSTOMER SERVICE WITHIN BUSINESS AND SERVICES CONTEXTS  TO MEET REQUIRED STANDARDS</a:t>
            </a:r>
            <a:endParaRPr lang="en-US" b="1" dirty="0" smtClean="0"/>
          </a:p>
          <a:p>
            <a:endParaRPr lang="en-US" dirty="0"/>
          </a:p>
          <a:p>
            <a:endParaRPr lang="en-US" dirty="0" smtClean="0"/>
          </a:p>
          <a:p>
            <a:endParaRPr lang="en-US" dirty="0" smtClean="0"/>
          </a:p>
          <a:p>
            <a:endParaRPr lang="en-US" dirty="0" smtClean="0"/>
          </a:p>
          <a:p>
            <a:endParaRPr lang="en-US" b="1" dirty="0" smtClean="0"/>
          </a:p>
          <a:p>
            <a:r>
              <a:rPr lang="en-US" b="1" dirty="0" smtClean="0"/>
              <a:t>AC  4.2: REVIEW OWN PERFORMANCE IN THE DELIVERY OF CUSTOMER SERVICE AND MAKE RECOMMENDATIONS FOR IMPROVEMENT</a:t>
            </a:r>
            <a:endParaRPr lang="en-JM" b="1" dirty="0"/>
          </a:p>
        </p:txBody>
      </p:sp>
      <p:sp>
        <p:nvSpPr>
          <p:cNvPr id="3" name="Title 2"/>
          <p:cNvSpPr>
            <a:spLocks noGrp="1"/>
          </p:cNvSpPr>
          <p:nvPr>
            <p:ph type="title"/>
          </p:nvPr>
        </p:nvSpPr>
        <p:spPr/>
        <p:txBody>
          <a:bodyPr>
            <a:normAutofit/>
          </a:bodyPr>
          <a:lstStyle/>
          <a:p>
            <a:pPr algn="ctr"/>
            <a:r>
              <a:rPr lang="en-US" sz="4800" b="1" dirty="0" smtClean="0">
                <a:latin typeface="Adobe Garamond Pro Bold" panose="02020702060506020403" pitchFamily="18" charset="0"/>
              </a:rPr>
              <a:t>LEARNING OUTCOMES</a:t>
            </a:r>
            <a:endParaRPr lang="en-JM" sz="4800" b="1" dirty="0">
              <a:latin typeface="Adobe Garamond Pro Bold" panose="02020702060506020403" pitchFamily="18" charset="0"/>
            </a:endParaRPr>
          </a:p>
        </p:txBody>
      </p:sp>
      <p:pic>
        <p:nvPicPr>
          <p:cNvPr id="5" name="Picture 4"/>
          <p:cNvPicPr>
            <a:picLocks noChangeAspect="1"/>
          </p:cNvPicPr>
          <p:nvPr/>
        </p:nvPicPr>
        <p:blipFill>
          <a:blip r:embed="rId2"/>
          <a:stretch>
            <a:fillRect/>
          </a:stretch>
        </p:blipFill>
        <p:spPr>
          <a:xfrm>
            <a:off x="4494212" y="2514600"/>
            <a:ext cx="2640654" cy="2532873"/>
          </a:xfrm>
          <a:prstGeom prst="rect">
            <a:avLst/>
          </a:prstGeom>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33012" y="609600"/>
            <a:ext cx="15240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3734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000" dirty="0" smtClean="0"/>
              <a:t>Implementing strategies to understand the </a:t>
            </a:r>
            <a:r>
              <a:rPr lang="en-029" sz="4000" dirty="0"/>
              <a:t>basic needs and requirements of the customer is vital to managing a successful business. It’s a competitive world out there, and attention to detail and being accommodating goes a long way.</a:t>
            </a:r>
            <a:endParaRPr lang="en-029" sz="4000" dirty="0" smtClean="0"/>
          </a:p>
        </p:txBody>
      </p:sp>
      <p:sp>
        <p:nvSpPr>
          <p:cNvPr id="3" name="Title 2"/>
          <p:cNvSpPr>
            <a:spLocks noGrp="1"/>
          </p:cNvSpPr>
          <p:nvPr>
            <p:ph type="title"/>
          </p:nvPr>
        </p:nvSpPr>
        <p:spPr/>
        <p:txBody>
          <a:bodyPr>
            <a:normAutofit/>
          </a:bodyPr>
          <a:lstStyle/>
          <a:p>
            <a:pPr algn="ctr"/>
            <a:r>
              <a:rPr lang="en-029" sz="6000" b="1" dirty="0" smtClean="0"/>
              <a:t>OVERVIEW</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690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2414" y="1644204"/>
            <a:ext cx="9601200" cy="4451796"/>
          </a:xfrm>
        </p:spPr>
        <p:txBody>
          <a:bodyPr>
            <a:noAutofit/>
          </a:bodyPr>
          <a:lstStyle/>
          <a:p>
            <a:r>
              <a:rPr lang="en-029" sz="4000" dirty="0" smtClean="0"/>
              <a:t>Customer </a:t>
            </a:r>
            <a:r>
              <a:rPr lang="en-029" sz="4000" dirty="0"/>
              <a:t>consultation means consulting with the users </a:t>
            </a:r>
            <a:r>
              <a:rPr lang="en-029" sz="4000" dirty="0" smtClean="0"/>
              <a:t>about </a:t>
            </a:r>
            <a:r>
              <a:rPr lang="en-029" sz="4000" dirty="0"/>
              <a:t>the operation of those services. Such consultation aims to find out what is working well and what is not, and how improvements might be made in the provision of services to </a:t>
            </a:r>
            <a:r>
              <a:rPr lang="en-029" sz="4000" dirty="0" smtClean="0"/>
              <a:t>the customers.</a:t>
            </a:r>
          </a:p>
        </p:txBody>
      </p:sp>
      <p:sp>
        <p:nvSpPr>
          <p:cNvPr id="3" name="Title 2"/>
          <p:cNvSpPr>
            <a:spLocks noGrp="1"/>
          </p:cNvSpPr>
          <p:nvPr>
            <p:ph type="title"/>
          </p:nvPr>
        </p:nvSpPr>
        <p:spPr>
          <a:xfrm>
            <a:off x="1522414" y="533400"/>
            <a:ext cx="9601200" cy="1295400"/>
          </a:xfrm>
        </p:spPr>
        <p:txBody>
          <a:bodyPr>
            <a:normAutofit fontScale="90000"/>
          </a:bodyPr>
          <a:lstStyle/>
          <a:p>
            <a:pPr algn="ctr"/>
            <a:r>
              <a:rPr lang="en-029" sz="6000" b="1" dirty="0" smtClean="0"/>
              <a:t>DELIVER </a:t>
            </a:r>
            <a:r>
              <a:rPr lang="en-029" sz="6000" b="1" dirty="0"/>
              <a:t>SATISFYING </a:t>
            </a:r>
            <a:r>
              <a:rPr lang="en-029" sz="6000" b="1" dirty="0" smtClean="0"/>
              <a:t>CUSTOMER SERVICE</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2391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400" dirty="0"/>
              <a:t>The </a:t>
            </a:r>
            <a:r>
              <a:rPr lang="en-029" sz="4400" dirty="0" smtClean="0"/>
              <a:t>main reason </a:t>
            </a:r>
            <a:r>
              <a:rPr lang="en-029" sz="4400" dirty="0"/>
              <a:t>for customer attrition is dissatisfaction with customer service. </a:t>
            </a:r>
            <a:r>
              <a:rPr lang="en-029" sz="4400" dirty="0" smtClean="0"/>
              <a:t>Theref</a:t>
            </a:r>
            <a:r>
              <a:rPr lang="en-029" sz="4400" dirty="0" smtClean="0"/>
              <a:t>ore it is important that businesses do </a:t>
            </a:r>
            <a:r>
              <a:rPr lang="en-029" sz="4400" dirty="0" smtClean="0"/>
              <a:t> </a:t>
            </a:r>
            <a:r>
              <a:rPr lang="en-029" sz="4400" dirty="0"/>
              <a:t>everything in </a:t>
            </a:r>
            <a:r>
              <a:rPr lang="en-029" sz="4400" dirty="0" smtClean="0"/>
              <a:t>their  </a:t>
            </a:r>
            <a:r>
              <a:rPr lang="en-029" sz="4400" dirty="0"/>
              <a:t>power to provide excellent service to </a:t>
            </a:r>
            <a:r>
              <a:rPr lang="en-029" sz="4400" dirty="0" smtClean="0"/>
              <a:t>their  </a:t>
            </a:r>
            <a:r>
              <a:rPr lang="en-029" sz="4400" dirty="0"/>
              <a:t>customers on an ongoing basis. </a:t>
            </a:r>
          </a:p>
        </p:txBody>
      </p:sp>
      <p:sp>
        <p:nvSpPr>
          <p:cNvPr id="3" name="Title 2"/>
          <p:cNvSpPr>
            <a:spLocks noGrp="1"/>
          </p:cNvSpPr>
          <p:nvPr>
            <p:ph type="title"/>
          </p:nvPr>
        </p:nvSpPr>
        <p:spPr>
          <a:xfrm>
            <a:off x="1522414" y="533400"/>
            <a:ext cx="8153398" cy="1295400"/>
          </a:xfrm>
        </p:spPr>
        <p:txBody>
          <a:bodyPr>
            <a:normAutofit fontScale="90000"/>
          </a:bodyPr>
          <a:lstStyle/>
          <a:p>
            <a:pPr algn="ctr"/>
            <a:r>
              <a:rPr lang="en-029" sz="6000" b="1" dirty="0" smtClean="0"/>
              <a:t>DELIVER SATISFYING </a:t>
            </a:r>
            <a:r>
              <a:rPr lang="en-029" sz="6000" b="1" dirty="0" smtClean="0"/>
              <a:t>CUSTOMER SERVICE</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999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800" dirty="0" smtClean="0"/>
              <a:t>Respond </a:t>
            </a:r>
            <a:r>
              <a:rPr lang="en-029" sz="4800" dirty="0"/>
              <a:t>quickly and enthusiastically, and be ready to present a special offer or discount with the hope of up-selling the customer to buy more</a:t>
            </a:r>
            <a:r>
              <a:rPr lang="en-029" sz="4800" dirty="0" smtClean="0"/>
              <a:t>.</a:t>
            </a:r>
            <a:endParaRPr lang="en-029" sz="4800" dirty="0"/>
          </a:p>
        </p:txBody>
      </p:sp>
      <p:sp>
        <p:nvSpPr>
          <p:cNvPr id="3" name="Title 2"/>
          <p:cNvSpPr>
            <a:spLocks noGrp="1"/>
          </p:cNvSpPr>
          <p:nvPr>
            <p:ph type="title"/>
          </p:nvPr>
        </p:nvSpPr>
        <p:spPr>
          <a:xfrm>
            <a:off x="1522414" y="533400"/>
            <a:ext cx="8153398" cy="1295400"/>
          </a:xfrm>
        </p:spPr>
        <p:txBody>
          <a:bodyPr>
            <a:normAutofit fontScale="90000"/>
          </a:bodyPr>
          <a:lstStyle/>
          <a:p>
            <a:pPr algn="ctr"/>
            <a:r>
              <a:rPr lang="en-029" sz="6000" b="1" dirty="0" smtClean="0"/>
              <a:t>DELIVER SATISFYING </a:t>
            </a:r>
            <a:r>
              <a:rPr lang="en-029" sz="6000" b="1" dirty="0" smtClean="0"/>
              <a:t>CUSTOMER SERVICE</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7432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800" dirty="0" smtClean="0"/>
              <a:t>There is never </a:t>
            </a:r>
            <a:r>
              <a:rPr lang="en-029" sz="4800" dirty="0"/>
              <a:t>any reason to slow down on satisfying your audience, especially when </a:t>
            </a:r>
            <a:r>
              <a:rPr lang="en-029" sz="4800" dirty="0" smtClean="0"/>
              <a:t>they are communicating with the customer over </a:t>
            </a:r>
            <a:r>
              <a:rPr lang="en-029" sz="4800" dirty="0"/>
              <a:t>the phone</a:t>
            </a:r>
            <a:r>
              <a:rPr lang="en-029" sz="4000" dirty="0"/>
              <a:t>. </a:t>
            </a:r>
            <a:endParaRPr lang="en-029" sz="4000" dirty="0" smtClean="0"/>
          </a:p>
        </p:txBody>
      </p:sp>
      <p:sp>
        <p:nvSpPr>
          <p:cNvPr id="3" name="Title 2"/>
          <p:cNvSpPr>
            <a:spLocks noGrp="1"/>
          </p:cNvSpPr>
          <p:nvPr>
            <p:ph type="title"/>
          </p:nvPr>
        </p:nvSpPr>
        <p:spPr>
          <a:xfrm>
            <a:off x="1522414" y="533400"/>
            <a:ext cx="8153398" cy="1295400"/>
          </a:xfrm>
        </p:spPr>
        <p:txBody>
          <a:bodyPr>
            <a:normAutofit fontScale="90000"/>
          </a:bodyPr>
          <a:lstStyle/>
          <a:p>
            <a:pPr algn="ctr"/>
            <a:r>
              <a:rPr lang="en-029" sz="6000" b="1" dirty="0" smtClean="0"/>
              <a:t>DELIVER SATISFYING </a:t>
            </a:r>
            <a:r>
              <a:rPr lang="en-029" sz="6000" b="1" dirty="0" smtClean="0"/>
              <a:t>CUSTOMER SERVICE</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54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Vertical and Horizontal design templa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Vertical and Horizontal design template" id="{937EFE6A-8CE5-4A5C-8AD7-E2948927A036}" vid="{D6F8E6E7-0932-4929-AF45-A0C96E4D3BC0}"/>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FA80C33-DBF0-414D-A0CF-0F4E51886A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Vertical and horizontal design slides</Template>
  <TotalTime>0</TotalTime>
  <Words>1109</Words>
  <Application>Microsoft Office PowerPoint</Application>
  <PresentationFormat>Custom</PresentationFormat>
  <Paragraphs>101</Paragraphs>
  <Slides>27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Adobe Garamond Pro Bold</vt:lpstr>
      <vt:lpstr>Arial</vt:lpstr>
      <vt:lpstr>Century Gothic</vt:lpstr>
      <vt:lpstr>굴림</vt:lpstr>
      <vt:lpstr>Vertical and Horizontal design template</vt:lpstr>
      <vt:lpstr>                                               CUSTOMER SERVICE </vt:lpstr>
      <vt:lpstr>UNIT 3: CUSTOMER SERVICE</vt:lpstr>
      <vt:lpstr>THE BASIC SYLLABUS</vt:lpstr>
      <vt:lpstr>LEARNING OUTCOMES</vt:lpstr>
      <vt:lpstr>OVERVIEW</vt:lpstr>
      <vt:lpstr>DELIVER SATISFYING CUSTOMER SERVICE</vt:lpstr>
      <vt:lpstr>DELIVER SATISFYING CUSTOMER SERVICE</vt:lpstr>
      <vt:lpstr>DELIVER SATISFYING CUSTOMER SERVICE</vt:lpstr>
      <vt:lpstr>DELIVER SATISFYING CUSTOMER SERVICE</vt:lpstr>
      <vt:lpstr>DELIVER SATISFYING CUSTOMER SERVICE</vt:lpstr>
      <vt:lpstr>DELIVER SATISFYING CUSTOMER SERVICE</vt:lpstr>
      <vt:lpstr>DELIVER SATISFYING CUSTOMER SERVICE</vt:lpstr>
      <vt:lpstr>DELIVER SATISFYING CUSTOMER SERVICE</vt:lpstr>
      <vt:lpstr>DELIVER SATISFYING CUSTOMER SERVICE</vt:lpstr>
      <vt:lpstr>DELIVER SATISFYING CUSTOMER SERVICE</vt:lpstr>
      <vt:lpstr>DELIVER SATISFYING CUSTOMER SERVICE</vt:lpstr>
      <vt:lpstr>DELIVER SATISFYING CUSTOMER SERVICE</vt:lpstr>
      <vt:lpstr>DELIVER SATISFYING CUSTOMER SERVICE</vt:lpstr>
      <vt:lpstr>DELIVER SATISFYING CUSTOMER SERVICE</vt:lpstr>
      <vt:lpstr>DELIVER SATISFYING  CUSTOMER SERVICE</vt:lpstr>
      <vt:lpstr>DELIVER SATISFYING  CUSTOMER SERVICE</vt:lpstr>
      <vt:lpstr>UNIT 7 CUSTOMER SERVICE  IN THE AVATION INDUSTRY</vt:lpstr>
      <vt:lpstr>CUSTOMER SERVICE SKILLS</vt:lpstr>
      <vt:lpstr>CUSTOMER SERVICE SKILLS</vt:lpstr>
      <vt:lpstr>CUSTOMER SERVICE SKILLS</vt:lpstr>
      <vt:lpstr>REFERENCES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2017-01-07T23:17:34Z</dcterms:created>
  <dcterms:modified xsi:type="dcterms:W3CDTF">2017-03-19T01:19:18Z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TC034606069991</vt:lpwstr>
  </property>
</Properties>
</file>