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24"/>
  </p:notesMasterIdLst>
  <p:handoutMasterIdLst>
    <p:handoutMasterId r:id="rId25"/>
  </p:handoutMasterIdLst>
  <p:sldIdLst>
    <p:sldId id="259" r:id="rId3"/>
    <p:sldId id="262" r:id="rId4"/>
    <p:sldId id="263" r:id="rId5"/>
    <p:sldId id="264" r:id="rId6"/>
    <p:sldId id="347" r:id="rId7"/>
    <p:sldId id="368" r:id="rId8"/>
    <p:sldId id="369" r:id="rId9"/>
    <p:sldId id="370" r:id="rId10"/>
    <p:sldId id="371" r:id="rId11"/>
    <p:sldId id="372" r:id="rId12"/>
    <p:sldId id="373" r:id="rId13"/>
    <p:sldId id="374" r:id="rId14"/>
    <p:sldId id="375" r:id="rId15"/>
    <p:sldId id="335" r:id="rId16"/>
    <p:sldId id="345" r:id="rId17"/>
    <p:sldId id="376" r:id="rId18"/>
    <p:sldId id="377" r:id="rId19"/>
    <p:sldId id="378" r:id="rId20"/>
    <p:sldId id="379" r:id="rId21"/>
    <p:sldId id="261" r:id="rId22"/>
    <p:sldId id="360" r:id="rId23"/>
  </p:sldIdLst>
  <p:sldSz cx="12188825"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74" d="100"/>
          <a:sy n="74" d="100"/>
        </p:scale>
        <p:origin x="582" y="7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76" d="100"/>
          <a:sy n="76" d="100"/>
        </p:scale>
        <p:origin x="1680"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04A8D02-4E65-4CCD-8312-4AB164C6C77D}" type="datetimeFigureOut">
              <a:rPr lang="en-US"/>
              <a:t>3/23/2017</a:t>
            </a:fld>
            <a:endParaRPr/>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7A755D9-D361-47B8-9652-3B4EA9776CE5}" type="datetimeFigureOut">
              <a:rPr lang="en-US"/>
              <a:t>3/23/2017</a:t>
            </a:fld>
            <a:endParaRPr/>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50944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1733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Tree>
    <p:extLst>
      <p:ext uri="{BB962C8B-B14F-4D97-AF65-F5344CB8AC3E}">
        <p14:creationId xmlns:p14="http://schemas.microsoft.com/office/powerpoint/2010/main" val="8875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Content Placeholder 2"/>
          <p:cNvSpPr>
            <a:spLocks noGrp="1"/>
          </p:cNvSpPr>
          <p:nvPr>
            <p:ph idx="1"/>
          </p:nvPr>
        </p:nvSpPr>
        <p:spPr/>
        <p:txBody>
          <a:bodyPr/>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a:p>
        </p:txBody>
      </p:sp>
    </p:spTree>
    <p:extLst>
      <p:ext uri="{BB962C8B-B14F-4D97-AF65-F5344CB8AC3E}">
        <p14:creationId xmlns:p14="http://schemas.microsoft.com/office/powerpoint/2010/main" val="35916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829175-527E-46A3-863C-1BB1F163B849}"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3829175-527E-46A3-863C-1BB1F163B849}"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829175-527E-46A3-863C-1BB1F163B849}"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3829175-527E-46A3-863C-1BB1F163B849}" type="datetimeFigureOut">
              <a:rPr lang="en-US" smtClean="0"/>
              <a:pPr/>
              <a:t>3/23/2017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39136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5103812" y="457200"/>
            <a:ext cx="66294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37738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smtClean="0"/>
              <a:pPr/>
              <a:t>3/23/2017</a:t>
            </a:fld>
            <a:endParaRPr lang="en-US"/>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en-US" smtClean="0"/>
              <a:pPr/>
              <a:t>‹#›</a:t>
            </a:fld>
            <a:endParaRPr lang="en-US"/>
          </a:p>
        </p:txBody>
      </p:sp>
      <p:grpSp>
        <p:nvGrpSpPr>
          <p:cNvPr id="32" name="Group 31"/>
          <p:cNvGrpSpPr/>
          <p:nvPr/>
        </p:nvGrpSpPr>
        <p:grpSpPr>
          <a:xfrm>
            <a:off x="-1" y="0"/>
            <a:ext cx="12188825"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a:extLst/>
          </p:spPr>
          <p:txBody>
            <a:bodyPr wrap="none" anchor="ctr"/>
            <a:lstStyle/>
            <a:p>
              <a:pPr algn="ctr"/>
              <a:endParaRPr kumimoji="1" lang="en-US" sz="2400">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a:extLst/>
          </p:spPr>
          <p:txBody>
            <a:bodyPr wrap="none" anchor="ctr"/>
            <a:lstStyle/>
            <a:p>
              <a:pPr algn="ctr"/>
              <a:endParaRPr kumimoji="1" lang="en-US" sz="2400">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23840"/>
          <a:stretch/>
        </p:blipFill>
        <p:spPr>
          <a:xfrm>
            <a:off x="4418012" y="990600"/>
            <a:ext cx="2895600" cy="1809750"/>
          </a:xfrm>
          <a:prstGeom prst="rect">
            <a:avLst/>
          </a:prstGeom>
        </p:spPr>
      </p:pic>
      <p:sp>
        <p:nvSpPr>
          <p:cNvPr id="3" name="Subtitle 2"/>
          <p:cNvSpPr>
            <a:spLocks noGrp="1"/>
          </p:cNvSpPr>
          <p:nvPr>
            <p:ph type="subTitle" idx="1"/>
          </p:nvPr>
        </p:nvSpPr>
        <p:spPr/>
        <p:txBody>
          <a:bodyPr>
            <a:normAutofit/>
          </a:bodyPr>
          <a:lstStyle/>
          <a:p>
            <a:r>
              <a:rPr lang="en-US" sz="5400" b="1" dirty="0"/>
              <a:t>UNIT CODE: J/601/1790</a:t>
            </a:r>
          </a:p>
        </p:txBody>
      </p:sp>
      <p:sp>
        <p:nvSpPr>
          <p:cNvPr id="4" name="Title 3"/>
          <p:cNvSpPr>
            <a:spLocks noGrp="1"/>
          </p:cNvSpPr>
          <p:nvPr>
            <p:ph type="ctrTitle"/>
          </p:nvPr>
        </p:nvSpPr>
        <p:spPr>
          <a:xfrm>
            <a:off x="1522413" y="1371600"/>
            <a:ext cx="9144000" cy="4343400"/>
          </a:xfrm>
        </p:spPr>
        <p:txBody>
          <a:bodyPr/>
          <a:lstStyle/>
          <a:p>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a:latin typeface="Adobe Garamond Pro Bold" panose="02020702060506020403" pitchFamily="18" charset="0"/>
              </a:rPr>
              <a:t/>
            </a:r>
            <a:br>
              <a:rPr lang="en-US">
                <a:latin typeface="Adobe Garamond Pro Bold" panose="02020702060506020403" pitchFamily="18" charset="0"/>
              </a:rPr>
            </a:br>
            <a:r>
              <a:rPr lang="en-US" smtClean="0">
                <a:latin typeface="Adobe Garamond Pro Bold" panose="02020702060506020403" pitchFamily="18" charset="0"/>
              </a:rPr>
              <a:t>                    </a:t>
            </a: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CUSTOMER SERVICE</a:t>
            </a:r>
            <a:r>
              <a:rPr lang="en-US" dirty="0"/>
              <a:t/>
            </a:r>
            <a:br>
              <a:rPr lang="en-US" dirty="0"/>
            </a:br>
            <a:endParaRPr lang="en-JM" dirty="0"/>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4000" dirty="0" smtClean="0"/>
              <a:t>Understanding </a:t>
            </a:r>
            <a:r>
              <a:rPr lang="en-029" sz="4000" dirty="0"/>
              <a:t>some basics for marketing to different age groups will help you maximize sales without damaging your brand.</a:t>
            </a:r>
            <a:endParaRPr lang="en-029" sz="4000" dirty="0" smtClean="0"/>
          </a:p>
        </p:txBody>
      </p:sp>
      <p:sp>
        <p:nvSpPr>
          <p:cNvPr id="3" name="Title 2"/>
          <p:cNvSpPr>
            <a:spLocks noGrp="1"/>
          </p:cNvSpPr>
          <p:nvPr>
            <p:ph type="title"/>
          </p:nvPr>
        </p:nvSpPr>
        <p:spPr/>
        <p:txBody>
          <a:bodyPr>
            <a:normAutofit/>
          </a:bodyPr>
          <a:lstStyle/>
          <a:p>
            <a:pPr algn="ctr"/>
            <a:r>
              <a:rPr lang="en-029" sz="6000" b="1" dirty="0" smtClean="0"/>
              <a:t>TYPES OF CUSTOMERS</a:t>
            </a:r>
            <a:endParaRPr lang="en-029" sz="6000" b="1" dirty="0"/>
          </a:p>
        </p:txBody>
      </p:sp>
      <p:pic>
        <p:nvPicPr>
          <p:cNvPr id="1026"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5412" y="533400"/>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70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6212" y="533400"/>
            <a:ext cx="9677402" cy="1143000"/>
          </a:xfrm>
        </p:spPr>
        <p:txBody>
          <a:bodyPr>
            <a:normAutofit/>
          </a:bodyPr>
          <a:lstStyle/>
          <a:p>
            <a:pPr algn="ctr"/>
            <a:r>
              <a:rPr lang="en-029" sz="5400" b="1" dirty="0" smtClean="0"/>
              <a:t>TYPES OF CUSTOMERS</a:t>
            </a:r>
            <a:endParaRPr lang="en-029" sz="5400" b="1" dirty="0"/>
          </a:p>
        </p:txBody>
      </p:sp>
      <p:pic>
        <p:nvPicPr>
          <p:cNvPr id="6" name="Content Placeholder 5"/>
          <p:cNvPicPr>
            <a:picLocks noGrp="1" noChangeAspect="1"/>
          </p:cNvPicPr>
          <p:nvPr>
            <p:ph idx="1"/>
          </p:nvPr>
        </p:nvPicPr>
        <p:blipFill>
          <a:blip r:embed="rId2"/>
          <a:stretch>
            <a:fillRect/>
          </a:stretch>
        </p:blipFill>
        <p:spPr>
          <a:xfrm>
            <a:off x="1598612" y="1524000"/>
            <a:ext cx="9525002" cy="5105400"/>
          </a:xfrm>
          <a:prstGeom prst="rect">
            <a:avLst/>
          </a:prstGeom>
        </p:spPr>
      </p:pic>
    </p:spTree>
    <p:extLst>
      <p:ext uri="{BB962C8B-B14F-4D97-AF65-F5344CB8AC3E}">
        <p14:creationId xmlns:p14="http://schemas.microsoft.com/office/powerpoint/2010/main" val="23245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6212" y="533400"/>
            <a:ext cx="9677402" cy="1143000"/>
          </a:xfrm>
        </p:spPr>
        <p:txBody>
          <a:bodyPr>
            <a:normAutofit/>
          </a:bodyPr>
          <a:lstStyle/>
          <a:p>
            <a:pPr algn="ctr"/>
            <a:r>
              <a:rPr lang="en-029" sz="5400" b="1" dirty="0" smtClean="0"/>
              <a:t>TYPES OF CUSTOMERS</a:t>
            </a:r>
            <a:endParaRPr lang="en-029" sz="5400" b="1" dirty="0"/>
          </a:p>
        </p:txBody>
      </p:sp>
      <p:sp>
        <p:nvSpPr>
          <p:cNvPr id="2" name="Content Placeholder 1"/>
          <p:cNvSpPr>
            <a:spLocks noGrp="1"/>
          </p:cNvSpPr>
          <p:nvPr>
            <p:ph idx="1"/>
          </p:nvPr>
        </p:nvSpPr>
        <p:spPr/>
        <p:txBody>
          <a:bodyPr>
            <a:noAutofit/>
          </a:bodyPr>
          <a:lstStyle/>
          <a:p>
            <a:r>
              <a:rPr lang="en-029" sz="3200" b="1" dirty="0" smtClean="0"/>
              <a:t>Elderly  </a:t>
            </a:r>
            <a:r>
              <a:rPr lang="en-029" sz="3200" b="1" dirty="0"/>
              <a:t>customers </a:t>
            </a:r>
            <a:r>
              <a:rPr lang="en-029" sz="3200" dirty="0"/>
              <a:t>are not easily satisfied. It takes a long time to materialize a sale. Therefore, the salesman should appreciate their wisdom and experience. He should give much respect to them and may seek their advice only to satisfy their ego. If time permits, the salesman should stretch his sales talk by explaining every details of the product to be sold. </a:t>
            </a:r>
          </a:p>
        </p:txBody>
      </p:sp>
    </p:spTree>
    <p:extLst>
      <p:ext uri="{BB962C8B-B14F-4D97-AF65-F5344CB8AC3E}">
        <p14:creationId xmlns:p14="http://schemas.microsoft.com/office/powerpoint/2010/main" val="245501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6212" y="533400"/>
            <a:ext cx="9677402" cy="1143000"/>
          </a:xfrm>
        </p:spPr>
        <p:txBody>
          <a:bodyPr>
            <a:normAutofit/>
          </a:bodyPr>
          <a:lstStyle/>
          <a:p>
            <a:pPr algn="ctr"/>
            <a:r>
              <a:rPr lang="en-029" sz="5400" b="1" dirty="0" smtClean="0"/>
              <a:t>TYPES OF CUSTOMERS</a:t>
            </a:r>
            <a:endParaRPr lang="en-029" sz="5400" b="1" dirty="0"/>
          </a:p>
        </p:txBody>
      </p:sp>
      <p:sp>
        <p:nvSpPr>
          <p:cNvPr id="2" name="Content Placeholder 1"/>
          <p:cNvSpPr>
            <a:spLocks noGrp="1"/>
          </p:cNvSpPr>
          <p:nvPr>
            <p:ph idx="1"/>
          </p:nvPr>
        </p:nvSpPr>
        <p:spPr/>
        <p:txBody>
          <a:bodyPr>
            <a:noAutofit/>
          </a:bodyPr>
          <a:lstStyle/>
          <a:p>
            <a:r>
              <a:rPr lang="en-029" sz="3600" dirty="0" smtClean="0"/>
              <a:t>It's </a:t>
            </a:r>
            <a:r>
              <a:rPr lang="en-029" sz="3600" dirty="0"/>
              <a:t>important for companies that want to grow to be able to provide customer service that meets the needs of a </a:t>
            </a:r>
            <a:r>
              <a:rPr lang="en-029" sz="3600" b="1" dirty="0"/>
              <a:t>multicultural customer base</a:t>
            </a:r>
            <a:r>
              <a:rPr lang="en-029" sz="3600" dirty="0"/>
              <a:t>. Whether that means understanding the varied cultural backgrounds of customers or providing customer service in different languages depends on what you sell and who your </a:t>
            </a:r>
            <a:r>
              <a:rPr lang="en-029" sz="3600" dirty="0" smtClean="0"/>
              <a:t>customer is.</a:t>
            </a:r>
            <a:endParaRPr lang="en-029" sz="3600" dirty="0"/>
          </a:p>
        </p:txBody>
      </p:sp>
    </p:spTree>
    <p:extLst>
      <p:ext uri="{BB962C8B-B14F-4D97-AF65-F5344CB8AC3E}">
        <p14:creationId xmlns:p14="http://schemas.microsoft.com/office/powerpoint/2010/main" val="42913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029" b="1" dirty="0"/>
              <a:t>UNIT 7 CUSTOMER SERVICE</a:t>
            </a:r>
            <a:br>
              <a:rPr lang="en-029" b="1" dirty="0"/>
            </a:br>
            <a:r>
              <a:rPr lang="en-029" b="1" dirty="0"/>
              <a:t> IN THE AVATION INDUSTRY</a:t>
            </a:r>
            <a:endParaRPr lang="en-029" dirty="0"/>
          </a:p>
        </p:txBody>
      </p:sp>
      <p:sp>
        <p:nvSpPr>
          <p:cNvPr id="5" name="Content Placeholder 4"/>
          <p:cNvSpPr>
            <a:spLocks noGrp="1"/>
          </p:cNvSpPr>
          <p:nvPr>
            <p:ph idx="1"/>
          </p:nvPr>
        </p:nvSpPr>
        <p:spPr/>
        <p:txBody>
          <a:bodyPr>
            <a:normAutofit/>
          </a:bodyPr>
          <a:lstStyle/>
          <a:p>
            <a:endParaRPr lang="en-029" dirty="0" smtClean="0"/>
          </a:p>
          <a:p>
            <a:endParaRPr lang="en-029" dirty="0"/>
          </a:p>
          <a:p>
            <a:endParaRPr lang="en-029" dirty="0" smtClean="0"/>
          </a:p>
          <a:p>
            <a:endParaRPr lang="en-029" dirty="0"/>
          </a:p>
          <a:p>
            <a:endParaRPr lang="en-029" dirty="0" smtClean="0"/>
          </a:p>
          <a:p>
            <a:endParaRPr lang="en-029" dirty="0" smtClean="0"/>
          </a:p>
          <a:p>
            <a:endParaRPr lang="en-029" dirty="0"/>
          </a:p>
          <a:p>
            <a:r>
              <a:rPr lang="en-029" b="1" dirty="0" smtClean="0"/>
              <a:t>P 9: </a:t>
            </a:r>
            <a:r>
              <a:rPr lang="en-029" b="1" dirty="0" smtClean="0"/>
              <a:t>DEMONSTARTE EFFECTIVE CUSTOMER SERVICE SKILLS IN ROUTINE AND NON ROUTINE SITUATIONS </a:t>
            </a:r>
            <a:endParaRPr lang="en-029" b="1" dirty="0"/>
          </a:p>
        </p:txBody>
      </p:sp>
      <p:pic>
        <p:nvPicPr>
          <p:cNvPr id="6" name="Picture 5"/>
          <p:cNvPicPr>
            <a:picLocks noChangeAspect="1"/>
          </p:cNvPicPr>
          <p:nvPr/>
        </p:nvPicPr>
        <p:blipFill>
          <a:blip r:embed="rId2"/>
          <a:stretch>
            <a:fillRect/>
          </a:stretch>
        </p:blipFill>
        <p:spPr>
          <a:xfrm>
            <a:off x="4113212" y="1981200"/>
            <a:ext cx="3771900" cy="2979801"/>
          </a:xfrm>
          <a:prstGeom prst="rect">
            <a:avLst/>
          </a:prstGeom>
        </p:spPr>
      </p:pic>
    </p:spTree>
    <p:extLst>
      <p:ext uri="{BB962C8B-B14F-4D97-AF65-F5344CB8AC3E}">
        <p14:creationId xmlns:p14="http://schemas.microsoft.com/office/powerpoint/2010/main" val="261447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Image result for customer service routine"/>
          <p:cNvSpPr>
            <a:spLocks noGrp="1" noChangeAspect="1" noChangeArrowheads="1"/>
          </p:cNvSpPr>
          <p:nvPr>
            <p:ph type="title"/>
          </p:nvPr>
        </p:nvSpPr>
        <p:spPr bwMode="auto">
          <a:xfrm>
            <a:off x="1522414" y="533400"/>
            <a:ext cx="7543798"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ctr"/>
            <a:r>
              <a:rPr lang="en-029" sz="3600" b="1" dirty="0" smtClean="0"/>
              <a:t>BARRIERS TO COMMUNICATION</a:t>
            </a:r>
            <a:endParaRPr lang="en-029" sz="3600" b="1" dirty="0"/>
          </a:p>
        </p:txBody>
      </p:sp>
      <p:sp>
        <p:nvSpPr>
          <p:cNvPr id="8" name="Content Placeholder 7"/>
          <p:cNvSpPr>
            <a:spLocks noGrp="1"/>
          </p:cNvSpPr>
          <p:nvPr>
            <p:ph idx="1"/>
          </p:nvPr>
        </p:nvSpPr>
        <p:spPr/>
        <p:txBody>
          <a:bodyPr>
            <a:normAutofit fontScale="92500" lnSpcReduction="10000"/>
          </a:bodyPr>
          <a:lstStyle/>
          <a:p>
            <a:r>
              <a:rPr lang="en-029" sz="4000" dirty="0"/>
              <a:t>There are many reasons why interpersonal communications may fail. In many communications, the message (what is said) may not be received exactly the way the sender intended. It is, therefore, important that the communicator seeks feedback to check that their message is clearly understood.</a:t>
            </a:r>
          </a:p>
          <a:p>
            <a:endParaRPr lang="en-029" sz="4000" dirty="0"/>
          </a:p>
          <a:p>
            <a:endParaRPr lang="en-029" sz="4000" dirty="0"/>
          </a:p>
          <a:p>
            <a:endParaRPr lang="en-029" sz="4000" dirty="0"/>
          </a:p>
        </p:txBody>
      </p:sp>
      <p:sp>
        <p:nvSpPr>
          <p:cNvPr id="9" name="AutoShape 8" desc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12" name="AutoShape 14" desc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pic>
        <p:nvPicPr>
          <p:cNvPr id="1040" name="Picture 16" descr="Image result for customer service in aviation indus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533400"/>
            <a:ext cx="1709737" cy="118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15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Image result for customer service routine"/>
          <p:cNvSpPr>
            <a:spLocks noGrp="1" noChangeAspect="1" noChangeArrowheads="1"/>
          </p:cNvSpPr>
          <p:nvPr>
            <p:ph type="title"/>
          </p:nvPr>
        </p:nvSpPr>
        <p:spPr bwMode="auto">
          <a:xfrm>
            <a:off x="1522414" y="533400"/>
            <a:ext cx="7543798"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ctr"/>
            <a:r>
              <a:rPr lang="en-029" sz="3600" b="1" dirty="0" smtClean="0"/>
              <a:t>BARRIERS TO COMMUNICATION</a:t>
            </a:r>
            <a:endParaRPr lang="en-029" sz="3600" b="1" dirty="0"/>
          </a:p>
        </p:txBody>
      </p:sp>
      <p:sp>
        <p:nvSpPr>
          <p:cNvPr id="8" name="Content Placeholder 7"/>
          <p:cNvSpPr>
            <a:spLocks noGrp="1"/>
          </p:cNvSpPr>
          <p:nvPr>
            <p:ph idx="1"/>
          </p:nvPr>
        </p:nvSpPr>
        <p:spPr/>
        <p:txBody>
          <a:bodyPr>
            <a:normAutofit fontScale="92500" lnSpcReduction="10000"/>
          </a:bodyPr>
          <a:lstStyle/>
          <a:p>
            <a:r>
              <a:rPr lang="en-029" sz="4000" dirty="0"/>
              <a:t>There are several barriers that affects the flow of communication in an organization. These barriers interrupt the flow of communication from the sender to the </a:t>
            </a:r>
            <a:r>
              <a:rPr lang="en-029" sz="4000" dirty="0" err="1"/>
              <a:t>reciever</a:t>
            </a:r>
            <a:r>
              <a:rPr lang="en-029" sz="4000" dirty="0"/>
              <a:t>, thus making communication ineffective. It is essential for managers to overcome these barriers. The main barriers of communication are summarized below.</a:t>
            </a:r>
          </a:p>
          <a:p>
            <a:endParaRPr lang="en-029" sz="4000" dirty="0"/>
          </a:p>
        </p:txBody>
      </p:sp>
      <p:sp>
        <p:nvSpPr>
          <p:cNvPr id="9" name="AutoShape 8" desc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12" name="AutoShape 14" desc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pic>
        <p:nvPicPr>
          <p:cNvPr id="1040" name="Picture 16" descr="Image result for customer service in aviation indus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533400"/>
            <a:ext cx="1709737" cy="118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63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Image result for customer service routine"/>
          <p:cNvSpPr>
            <a:spLocks noGrp="1" noChangeAspect="1" noChangeArrowheads="1"/>
          </p:cNvSpPr>
          <p:nvPr>
            <p:ph type="title"/>
          </p:nvPr>
        </p:nvSpPr>
        <p:spPr bwMode="auto">
          <a:xfrm>
            <a:off x="1522414" y="533400"/>
            <a:ext cx="7543798"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ctr"/>
            <a:r>
              <a:rPr lang="en-029" sz="3600" b="1" dirty="0" smtClean="0"/>
              <a:t>BARRIERS TO COMMUNICATION</a:t>
            </a:r>
            <a:endParaRPr lang="en-029" sz="3600" b="1" dirty="0"/>
          </a:p>
        </p:txBody>
      </p:sp>
      <p:sp>
        <p:nvSpPr>
          <p:cNvPr id="8" name="Content Placeholder 7"/>
          <p:cNvSpPr>
            <a:spLocks noGrp="1"/>
          </p:cNvSpPr>
          <p:nvPr>
            <p:ph idx="1"/>
          </p:nvPr>
        </p:nvSpPr>
        <p:spPr/>
        <p:txBody>
          <a:bodyPr>
            <a:normAutofit fontScale="92500" lnSpcReduction="10000"/>
          </a:bodyPr>
          <a:lstStyle/>
          <a:p>
            <a:r>
              <a:rPr lang="en-029" sz="4000" dirty="0" smtClean="0"/>
              <a:t>Barriers </a:t>
            </a:r>
            <a:r>
              <a:rPr lang="en-029" sz="4000" dirty="0"/>
              <a:t>to </a:t>
            </a:r>
            <a:r>
              <a:rPr lang="en-029" sz="4000" dirty="0" smtClean="0"/>
              <a:t>Communication:</a:t>
            </a:r>
          </a:p>
          <a:p>
            <a:r>
              <a:rPr lang="en-029" sz="2400" b="1" dirty="0" smtClean="0"/>
              <a:t>-Cultural </a:t>
            </a:r>
            <a:r>
              <a:rPr lang="en-029" sz="2400" b="1" dirty="0"/>
              <a:t>differences</a:t>
            </a:r>
            <a:r>
              <a:rPr lang="en-029" sz="2400" dirty="0"/>
              <a:t>.  The norms of social interaction vary greatly in different cultures, as do the way in which emotions are expressed. For example, the concept of personal space varies between cultures and between different social settings</a:t>
            </a:r>
            <a:r>
              <a:rPr lang="en-029" sz="2400" dirty="0" smtClean="0"/>
              <a:t>.</a:t>
            </a:r>
          </a:p>
          <a:p>
            <a:r>
              <a:rPr lang="en-029" sz="2400" b="1" dirty="0" smtClean="0"/>
              <a:t>-Language</a:t>
            </a:r>
            <a:r>
              <a:rPr lang="en-029" sz="2400" dirty="0" smtClean="0"/>
              <a:t> </a:t>
            </a:r>
            <a:r>
              <a:rPr lang="en-029" sz="2400" dirty="0"/>
              <a:t>differences and the difficulty in understanding unfamiliar accents</a:t>
            </a:r>
            <a:r>
              <a:rPr lang="en-029" sz="2400" dirty="0" smtClean="0"/>
              <a:t>.</a:t>
            </a:r>
          </a:p>
          <a:p>
            <a:r>
              <a:rPr lang="en-029" sz="2400" b="1" dirty="0" smtClean="0"/>
              <a:t>-Emotions</a:t>
            </a:r>
            <a:r>
              <a:rPr lang="en-029" sz="2400" b="1" dirty="0"/>
              <a:t>: </a:t>
            </a:r>
            <a:r>
              <a:rPr lang="en-029" sz="2400" dirty="0"/>
              <a:t>Emotional state at a particular point of time also affects communication. If the receiver feels that communicator is angry he interprets that the information being sent is very bad. While he takes it differently if the communicator is happy and jovial (in that case the message is interpreted to be good and interesting).</a:t>
            </a:r>
          </a:p>
          <a:p>
            <a:endParaRPr lang="en-029" sz="2400" dirty="0"/>
          </a:p>
          <a:p>
            <a:endParaRPr lang="en-029" sz="4000" dirty="0"/>
          </a:p>
        </p:txBody>
      </p:sp>
      <p:sp>
        <p:nvSpPr>
          <p:cNvPr id="9" name="AutoShape 8" desc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12" name="AutoShape 14" desc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pic>
        <p:nvPicPr>
          <p:cNvPr id="1040" name="Picture 16" descr="Image result for customer service in aviation indus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533400"/>
            <a:ext cx="1709737" cy="118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96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Image result for customer service routine"/>
          <p:cNvSpPr>
            <a:spLocks noGrp="1" noChangeAspect="1" noChangeArrowheads="1"/>
          </p:cNvSpPr>
          <p:nvPr>
            <p:ph type="title"/>
          </p:nvPr>
        </p:nvSpPr>
        <p:spPr bwMode="auto">
          <a:xfrm>
            <a:off x="1522414" y="533400"/>
            <a:ext cx="7543798"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ctr"/>
            <a:r>
              <a:rPr lang="en-029" sz="3600" b="1" dirty="0" smtClean="0"/>
              <a:t>BARRIERS TO COMMUNICATION</a:t>
            </a:r>
            <a:endParaRPr lang="en-029" sz="3600" b="1" dirty="0"/>
          </a:p>
        </p:txBody>
      </p:sp>
      <p:sp>
        <p:nvSpPr>
          <p:cNvPr id="8" name="Content Placeholder 7"/>
          <p:cNvSpPr>
            <a:spLocks noGrp="1"/>
          </p:cNvSpPr>
          <p:nvPr>
            <p:ph idx="1"/>
          </p:nvPr>
        </p:nvSpPr>
        <p:spPr/>
        <p:txBody>
          <a:bodyPr>
            <a:normAutofit/>
          </a:bodyPr>
          <a:lstStyle/>
          <a:p>
            <a:r>
              <a:rPr lang="en-029" sz="4000" dirty="0" smtClean="0"/>
              <a:t>Barriers </a:t>
            </a:r>
            <a:r>
              <a:rPr lang="en-029" sz="4000" dirty="0"/>
              <a:t>to </a:t>
            </a:r>
            <a:r>
              <a:rPr lang="en-029" sz="4000" dirty="0" smtClean="0"/>
              <a:t>Communication:</a:t>
            </a:r>
          </a:p>
          <a:p>
            <a:r>
              <a:rPr lang="en-029" sz="2400" b="1" dirty="0"/>
              <a:t>-Emotional </a:t>
            </a:r>
            <a:r>
              <a:rPr lang="en-029" sz="2400" b="1" dirty="0" smtClean="0"/>
              <a:t>– </a:t>
            </a:r>
            <a:r>
              <a:rPr lang="en-029" sz="2400" dirty="0"/>
              <a:t>Trouble listening can occur if one is consumed with emotion. Hostility, anger, fear, and other emotions make it hard to hear outside of one’s self</a:t>
            </a:r>
            <a:r>
              <a:rPr lang="en-029" sz="2400" dirty="0" smtClean="0"/>
              <a:t>.</a:t>
            </a:r>
          </a:p>
          <a:p>
            <a:r>
              <a:rPr lang="en-029" sz="2400" dirty="0" smtClean="0"/>
              <a:t>The </a:t>
            </a:r>
            <a:r>
              <a:rPr lang="en-029" sz="2400" dirty="0"/>
              <a:t>major </a:t>
            </a:r>
            <a:r>
              <a:rPr lang="en-029" sz="2400" b="1" dirty="0"/>
              <a:t>environmental / physical </a:t>
            </a:r>
            <a:r>
              <a:rPr lang="en-029" sz="2400" dirty="0" smtClean="0"/>
              <a:t>are </a:t>
            </a:r>
            <a:r>
              <a:rPr lang="en-029" sz="2400" dirty="0"/>
              <a:t>Time, Place, Space, Climate and Noise. Some of them are easy to alter whereas, some may prove to be tough obstacles in the process of effective communication. These factors may just cause distraction leading to inattentiveness or totally alter the message, causing miscommunication.</a:t>
            </a:r>
          </a:p>
          <a:p>
            <a:endParaRPr lang="en-029" sz="4000" dirty="0"/>
          </a:p>
        </p:txBody>
      </p:sp>
      <p:sp>
        <p:nvSpPr>
          <p:cNvPr id="9" name="AutoShape 8" desc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12" name="AutoShape 14" desc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pic>
        <p:nvPicPr>
          <p:cNvPr id="1040" name="Picture 16" descr="Image result for customer service in aviation indus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533400"/>
            <a:ext cx="1709737" cy="118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1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Image result for customer service routine"/>
          <p:cNvSpPr>
            <a:spLocks noGrp="1" noChangeAspect="1" noChangeArrowheads="1"/>
          </p:cNvSpPr>
          <p:nvPr>
            <p:ph type="title"/>
          </p:nvPr>
        </p:nvSpPr>
        <p:spPr bwMode="auto">
          <a:xfrm>
            <a:off x="1522414" y="533400"/>
            <a:ext cx="7543798"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ctr"/>
            <a:r>
              <a:rPr lang="en-029" sz="3600" b="1" dirty="0" smtClean="0"/>
              <a:t>BARRIERS TO COMMUNICATION</a:t>
            </a:r>
            <a:endParaRPr lang="en-029" sz="3600" b="1" dirty="0"/>
          </a:p>
        </p:txBody>
      </p:sp>
      <p:sp>
        <p:nvSpPr>
          <p:cNvPr id="8" name="Content Placeholder 7"/>
          <p:cNvSpPr>
            <a:spLocks noGrp="1"/>
          </p:cNvSpPr>
          <p:nvPr>
            <p:ph idx="1"/>
          </p:nvPr>
        </p:nvSpPr>
        <p:spPr/>
        <p:txBody>
          <a:bodyPr>
            <a:normAutofit fontScale="92500"/>
          </a:bodyPr>
          <a:lstStyle/>
          <a:p>
            <a:r>
              <a:rPr lang="en-029" sz="4000" dirty="0" smtClean="0"/>
              <a:t>Barriers </a:t>
            </a:r>
            <a:r>
              <a:rPr lang="en-029" sz="4000" dirty="0"/>
              <a:t>to </a:t>
            </a:r>
            <a:r>
              <a:rPr lang="en-029" sz="4000" dirty="0" smtClean="0"/>
              <a:t>Communication:</a:t>
            </a:r>
          </a:p>
          <a:p>
            <a:r>
              <a:rPr lang="en-029" sz="3000" b="1" dirty="0" smtClean="0"/>
              <a:t>-Interpersonal </a:t>
            </a:r>
            <a:r>
              <a:rPr lang="en-029" sz="2800" dirty="0" smtClean="0"/>
              <a:t>are </a:t>
            </a:r>
            <a:r>
              <a:rPr lang="en-029" sz="2800" dirty="0"/>
              <a:t>what ultimately keep us from reaching out to each other and opening ourselves up, not just to be heard, but to hear others. Oddly enough, this can be the most difficult area to change. Some people spend their entire lives attempting to overcome a poor self-image or a series of deeply rooted prejudices about their place in the world. They are unable to form genuine connections with people because they have too many false perceptions blocking the way.</a:t>
            </a:r>
          </a:p>
          <a:p>
            <a:endParaRPr lang="en-029" sz="2400" b="1" dirty="0"/>
          </a:p>
          <a:p>
            <a:endParaRPr lang="en-029" sz="2400" b="1" dirty="0"/>
          </a:p>
          <a:p>
            <a:endParaRPr lang="en-029" sz="4000" dirty="0"/>
          </a:p>
        </p:txBody>
      </p:sp>
      <p:sp>
        <p:nvSpPr>
          <p:cNvPr id="9" name="AutoShape 8" desc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12" name="AutoShape 14" desc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pic>
        <p:nvPicPr>
          <p:cNvPr id="1040" name="Picture 16" descr="Image result for customer service in aviation indus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412" y="533400"/>
            <a:ext cx="1709737" cy="118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6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800" b="1" dirty="0" smtClean="0"/>
              <a:t>UNIT 3: CUSTOMER SERVICE</a:t>
            </a:r>
            <a:endParaRPr lang="en-JM" sz="4800" b="1" dirty="0"/>
          </a:p>
        </p:txBody>
      </p:sp>
      <p:sp>
        <p:nvSpPr>
          <p:cNvPr id="7" name="Content Placeholder 6"/>
          <p:cNvSpPr>
            <a:spLocks noGrp="1"/>
          </p:cNvSpPr>
          <p:nvPr>
            <p:ph idx="1"/>
          </p:nvPr>
        </p:nvSpPr>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b="1" dirty="0" smtClean="0"/>
          </a:p>
          <a:p>
            <a:endParaRPr lang="en-US" b="1" dirty="0" smtClean="0"/>
          </a:p>
          <a:p>
            <a:endParaRPr lang="en-US" b="1" dirty="0"/>
          </a:p>
          <a:p>
            <a:r>
              <a:rPr lang="en-US" b="1" dirty="0" smtClean="0"/>
              <a:t>LEARNING OUTCOME 4: BE </a:t>
            </a:r>
            <a:r>
              <a:rPr lang="en-US" b="1" dirty="0"/>
              <a:t>ABLE TO PROVIDE CUSTOMER SERVICE WITHIN BUSINESS AND SERVICES CONTEXTS  TO MEET REQUIRED STANDARDS.</a:t>
            </a:r>
          </a:p>
          <a:p>
            <a:endParaRPr lang="en-JM" dirty="0"/>
          </a:p>
          <a:p>
            <a:endParaRPr lang="en-JM" b="1" dirty="0"/>
          </a:p>
        </p:txBody>
      </p:sp>
      <p:pic>
        <p:nvPicPr>
          <p:cNvPr id="8" name="Picture 7"/>
          <p:cNvPicPr>
            <a:picLocks noChangeAspect="1"/>
          </p:cNvPicPr>
          <p:nvPr/>
        </p:nvPicPr>
        <p:blipFill>
          <a:blip r:embed="rId2"/>
          <a:stretch>
            <a:fillRect/>
          </a:stretch>
        </p:blipFill>
        <p:spPr>
          <a:xfrm>
            <a:off x="4189412" y="2057400"/>
            <a:ext cx="3505200" cy="2628900"/>
          </a:xfrm>
          <a:prstGeom prst="rect">
            <a:avLst/>
          </a:prstGeom>
        </p:spPr>
      </p:pic>
    </p:spTree>
    <p:extLst>
      <p:ext uri="{BB962C8B-B14F-4D97-AF65-F5344CB8AC3E}">
        <p14:creationId xmlns:p14="http://schemas.microsoft.com/office/powerpoint/2010/main" val="67921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355724" y="1828800"/>
            <a:ext cx="9601200" cy="4191000"/>
          </a:xfrm>
        </p:spPr>
        <p:txBody>
          <a:bodyPr>
            <a:normAutofit/>
          </a:bodyPr>
          <a:lstStyle/>
          <a:p>
            <a:pPr lvl="0"/>
            <a:r>
              <a:rPr lang="en-029" dirty="0"/>
              <a:t>"What Are The Five Types Of Customer Segmentation?". Smallbusiness.chron.com. </a:t>
            </a:r>
            <a:r>
              <a:rPr lang="en-029" dirty="0" err="1"/>
              <a:t>N.p</a:t>
            </a:r>
            <a:r>
              <a:rPr lang="en-029" dirty="0"/>
              <a:t>., 2017. Web. 22 Mar. 2017</a:t>
            </a:r>
            <a:r>
              <a:rPr lang="en-029" dirty="0" smtClean="0"/>
              <a:t>.</a:t>
            </a:r>
          </a:p>
          <a:p>
            <a:pPr lvl="0"/>
            <a:r>
              <a:rPr lang="en-029" dirty="0"/>
              <a:t>"Different Types Of Customers". Managementstudyguide.com. </a:t>
            </a:r>
            <a:r>
              <a:rPr lang="en-029" dirty="0" err="1"/>
              <a:t>N.p</a:t>
            </a:r>
            <a:r>
              <a:rPr lang="en-029" dirty="0"/>
              <a:t>., 2017. Web. 22 Mar. 2017</a:t>
            </a:r>
            <a:r>
              <a:rPr lang="en-029" dirty="0" smtClean="0"/>
              <a:t>.</a:t>
            </a:r>
          </a:p>
          <a:p>
            <a:pPr lvl="0"/>
            <a:r>
              <a:rPr lang="en-029" dirty="0"/>
              <a:t>"How To Appeal To Customers Of Different Ages". Smallbusiness.chron.com. </a:t>
            </a:r>
            <a:r>
              <a:rPr lang="en-029" dirty="0" err="1"/>
              <a:t>N.p</a:t>
            </a:r>
            <a:r>
              <a:rPr lang="en-029" dirty="0"/>
              <a:t>., 2017. Web. 22 Mar. 2017</a:t>
            </a:r>
            <a:r>
              <a:rPr lang="en-029" dirty="0" smtClean="0"/>
              <a:t>.</a:t>
            </a:r>
          </a:p>
          <a:p>
            <a:pPr lvl="0"/>
            <a:r>
              <a:rPr lang="en-029" dirty="0"/>
              <a:t>"Cite A Website - Cite This For Me". Mobygames.com. </a:t>
            </a:r>
            <a:r>
              <a:rPr lang="en-029" dirty="0" err="1"/>
              <a:t>N.p</a:t>
            </a:r>
            <a:r>
              <a:rPr lang="en-029" dirty="0"/>
              <a:t>., 2017. Web. 23 Mar. 2017.</a:t>
            </a:r>
            <a:endParaRPr lang="en-029" dirty="0" smtClean="0"/>
          </a:p>
          <a:p>
            <a:pPr lvl="0"/>
            <a:r>
              <a:rPr lang="en-029" dirty="0"/>
              <a:t>Khanna, Vikrant. "How A Salesman Should Deal With Elderly Customers ?". Preservearticles.com. </a:t>
            </a:r>
            <a:r>
              <a:rPr lang="en-029" dirty="0" err="1"/>
              <a:t>N.p</a:t>
            </a:r>
            <a:r>
              <a:rPr lang="en-029" dirty="0"/>
              <a:t>., 2017. Web. 23 Mar. 2017.</a:t>
            </a:r>
            <a:endParaRPr lang="en-029" dirty="0" smtClean="0"/>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val="3608890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lnSpcReduction="10000"/>
          </a:bodyPr>
          <a:lstStyle/>
          <a:p>
            <a:pPr lvl="0"/>
            <a:r>
              <a:rPr lang="en-029" dirty="0"/>
              <a:t>Service, The. "The Importance Of Multi-Cultural Customer Service". Business News Daily. </a:t>
            </a:r>
            <a:r>
              <a:rPr lang="en-029" dirty="0" err="1"/>
              <a:t>N.p</a:t>
            </a:r>
            <a:r>
              <a:rPr lang="en-029" dirty="0"/>
              <a:t>., 2017. Web. 23 Mar. 2017</a:t>
            </a:r>
            <a:r>
              <a:rPr lang="en-029" dirty="0" smtClean="0"/>
              <a:t>.</a:t>
            </a:r>
          </a:p>
          <a:p>
            <a:pPr lvl="0"/>
            <a:r>
              <a:rPr lang="en-029" dirty="0"/>
              <a:t>2011-2017, (c). "Barriers To Effective Communication | </a:t>
            </a:r>
            <a:r>
              <a:rPr lang="en-029" dirty="0" err="1"/>
              <a:t>Skillsyouneed</a:t>
            </a:r>
            <a:r>
              <a:rPr lang="en-029" dirty="0"/>
              <a:t>". Skillsyouneed.com. </a:t>
            </a:r>
            <a:r>
              <a:rPr lang="en-029" dirty="0" err="1"/>
              <a:t>N.p</a:t>
            </a:r>
            <a:r>
              <a:rPr lang="en-029" dirty="0"/>
              <a:t>., 2017. Web. 23 Mar. 2017</a:t>
            </a:r>
            <a:r>
              <a:rPr lang="en-029" dirty="0" smtClean="0"/>
              <a:t>.</a:t>
            </a:r>
          </a:p>
          <a:p>
            <a:pPr lvl="0"/>
            <a:r>
              <a:rPr lang="en-029" dirty="0"/>
              <a:t>"Communication Barriers - Reasons For Communication Breakdown". Managementstudyguide.com. </a:t>
            </a:r>
            <a:r>
              <a:rPr lang="en-029" dirty="0" err="1"/>
              <a:t>N.p</a:t>
            </a:r>
            <a:r>
              <a:rPr lang="en-029" dirty="0"/>
              <a:t>., 2017. Web. 23 Mar. 2017</a:t>
            </a:r>
            <a:r>
              <a:rPr lang="en-029" dirty="0" smtClean="0"/>
              <a:t>.</a:t>
            </a:r>
          </a:p>
          <a:p>
            <a:pPr lvl="0"/>
            <a:r>
              <a:rPr lang="en-029" dirty="0"/>
              <a:t>"Barriers To Communication". Communication Studies. </a:t>
            </a:r>
            <a:r>
              <a:rPr lang="en-029" dirty="0" err="1"/>
              <a:t>N.p</a:t>
            </a:r>
            <a:r>
              <a:rPr lang="en-029" dirty="0"/>
              <a:t>., 2017. Web. 23 Mar. 2017</a:t>
            </a:r>
            <a:r>
              <a:rPr lang="en-029" dirty="0" smtClean="0"/>
              <a:t>.</a:t>
            </a:r>
          </a:p>
          <a:p>
            <a:pPr lvl="0"/>
            <a:r>
              <a:rPr lang="en-029" dirty="0"/>
              <a:t>"Physical/Environmental Barriers". Communication Theory. </a:t>
            </a:r>
            <a:r>
              <a:rPr lang="en-029" dirty="0" err="1"/>
              <a:t>N.p</a:t>
            </a:r>
            <a:r>
              <a:rPr lang="en-029" dirty="0"/>
              <a:t>., 2017. Web. 23 Mar. 2017</a:t>
            </a:r>
            <a:r>
              <a:rPr lang="en-029" dirty="0" smtClean="0"/>
              <a:t>.</a:t>
            </a:r>
          </a:p>
          <a:p>
            <a:pPr lvl="0"/>
            <a:r>
              <a:rPr lang="en-029" dirty="0"/>
              <a:t>"The Seven Barriers Of Communication". Guides. </a:t>
            </a:r>
            <a:r>
              <a:rPr lang="en-029" dirty="0" err="1"/>
              <a:t>N.p</a:t>
            </a:r>
            <a:r>
              <a:rPr lang="en-029" dirty="0"/>
              <a:t>., 2017. Web. 23 Mar. 2017.</a:t>
            </a:r>
            <a:endParaRPr lang="en-029" dirty="0" smtClean="0"/>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val="3889402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1. UNDERSTAND CUSTOMER SERVICE POLICIES WITHIN BUSINESS AND SERVICE CONTEXTS </a:t>
            </a:r>
          </a:p>
          <a:p>
            <a:r>
              <a:rPr lang="en-US" dirty="0" smtClean="0"/>
              <a:t>2. UNDERSTAND THE PURPOSE OF PROMOTING A CUSTOMER-FOCUSED CULTURE.</a:t>
            </a:r>
          </a:p>
          <a:p>
            <a:r>
              <a:rPr lang="en-US" dirty="0" smtClean="0"/>
              <a:t>3.BE ABLE TO INVESTIGATE CUSTOMER REQUIREMENTS AND EXPECTATIONS</a:t>
            </a:r>
          </a:p>
          <a:p>
            <a:r>
              <a:rPr lang="en-US" dirty="0" smtClean="0"/>
              <a:t>4.BE ABLE TO PROVIDE CUSTOMER SERVICE WITHIN BUSINESS AND SERVICES CONTEXTS  TO MEET REQUIRED STANDARDS.</a:t>
            </a:r>
          </a:p>
          <a:p>
            <a:endParaRPr lang="en-JM" dirty="0"/>
          </a:p>
        </p:txBody>
      </p:sp>
      <p:sp>
        <p:nvSpPr>
          <p:cNvPr id="3" name="Title 2"/>
          <p:cNvSpPr>
            <a:spLocks noGrp="1"/>
          </p:cNvSpPr>
          <p:nvPr>
            <p:ph type="title"/>
          </p:nvPr>
        </p:nvSpPr>
        <p:spPr/>
        <p:txBody>
          <a:bodyPr>
            <a:normAutofit/>
          </a:bodyPr>
          <a:lstStyle/>
          <a:p>
            <a:pPr algn="ctr"/>
            <a:r>
              <a:rPr lang="en-US" sz="4800" b="1" dirty="0" smtClean="0">
                <a:latin typeface="Adobe Garamond Pro Bold" panose="02020702060506020403" pitchFamily="18" charset="0"/>
              </a:rPr>
              <a:t>THE BASIC SYLLABUS</a:t>
            </a:r>
            <a:endParaRPr lang="en-JM" sz="4800" b="1" dirty="0">
              <a:latin typeface="Adobe Garamond Pro Bold" panose="02020702060506020403" pitchFamily="18" charset="0"/>
            </a:endParaRPr>
          </a:p>
        </p:txBody>
      </p:sp>
      <p:pic>
        <p:nvPicPr>
          <p:cNvPr id="4" name="Picture 3"/>
          <p:cNvPicPr>
            <a:picLocks noChangeAspect="1"/>
          </p:cNvPicPr>
          <p:nvPr/>
        </p:nvPicPr>
        <p:blipFill>
          <a:blip r:embed="rId2"/>
          <a:stretch>
            <a:fillRect/>
          </a:stretch>
        </p:blipFill>
        <p:spPr>
          <a:xfrm>
            <a:off x="10437812" y="482705"/>
            <a:ext cx="1085850" cy="1346095"/>
          </a:xfrm>
          <a:prstGeom prst="rect">
            <a:avLst/>
          </a:prstGeom>
        </p:spPr>
      </p:pic>
    </p:spTree>
    <p:extLst>
      <p:ext uri="{BB962C8B-B14F-4D97-AF65-F5344CB8AC3E}">
        <p14:creationId xmlns:p14="http://schemas.microsoft.com/office/powerpoint/2010/main" val="375309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BE </a:t>
            </a:r>
            <a:r>
              <a:rPr lang="en-US" b="1" dirty="0"/>
              <a:t>ABLE TO PROVIDE CUSTOMER SERVICE WITHIN BUSINESS AND SERVICES CONTEXTS  TO MEET REQUIRED STANDARDS</a:t>
            </a:r>
            <a:endParaRPr lang="en-US" b="1" dirty="0" smtClean="0"/>
          </a:p>
          <a:p>
            <a:endParaRPr lang="en-US" dirty="0"/>
          </a:p>
          <a:p>
            <a:endParaRPr lang="en-US" dirty="0" smtClean="0"/>
          </a:p>
          <a:p>
            <a:endParaRPr lang="en-US" dirty="0" smtClean="0"/>
          </a:p>
          <a:p>
            <a:endParaRPr lang="en-US" dirty="0" smtClean="0"/>
          </a:p>
          <a:p>
            <a:endParaRPr lang="en-US" b="1" dirty="0" smtClean="0"/>
          </a:p>
          <a:p>
            <a:r>
              <a:rPr lang="en-US" b="1" dirty="0" smtClean="0"/>
              <a:t>AC  4.2: REVIEW OWN PERFORMANCE IN THE DELIVERY OF CUSTOMER SERVICE AND MAKE RECOMMENDATIONS FOR IMPROVEMENT</a:t>
            </a:r>
            <a:endParaRPr lang="en-JM" b="1" dirty="0"/>
          </a:p>
        </p:txBody>
      </p:sp>
      <p:sp>
        <p:nvSpPr>
          <p:cNvPr id="3" name="Title 2"/>
          <p:cNvSpPr>
            <a:spLocks noGrp="1"/>
          </p:cNvSpPr>
          <p:nvPr>
            <p:ph type="title"/>
          </p:nvPr>
        </p:nvSpPr>
        <p:spPr/>
        <p:txBody>
          <a:bodyPr>
            <a:normAutofit/>
          </a:bodyPr>
          <a:lstStyle/>
          <a:p>
            <a:pPr algn="ctr"/>
            <a:r>
              <a:rPr lang="en-US" sz="4800" b="1" dirty="0" smtClean="0">
                <a:latin typeface="Adobe Garamond Pro Bold" panose="02020702060506020403" pitchFamily="18" charset="0"/>
              </a:rPr>
              <a:t>LEARNING OUTCOMES</a:t>
            </a:r>
            <a:endParaRPr lang="en-JM" sz="4800" b="1" dirty="0">
              <a:latin typeface="Adobe Garamond Pro Bold" panose="02020702060506020403" pitchFamily="18" charset="0"/>
            </a:endParaRPr>
          </a:p>
        </p:txBody>
      </p:sp>
      <p:pic>
        <p:nvPicPr>
          <p:cNvPr id="5" name="Picture 4"/>
          <p:cNvPicPr>
            <a:picLocks noChangeAspect="1"/>
          </p:cNvPicPr>
          <p:nvPr/>
        </p:nvPicPr>
        <p:blipFill>
          <a:blip r:embed="rId2"/>
          <a:stretch>
            <a:fillRect/>
          </a:stretch>
        </p:blipFill>
        <p:spPr>
          <a:xfrm>
            <a:off x="4494212" y="2514600"/>
            <a:ext cx="2640654" cy="2532873"/>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3012" y="609600"/>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7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4800" dirty="0"/>
              <a:t>Understanding the various types of customers that </a:t>
            </a:r>
            <a:r>
              <a:rPr lang="en-029" sz="4800" dirty="0" smtClean="0"/>
              <a:t>you may </a:t>
            </a:r>
            <a:r>
              <a:rPr lang="en-029" sz="4800" dirty="0"/>
              <a:t>encounter while attempting to sell products or services is an important part of the marketing process. </a:t>
            </a:r>
            <a:endParaRPr lang="en-029" sz="4800" dirty="0" smtClean="0"/>
          </a:p>
        </p:txBody>
      </p:sp>
      <p:sp>
        <p:nvSpPr>
          <p:cNvPr id="3" name="Title 2"/>
          <p:cNvSpPr>
            <a:spLocks noGrp="1"/>
          </p:cNvSpPr>
          <p:nvPr>
            <p:ph type="title"/>
          </p:nvPr>
        </p:nvSpPr>
        <p:spPr/>
        <p:txBody>
          <a:bodyPr>
            <a:normAutofit/>
          </a:bodyPr>
          <a:lstStyle/>
          <a:p>
            <a:pPr algn="ctr"/>
            <a:r>
              <a:rPr lang="en-029" sz="6000" b="1" dirty="0" smtClean="0"/>
              <a:t>OVERVIEW</a:t>
            </a:r>
            <a:endParaRPr lang="en-029" sz="6000" b="1" dirty="0"/>
          </a:p>
        </p:txBody>
      </p:sp>
      <p:pic>
        <p:nvPicPr>
          <p:cNvPr id="1026"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5412" y="533400"/>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9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4000" dirty="0"/>
              <a:t>Customers play the most significant part in business. In fact the customer is the actual boss in a deal and is responsible for the actually profit for the organization. Customer is the one who uses the products and services and judges the quality of those products and services. </a:t>
            </a:r>
            <a:endParaRPr lang="en-029" sz="4000" dirty="0" smtClean="0"/>
          </a:p>
        </p:txBody>
      </p:sp>
      <p:sp>
        <p:nvSpPr>
          <p:cNvPr id="3" name="Title 2"/>
          <p:cNvSpPr>
            <a:spLocks noGrp="1"/>
          </p:cNvSpPr>
          <p:nvPr>
            <p:ph type="title"/>
          </p:nvPr>
        </p:nvSpPr>
        <p:spPr/>
        <p:txBody>
          <a:bodyPr>
            <a:normAutofit/>
          </a:bodyPr>
          <a:lstStyle/>
          <a:p>
            <a:pPr algn="ctr"/>
            <a:r>
              <a:rPr lang="en-029" sz="6000" b="1" dirty="0" smtClean="0"/>
              <a:t>TYPES OF CUSTOMERS</a:t>
            </a:r>
            <a:endParaRPr lang="en-029" sz="6000" b="1" dirty="0"/>
          </a:p>
        </p:txBody>
      </p:sp>
      <p:pic>
        <p:nvPicPr>
          <p:cNvPr id="1026"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5412" y="533400"/>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59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4000" dirty="0" smtClean="0"/>
              <a:t>Hence </a:t>
            </a:r>
            <a:r>
              <a:rPr lang="en-029" sz="4000" dirty="0"/>
              <a:t>it’s important for an organization to retain customers or make new customers and flourish business. To manage customers, organizations should follow some sort of approaches like segmentation or division of customers into groups because each customer has to be considered valuable and profitable.</a:t>
            </a:r>
            <a:endParaRPr lang="en-029" sz="4000" dirty="0" smtClean="0"/>
          </a:p>
        </p:txBody>
      </p:sp>
      <p:sp>
        <p:nvSpPr>
          <p:cNvPr id="3" name="Title 2"/>
          <p:cNvSpPr>
            <a:spLocks noGrp="1"/>
          </p:cNvSpPr>
          <p:nvPr>
            <p:ph type="title"/>
          </p:nvPr>
        </p:nvSpPr>
        <p:spPr/>
        <p:txBody>
          <a:bodyPr>
            <a:normAutofit/>
          </a:bodyPr>
          <a:lstStyle/>
          <a:p>
            <a:pPr algn="ctr"/>
            <a:r>
              <a:rPr lang="en-029" sz="6000" b="1" dirty="0" smtClean="0"/>
              <a:t>TYPES OF CUSTOMERS</a:t>
            </a:r>
            <a:endParaRPr lang="en-029" sz="6000" b="1" dirty="0"/>
          </a:p>
        </p:txBody>
      </p:sp>
      <p:pic>
        <p:nvPicPr>
          <p:cNvPr id="1026"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5412" y="533400"/>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6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4000" dirty="0"/>
              <a:t>Creating a product or service that appeals to customers in different age groups can expand your sales and profits, but it also can create brand-management problems. </a:t>
            </a:r>
            <a:endParaRPr lang="en-029" sz="4000" dirty="0" smtClean="0"/>
          </a:p>
        </p:txBody>
      </p:sp>
      <p:sp>
        <p:nvSpPr>
          <p:cNvPr id="3" name="Title 2"/>
          <p:cNvSpPr>
            <a:spLocks noGrp="1"/>
          </p:cNvSpPr>
          <p:nvPr>
            <p:ph type="title"/>
          </p:nvPr>
        </p:nvSpPr>
        <p:spPr/>
        <p:txBody>
          <a:bodyPr>
            <a:normAutofit/>
          </a:bodyPr>
          <a:lstStyle/>
          <a:p>
            <a:pPr algn="ctr"/>
            <a:r>
              <a:rPr lang="en-029" sz="6000" b="1" dirty="0" smtClean="0"/>
              <a:t>TYPES OF CUSTOMERS</a:t>
            </a:r>
            <a:endParaRPr lang="en-029" sz="6000" b="1" dirty="0"/>
          </a:p>
        </p:txBody>
      </p:sp>
      <p:pic>
        <p:nvPicPr>
          <p:cNvPr id="1026"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5412" y="533400"/>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3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4000" dirty="0" smtClean="0"/>
              <a:t>When </a:t>
            </a:r>
            <a:r>
              <a:rPr lang="en-029" sz="4000" dirty="0"/>
              <a:t>customers see different messages about a business, including who the company is trying to serve, buyers might look for someone else who better caters to their unique needs. </a:t>
            </a:r>
            <a:endParaRPr lang="en-029" sz="4000" dirty="0" smtClean="0"/>
          </a:p>
        </p:txBody>
      </p:sp>
      <p:sp>
        <p:nvSpPr>
          <p:cNvPr id="3" name="Title 2"/>
          <p:cNvSpPr>
            <a:spLocks noGrp="1"/>
          </p:cNvSpPr>
          <p:nvPr>
            <p:ph type="title"/>
          </p:nvPr>
        </p:nvSpPr>
        <p:spPr/>
        <p:txBody>
          <a:bodyPr>
            <a:normAutofit/>
          </a:bodyPr>
          <a:lstStyle/>
          <a:p>
            <a:pPr algn="ctr"/>
            <a:r>
              <a:rPr lang="en-029" sz="6000" b="1" dirty="0" smtClean="0"/>
              <a:t>TYPES OF CUSTOMERS</a:t>
            </a:r>
            <a:endParaRPr lang="en-029" sz="6000" b="1" dirty="0"/>
          </a:p>
        </p:txBody>
      </p:sp>
      <p:pic>
        <p:nvPicPr>
          <p:cNvPr id="1026"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5412" y="533400"/>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0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ertical and Horizontal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Vertical and Horizontal design template" id="{937EFE6A-8CE5-4A5C-8AD7-E2948927A036}" vid="{D6F8E6E7-0932-4929-AF45-A0C96E4D3BC0}"/>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FA80C33-DBF0-414D-A0CF-0F4E51886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Vertical and horizontal design slides</Template>
  <TotalTime>0</TotalTime>
  <Words>1151</Words>
  <Application>Microsoft Office PowerPoint</Application>
  <PresentationFormat>Custom</PresentationFormat>
  <Paragraphs>85</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굴림</vt:lpstr>
      <vt:lpstr>Adobe Garamond Pro Bold</vt:lpstr>
      <vt:lpstr>Arial</vt:lpstr>
      <vt:lpstr>Century Gothic</vt:lpstr>
      <vt:lpstr>Vertical and Horizontal design template</vt:lpstr>
      <vt:lpstr>                                               CUSTOMER SERVICE </vt:lpstr>
      <vt:lpstr>UNIT 3: CUSTOMER SERVICE</vt:lpstr>
      <vt:lpstr>THE BASIC SYLLABUS</vt:lpstr>
      <vt:lpstr>LEARNING OUTCOMES</vt:lpstr>
      <vt:lpstr>OVERVIEW</vt:lpstr>
      <vt:lpstr>TYPES OF CUSTOMERS</vt:lpstr>
      <vt:lpstr>TYPES OF CUSTOMERS</vt:lpstr>
      <vt:lpstr>TYPES OF CUSTOMERS</vt:lpstr>
      <vt:lpstr>TYPES OF CUSTOMERS</vt:lpstr>
      <vt:lpstr>TYPES OF CUSTOMERS</vt:lpstr>
      <vt:lpstr>TYPES OF CUSTOMERS</vt:lpstr>
      <vt:lpstr>TYPES OF CUSTOMERS</vt:lpstr>
      <vt:lpstr>TYPES OF CUSTOMERS</vt:lpstr>
      <vt:lpstr>UNIT 7 CUSTOMER SERVICE  IN THE AVATION INDUSTRY</vt:lpstr>
      <vt:lpstr>BARRIERS TO COMMUNICATION</vt:lpstr>
      <vt:lpstr>BARRIERS TO COMMUNICATION</vt:lpstr>
      <vt:lpstr>BARRIERS TO COMMUNICATION</vt:lpstr>
      <vt:lpstr>BARRIERS TO COMMUNICATION</vt:lpstr>
      <vt:lpstr>BARRIERS TO COMMUNICATION</vt:lpstr>
      <vt:lpstr>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2017-01-07T23:17:34Z</dcterms:created>
  <dcterms:modified xsi:type="dcterms:W3CDTF">2017-03-23T21:10:02Z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ies>
</file>