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29"/>
  </p:notesMasterIdLst>
  <p:handoutMasterIdLst>
    <p:handoutMasterId r:id="rId30"/>
  </p:handoutMasterIdLst>
  <p:sldIdLst>
    <p:sldId id="259" r:id="rId3"/>
    <p:sldId id="262" r:id="rId4"/>
    <p:sldId id="263" r:id="rId5"/>
    <p:sldId id="264" r:id="rId6"/>
    <p:sldId id="347" r:id="rId7"/>
    <p:sldId id="380" r:id="rId8"/>
    <p:sldId id="382" r:id="rId9"/>
    <p:sldId id="381" r:id="rId10"/>
    <p:sldId id="383" r:id="rId11"/>
    <p:sldId id="384" r:id="rId12"/>
    <p:sldId id="385" r:id="rId13"/>
    <p:sldId id="387" r:id="rId14"/>
    <p:sldId id="389" r:id="rId15"/>
    <p:sldId id="388" r:id="rId16"/>
    <p:sldId id="390" r:id="rId17"/>
    <p:sldId id="391" r:id="rId18"/>
    <p:sldId id="393" r:id="rId19"/>
    <p:sldId id="394" r:id="rId20"/>
    <p:sldId id="395" r:id="rId21"/>
    <p:sldId id="392" r:id="rId22"/>
    <p:sldId id="335" r:id="rId23"/>
    <p:sldId id="379" r:id="rId24"/>
    <p:sldId id="396" r:id="rId25"/>
    <p:sldId id="398" r:id="rId26"/>
    <p:sldId id="261" r:id="rId27"/>
    <p:sldId id="360" r:id="rId28"/>
  </p:sldIdLst>
  <p:sldSz cx="12188825"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74" d="100"/>
          <a:sy n="74" d="100"/>
        </p:scale>
        <p:origin x="582" y="7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04A8D02-4E65-4CCD-8312-4AB164C6C77D}" type="datetimeFigureOut">
              <a:rPr lang="en-US"/>
              <a:t>3/28/2017</a:t>
            </a:fld>
            <a:endParaRPr/>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7A755D9-D361-47B8-9652-3B4EA9776CE5}" type="datetimeFigureOut">
              <a:rPr lang="en-US"/>
              <a:t>3/28/2017</a:t>
            </a:fld>
            <a:endParaRPr/>
          </a:p>
        </p:txBody>
      </p:sp>
      <p:sp>
        <p:nvSpPr>
          <p:cNvPr id="4" name="Slide Image Placeholder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3/28/2017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3/28/2017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400" dirty="0"/>
              <a:t>Can I improve things right </a:t>
            </a:r>
            <a:r>
              <a:rPr lang="en-029" sz="4400" dirty="0" smtClean="0"/>
              <a:t>now? </a:t>
            </a:r>
            <a:r>
              <a:rPr lang="en-029" sz="4400" dirty="0"/>
              <a:t>Do you have the ability or authority to better the customer’s experience (e.g., move products positioned high on a shelf down so that a customer in a wheelchair can more easily see them)?</a:t>
            </a:r>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66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Is this a more substantial issue that I should share with my boss? For example, if you are unable to communicate with hearing impaired customers, perhaps it’s time for at least one rep to receive training in sign language, and you’ll need to discuss that with your boss.</a:t>
            </a:r>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73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It </a:t>
            </a:r>
            <a:r>
              <a:rPr lang="en-029" sz="4000" dirty="0"/>
              <a:t>seems self evident that companies should try to satisfy their customers. </a:t>
            </a:r>
            <a:r>
              <a:rPr lang="en-029" sz="4000" b="1" dirty="0"/>
              <a:t>Satisfied customers </a:t>
            </a:r>
            <a:r>
              <a:rPr lang="en-029" sz="4000" dirty="0"/>
              <a:t>usually return and buy more, they tell other people about their experiences, and they may well pay a premium for the privilege of doing business with a supplier they trust. </a:t>
            </a:r>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54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Statistics </a:t>
            </a:r>
            <a:r>
              <a:rPr lang="en-029" sz="4000" dirty="0"/>
              <a:t>are bandied around that suggest that the cost of keeping a customer is only one tenth of winning a new one. Therefore, when we win a customer, we should hang on to them.</a:t>
            </a:r>
            <a:endParaRPr lang="en-029" sz="4000" dirty="0" smtClean="0"/>
          </a:p>
          <a:p>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35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A </a:t>
            </a:r>
            <a:r>
              <a:rPr lang="en-029" sz="4000" b="1" dirty="0"/>
              <a:t>dissatisfied customer </a:t>
            </a:r>
            <a:r>
              <a:rPr lang="en-029" sz="4000" dirty="0"/>
              <a:t>is one who feels a business did not provide a product or service as expected. Dissatisfied customers' emotions tend to be short-lived and result in passive, if any, action, such as not returning to the </a:t>
            </a:r>
            <a:r>
              <a:rPr lang="en-029" sz="4000" dirty="0" smtClean="0"/>
              <a:t>business</a:t>
            </a:r>
            <a:r>
              <a:rPr lang="en-029" sz="4000" dirty="0"/>
              <a:t>.</a:t>
            </a:r>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41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Some jobs, such as bartending, and other hospitality professions can involve dealing with customers impaired, usually by alcohol, by sometimes due to drug use, or due to some mental or emotional instability.</a:t>
            </a:r>
          </a:p>
          <a:p>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77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These </a:t>
            </a:r>
            <a:r>
              <a:rPr lang="en-029" sz="4000" dirty="0"/>
              <a:t>situations are amongst the most challenging, and they aren't limited to staff that work where liquor is sold. One never knows when one will be faced by an intoxicated person who is also a customer.</a:t>
            </a:r>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160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Guidelines To </a:t>
            </a:r>
            <a:r>
              <a:rPr lang="en-029" sz="4000" dirty="0" smtClean="0"/>
              <a:t>Follow:</a:t>
            </a:r>
          </a:p>
          <a:p>
            <a:r>
              <a:rPr lang="en-029" sz="4000" dirty="0"/>
              <a:t> </a:t>
            </a:r>
            <a:r>
              <a:rPr lang="en-029" sz="4000" dirty="0" smtClean="0"/>
              <a:t>-The </a:t>
            </a:r>
            <a:r>
              <a:rPr lang="en-029" sz="4000" dirty="0"/>
              <a:t>goal changes to one of safety, for the customer service rep, for other customers, AND for the impaired person. So, safety first.</a:t>
            </a:r>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93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R</a:t>
            </a:r>
            <a:r>
              <a:rPr lang="en-029" sz="4000" dirty="0" smtClean="0"/>
              <a:t>emember </a:t>
            </a:r>
            <a:r>
              <a:rPr lang="en-029" sz="4000" dirty="0"/>
              <a:t>that by definition impaired customers aren't exercising good judgment. Even faced with three or four staff members, an intoxicated customer may want to take "everyone on". When in doubt, contact the </a:t>
            </a:r>
            <a:r>
              <a:rPr lang="en-029" sz="4000" dirty="0" smtClean="0"/>
              <a:t>police.</a:t>
            </a:r>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22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a:t>Don't argue with drunk patrons. Again, their thinking is impaired, and not only are they not interested in what you have to say, they can't process it rationally. Speak calmly, and in a straight-forward and non-aggressive </a:t>
            </a:r>
            <a:r>
              <a:rPr lang="en-029" sz="4000" dirty="0" smtClean="0"/>
              <a:t>tone.</a:t>
            </a:r>
            <a:endParaRPr lang="en-029" sz="40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78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endParaRPr lang="en-US" b="1" dirty="0" smtClean="0"/>
          </a:p>
          <a:p>
            <a:endParaRPr lang="en-US" b="1" dirty="0"/>
          </a:p>
          <a:p>
            <a:r>
              <a:rPr lang="en-US" b="1" dirty="0" smtClean="0"/>
              <a:t>LEARNING OUTCOME 4: BE </a:t>
            </a:r>
            <a:r>
              <a:rPr lang="en-US" b="1" dirty="0"/>
              <a:t>ABLE TO PROVIDE CUSTOMER SERVICE WITHIN BUSINESS AND SERVICES CONTEXTS  TO MEET REQUIRED STANDARDS.</a:t>
            </a:r>
          </a:p>
          <a:p>
            <a:endParaRPr lang="en-JM" dirty="0"/>
          </a:p>
          <a:p>
            <a:endParaRPr lang="en-JM" b="1" dirty="0"/>
          </a:p>
        </p:txBody>
      </p:sp>
      <p:pic>
        <p:nvPicPr>
          <p:cNvPr id="8" name="Picture 7"/>
          <p:cNvPicPr>
            <a:picLocks noChangeAspect="1"/>
          </p:cNvPicPr>
          <p:nvPr/>
        </p:nvPicPr>
        <p:blipFill>
          <a:blip r:embed="rId2"/>
          <a:stretch>
            <a:fillRect/>
          </a:stretch>
        </p:blipFill>
        <p:spPr>
          <a:xfrm>
            <a:off x="4189412" y="2057400"/>
            <a:ext cx="3505200" cy="2628900"/>
          </a:xfrm>
          <a:prstGeom prst="rect">
            <a:avLst/>
          </a:prstGeom>
        </p:spPr>
      </p:pic>
    </p:spTree>
    <p:extLst>
      <p:ext uri="{BB962C8B-B14F-4D97-AF65-F5344CB8AC3E}">
        <p14:creationId xmlns:p14="http://schemas.microsoft.com/office/powerpoint/2010/main" val="67921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a:t>There is NO magic universal solution to dealing with impaired customers. Do not try to deal with aggressive drunks on your own. If necessary, exit the situation until help is available. This applies even if you are much larger, or stronger. Don't get sucked into making ANY physical contact until help is available.</a:t>
            </a:r>
            <a:endParaRPr lang="en-029" sz="36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6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029" b="1" dirty="0"/>
              <a:t>UNIT 7 CUSTOMER SERVICE</a:t>
            </a:r>
            <a:br>
              <a:rPr lang="en-029" b="1" dirty="0"/>
            </a:br>
            <a:r>
              <a:rPr lang="en-029" b="1" dirty="0"/>
              <a:t> IN THE AVATION INDUSTRY</a:t>
            </a:r>
            <a:endParaRPr lang="en-029" dirty="0"/>
          </a:p>
        </p:txBody>
      </p:sp>
      <p:sp>
        <p:nvSpPr>
          <p:cNvPr id="5" name="Content Placeholder 4"/>
          <p:cNvSpPr>
            <a:spLocks noGrp="1"/>
          </p:cNvSpPr>
          <p:nvPr>
            <p:ph idx="1"/>
          </p:nvPr>
        </p:nvSpPr>
        <p:spPr/>
        <p:txBody>
          <a:bodyPr>
            <a:normAutofit/>
          </a:bodyPr>
          <a:lstStyle/>
          <a:p>
            <a:endParaRPr lang="en-029" dirty="0" smtClean="0"/>
          </a:p>
          <a:p>
            <a:endParaRPr lang="en-029" dirty="0"/>
          </a:p>
          <a:p>
            <a:endParaRPr lang="en-029" dirty="0" smtClean="0"/>
          </a:p>
          <a:p>
            <a:endParaRPr lang="en-029" dirty="0"/>
          </a:p>
          <a:p>
            <a:endParaRPr lang="en-029" dirty="0" smtClean="0"/>
          </a:p>
          <a:p>
            <a:endParaRPr lang="en-029" dirty="0" smtClean="0"/>
          </a:p>
          <a:p>
            <a:endParaRPr lang="en-029" dirty="0"/>
          </a:p>
          <a:p>
            <a:r>
              <a:rPr lang="en-029" b="1" dirty="0" smtClean="0"/>
              <a:t>P 9: </a:t>
            </a:r>
            <a:r>
              <a:rPr lang="en-029" b="1" dirty="0" smtClean="0"/>
              <a:t>DEMONSTRATE </a:t>
            </a:r>
            <a:r>
              <a:rPr lang="en-029" b="1" dirty="0" smtClean="0"/>
              <a:t>EFFECTIVE CUSTOMER SERVICE SKILLS IN ROUTINE AND NON ROUTINE SITUATIONS </a:t>
            </a:r>
            <a:endParaRPr lang="en-029" b="1" dirty="0"/>
          </a:p>
        </p:txBody>
      </p:sp>
      <p:pic>
        <p:nvPicPr>
          <p:cNvPr id="6" name="Picture 5"/>
          <p:cNvPicPr>
            <a:picLocks noChangeAspect="1"/>
          </p:cNvPicPr>
          <p:nvPr/>
        </p:nvPicPr>
        <p:blipFill>
          <a:blip r:embed="rId2"/>
          <a:stretch>
            <a:fillRect/>
          </a:stretch>
        </p:blipFill>
        <p:spPr>
          <a:xfrm>
            <a:off x="4113212" y="1981200"/>
            <a:ext cx="3771900" cy="2979801"/>
          </a:xfrm>
          <a:prstGeom prst="rect">
            <a:avLst/>
          </a:prstGeom>
        </p:spPr>
      </p:pic>
    </p:spTree>
    <p:extLst>
      <p:ext uri="{BB962C8B-B14F-4D97-AF65-F5344CB8AC3E}">
        <p14:creationId xmlns:p14="http://schemas.microsoft.com/office/powerpoint/2010/main" val="26144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METHODS TO OVERCOME BARRIERS </a:t>
            </a:r>
            <a:r>
              <a:rPr lang="en-029" sz="3600" b="1" dirty="0" smtClean="0"/>
              <a:t>TO COMMUNICATION</a:t>
            </a:r>
            <a:endParaRPr lang="en-029" sz="3600" b="1" dirty="0"/>
          </a:p>
        </p:txBody>
      </p:sp>
      <p:sp>
        <p:nvSpPr>
          <p:cNvPr id="8" name="Content Placeholder 7"/>
          <p:cNvSpPr>
            <a:spLocks noGrp="1"/>
          </p:cNvSpPr>
          <p:nvPr>
            <p:ph idx="1"/>
          </p:nvPr>
        </p:nvSpPr>
        <p:spPr/>
        <p:txBody>
          <a:bodyPr>
            <a:normAutofit/>
          </a:bodyPr>
          <a:lstStyle/>
          <a:p>
            <a:r>
              <a:rPr lang="en-029" sz="3200" dirty="0"/>
              <a:t>There are many barriers to communication and these may occur at any stage in the communication process. Barriers may lead to your message becoming distorted and you therefore risk wasting both time and/or money by causing confusion and misunderstanding.  Effective communication involves overcoming these barriers and conveying a clear and concise message. </a:t>
            </a:r>
          </a:p>
          <a:p>
            <a:endParaRPr lang="en-029" sz="2400" b="1" dirty="0"/>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65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METHODS TO OVERCOME BARRIERS </a:t>
            </a:r>
            <a:r>
              <a:rPr lang="en-029" sz="3600" b="1" dirty="0" smtClean="0"/>
              <a:t>TO COMMUNICATION</a:t>
            </a:r>
            <a:endParaRPr lang="en-029" sz="3600" b="1" dirty="0"/>
          </a:p>
        </p:txBody>
      </p:sp>
      <p:sp>
        <p:nvSpPr>
          <p:cNvPr id="8" name="Content Placeholder 7"/>
          <p:cNvSpPr>
            <a:spLocks noGrp="1"/>
          </p:cNvSpPr>
          <p:nvPr>
            <p:ph idx="1"/>
          </p:nvPr>
        </p:nvSpPr>
        <p:spPr/>
        <p:txBody>
          <a:bodyPr>
            <a:normAutofit/>
          </a:bodyPr>
          <a:lstStyle/>
          <a:p>
            <a:r>
              <a:rPr lang="en-029" sz="2400" dirty="0"/>
              <a:t> </a:t>
            </a:r>
            <a:r>
              <a:rPr lang="en-029" sz="3200" dirty="0" smtClean="0"/>
              <a:t>The following seven ways  can be use to overcome the barriers  to communication:</a:t>
            </a:r>
          </a:p>
          <a:p>
            <a:r>
              <a:rPr lang="en-029" sz="3200" dirty="0" smtClean="0"/>
              <a:t>1</a:t>
            </a:r>
            <a:r>
              <a:rPr lang="en-029" sz="3200" dirty="0"/>
              <a:t>) Understand others see things differently to you</a:t>
            </a:r>
            <a:r>
              <a:rPr lang="en-029" sz="3200" dirty="0" smtClean="0"/>
              <a:t>.</a:t>
            </a:r>
          </a:p>
          <a:p>
            <a:r>
              <a:rPr lang="en-029" sz="3200" dirty="0"/>
              <a:t>2) Get feedback from the </a:t>
            </a:r>
            <a:r>
              <a:rPr lang="en-029" sz="3200" dirty="0" smtClean="0"/>
              <a:t>receiver.</a:t>
            </a:r>
          </a:p>
          <a:p>
            <a:r>
              <a:rPr lang="en-029" sz="3200" dirty="0"/>
              <a:t>3) As often as possible, speak face-to-face</a:t>
            </a:r>
            <a:r>
              <a:rPr lang="en-029" sz="2400" dirty="0"/>
              <a:t>. </a:t>
            </a:r>
            <a:endParaRPr lang="en-029" sz="2400" dirty="0" smtClean="0"/>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METHODS TO OVERCOME BARRIERS </a:t>
            </a:r>
            <a:r>
              <a:rPr lang="en-029" sz="3600" b="1" dirty="0" smtClean="0"/>
              <a:t>TO COMMUNICATION</a:t>
            </a:r>
            <a:endParaRPr lang="en-029" sz="3600" b="1" dirty="0"/>
          </a:p>
        </p:txBody>
      </p:sp>
      <p:sp>
        <p:nvSpPr>
          <p:cNvPr id="8" name="Content Placeholder 7"/>
          <p:cNvSpPr>
            <a:spLocks noGrp="1"/>
          </p:cNvSpPr>
          <p:nvPr>
            <p:ph idx="1"/>
          </p:nvPr>
        </p:nvSpPr>
        <p:spPr/>
        <p:txBody>
          <a:bodyPr>
            <a:noAutofit/>
          </a:bodyPr>
          <a:lstStyle/>
          <a:p>
            <a:r>
              <a:rPr lang="en-029" sz="3600" dirty="0"/>
              <a:t>4) Use language that fits the audience</a:t>
            </a:r>
          </a:p>
          <a:p>
            <a:r>
              <a:rPr lang="en-029" sz="3600" dirty="0"/>
              <a:t>5) Use the right communication channel</a:t>
            </a:r>
            <a:r>
              <a:rPr lang="en-029" sz="3600" dirty="0" smtClean="0"/>
              <a:t>.</a:t>
            </a:r>
          </a:p>
          <a:p>
            <a:r>
              <a:rPr lang="en-029" sz="3600" dirty="0"/>
              <a:t>6) Have integrity and honesty in your </a:t>
            </a:r>
            <a:r>
              <a:rPr lang="en-029" sz="3600" dirty="0" smtClean="0"/>
              <a:t>communications</a:t>
            </a:r>
          </a:p>
          <a:p>
            <a:r>
              <a:rPr lang="en-029" sz="3600" dirty="0"/>
              <a:t>7) Make it easy for others to listen to you</a:t>
            </a:r>
          </a:p>
          <a:p>
            <a:pPr marL="0" indent="0">
              <a:buNone/>
            </a:pPr>
            <a:endParaRPr lang="en-029" sz="6000" dirty="0"/>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58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55724" y="1828800"/>
            <a:ext cx="9601200" cy="4191000"/>
          </a:xfrm>
        </p:spPr>
        <p:txBody>
          <a:bodyPr>
            <a:normAutofit/>
          </a:bodyPr>
          <a:lstStyle/>
          <a:p>
            <a:pPr lvl="0"/>
            <a:r>
              <a:rPr lang="en-029" dirty="0" smtClean="0"/>
              <a:t>“Different </a:t>
            </a:r>
            <a:r>
              <a:rPr lang="en-029" dirty="0"/>
              <a:t>Types Of Customers". Managementstudyguide.com. </a:t>
            </a:r>
            <a:r>
              <a:rPr lang="en-029" dirty="0" err="1"/>
              <a:t>N.p</a:t>
            </a:r>
            <a:r>
              <a:rPr lang="en-029" dirty="0"/>
              <a:t>., 2017. Web. 27 Mar. 2017</a:t>
            </a:r>
            <a:r>
              <a:rPr lang="en-029" dirty="0" smtClean="0"/>
              <a:t>.</a:t>
            </a:r>
          </a:p>
          <a:p>
            <a:pPr lvl="0"/>
            <a:r>
              <a:rPr lang="en-029" dirty="0"/>
              <a:t>Columbia Books, LLC. "Assisting Disabled Customers". Workplace Survival. </a:t>
            </a:r>
            <a:r>
              <a:rPr lang="en-029" dirty="0" err="1"/>
              <a:t>N.p</a:t>
            </a:r>
            <a:r>
              <a:rPr lang="en-029" dirty="0"/>
              <a:t>., 2017. Web. 28 Mar. 2017</a:t>
            </a:r>
            <a:r>
              <a:rPr lang="en-029" dirty="0" smtClean="0"/>
              <a:t>.</a:t>
            </a:r>
          </a:p>
          <a:p>
            <a:pPr lvl="0"/>
            <a:r>
              <a:rPr lang="en-029" dirty="0"/>
              <a:t>"What Is The Difference Between A Dissatisfied Customer &amp; An Angry Customer?". Smallbusiness.chron.com. </a:t>
            </a:r>
            <a:r>
              <a:rPr lang="en-029" dirty="0" err="1"/>
              <a:t>N.p</a:t>
            </a:r>
            <a:r>
              <a:rPr lang="en-029" dirty="0"/>
              <a:t>., 2017. Web. 28 Mar. 2017</a:t>
            </a:r>
            <a:r>
              <a:rPr lang="en-029" dirty="0" smtClean="0"/>
              <a:t>.</a:t>
            </a:r>
          </a:p>
          <a:p>
            <a:pPr lvl="0"/>
            <a:r>
              <a:rPr lang="en-029" dirty="0"/>
              <a:t>"Customer Satisfaction Survey: How To Measure Satisfaction". B2B International. </a:t>
            </a:r>
            <a:r>
              <a:rPr lang="en-029" dirty="0" err="1"/>
              <a:t>N.p</a:t>
            </a:r>
            <a:r>
              <a:rPr lang="en-029" dirty="0"/>
              <a:t>., 2017. Web. 28 Mar. 2017</a:t>
            </a:r>
            <a:r>
              <a:rPr lang="en-029" dirty="0" smtClean="0"/>
              <a:t>.</a:t>
            </a:r>
          </a:p>
          <a:p>
            <a:pPr lvl="0"/>
            <a:r>
              <a:rPr lang="en-029" dirty="0"/>
              <a:t>"Impaired Customers: What To Do?". Customerservicezone.com. </a:t>
            </a:r>
            <a:r>
              <a:rPr lang="en-029" dirty="0" err="1"/>
              <a:t>N.p</a:t>
            </a:r>
            <a:r>
              <a:rPr lang="en-029" dirty="0"/>
              <a:t>., 2017. Web. 28 Mar. 2017.</a:t>
            </a:r>
            <a:endParaRPr lang="en-029"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60889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2011-2017, (c). "Barriers To Effective Communication | </a:t>
            </a:r>
            <a:r>
              <a:rPr lang="en-029" dirty="0" err="1"/>
              <a:t>Skillsyouneed</a:t>
            </a:r>
            <a:r>
              <a:rPr lang="en-029" dirty="0"/>
              <a:t>". Skillsyouneed.com. </a:t>
            </a:r>
            <a:r>
              <a:rPr lang="en-029" dirty="0" err="1"/>
              <a:t>N.p</a:t>
            </a:r>
            <a:r>
              <a:rPr lang="en-029" dirty="0"/>
              <a:t>., 2017. Web. 28 Mar. 2017</a:t>
            </a:r>
            <a:r>
              <a:rPr lang="en-029" dirty="0" smtClean="0"/>
              <a:t>.</a:t>
            </a:r>
          </a:p>
          <a:p>
            <a:pPr lvl="0"/>
            <a:r>
              <a:rPr lang="en-029" dirty="0"/>
              <a:t>http://www.mtdtraining.com/blog/7-ways-to-overcome-barriers-to-communication.htm</a:t>
            </a:r>
            <a:endParaRPr lang="en-029"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889402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CUSTOMER-FOCUSED CULTURE.</a:t>
            </a:r>
          </a:p>
          <a:p>
            <a:r>
              <a:rPr lang="en-US" dirty="0" smtClean="0"/>
              <a:t>3.BE ABLE TO INVESTIGATE CUSTOMER REQUIREMENTS AND EXPECTATIONS</a:t>
            </a:r>
          </a:p>
          <a:p>
            <a:r>
              <a:rPr lang="en-US" dirty="0" smtClean="0"/>
              <a:t>4.BE ABLE TO PROVIDE CUSTOMER SERVICE WITHIN BUSINESS AND SERVICES CONTEXTS  TO MEET REQUIRED STANDARDS.</a:t>
            </a:r>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a:stretch>
            <a:fillRect/>
          </a:stretch>
        </p:blipFill>
        <p:spPr>
          <a:xfrm>
            <a:off x="10437812" y="482705"/>
            <a:ext cx="1085850" cy="1346095"/>
          </a:xfrm>
          <a:prstGeom prst="rect">
            <a:avLst/>
          </a:prstGeom>
        </p:spPr>
      </p:pic>
    </p:spTree>
    <p:extLst>
      <p:ext uri="{BB962C8B-B14F-4D97-AF65-F5344CB8AC3E}">
        <p14:creationId xmlns:p14="http://schemas.microsoft.com/office/powerpoint/2010/main" val="37530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BE </a:t>
            </a:r>
            <a:r>
              <a:rPr lang="en-US" b="1" dirty="0"/>
              <a:t>ABLE TO PROVIDE CUSTOMER SERVICE WITHIN BUSINESS AND SERVICES CONTEXTS  TO MEET REQUIRED STANDARDS</a:t>
            </a:r>
            <a:endParaRPr lang="en-US" b="1" dirty="0" smtClean="0"/>
          </a:p>
          <a:p>
            <a:endParaRPr lang="en-US" dirty="0"/>
          </a:p>
          <a:p>
            <a:endParaRPr lang="en-US" dirty="0" smtClean="0"/>
          </a:p>
          <a:p>
            <a:endParaRPr lang="en-US" dirty="0" smtClean="0"/>
          </a:p>
          <a:p>
            <a:endParaRPr lang="en-US" dirty="0" smtClean="0"/>
          </a:p>
          <a:p>
            <a:endParaRPr lang="en-US" b="1" dirty="0" smtClean="0"/>
          </a:p>
          <a:p>
            <a:r>
              <a:rPr lang="en-US" b="1" dirty="0" smtClean="0"/>
              <a:t>AC  4.2: REVIEW OWN PERFORMANCE IN THE DELIVERY OF CUSTOMER SERVICE AND MAKE RECOMMENDATIONS FOR IMPROVEMENT</a:t>
            </a:r>
            <a:endParaRPr lang="en-JM" b="1"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73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smtClean="0"/>
              <a:t>Organizations </a:t>
            </a:r>
            <a:r>
              <a:rPr lang="en-029" sz="4800" dirty="0"/>
              <a:t>should follow some sort of approaches like segmentation or division of customers into groups because each customer has to be considered valuable and profitable.</a:t>
            </a:r>
            <a:endParaRPr lang="en-029" sz="4800" dirty="0" smtClean="0"/>
          </a:p>
        </p:txBody>
      </p:sp>
      <p:sp>
        <p:nvSpPr>
          <p:cNvPr id="3" name="Title 2"/>
          <p:cNvSpPr>
            <a:spLocks noGrp="1"/>
          </p:cNvSpPr>
          <p:nvPr>
            <p:ph type="title"/>
          </p:nvPr>
        </p:nvSpPr>
        <p:spPr/>
        <p:txBody>
          <a:bodyPr>
            <a:normAutofit/>
          </a:bodyPr>
          <a:lstStyle/>
          <a:p>
            <a:pPr algn="ctr"/>
            <a:r>
              <a:rPr lang="en-029" sz="6000" b="1" dirty="0" smtClean="0"/>
              <a:t>OVERVIEW</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dirty="0" smtClean="0"/>
              <a:t>A </a:t>
            </a:r>
            <a:r>
              <a:rPr lang="en-029" sz="4000" dirty="0"/>
              <a:t>customer service representative, </a:t>
            </a:r>
            <a:r>
              <a:rPr lang="en-029" sz="4000" dirty="0" smtClean="0"/>
              <a:t> </a:t>
            </a:r>
            <a:r>
              <a:rPr lang="en-029" sz="4000" dirty="0"/>
              <a:t>will have opportunities to work with </a:t>
            </a:r>
            <a:r>
              <a:rPr lang="en-029" sz="4000" b="1" dirty="0"/>
              <a:t>disabled customers</a:t>
            </a:r>
            <a:r>
              <a:rPr lang="en-029" sz="4000" dirty="0"/>
              <a:t>. Not all disabilities are obvious. Any customer may have a disability, even customers with no outward signs of injury or impairment. </a:t>
            </a:r>
            <a:endParaRPr lang="en-029" sz="6000" dirty="0" smtClean="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58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a:t>And even those customers will obvious disabilities may not want to be coddled and could become offended if you rush to their aid or patronize them.</a:t>
            </a:r>
          </a:p>
          <a:p>
            <a:endParaRPr lang="en-029" sz="4800" dirty="0" smtClean="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5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a:t>When </a:t>
            </a:r>
            <a:r>
              <a:rPr lang="en-029" sz="4800" dirty="0" smtClean="0"/>
              <a:t>assisting </a:t>
            </a:r>
            <a:r>
              <a:rPr lang="en-029" sz="4800" dirty="0"/>
              <a:t>a disabled person, ask </a:t>
            </a:r>
            <a:r>
              <a:rPr lang="en-029" sz="4800" dirty="0" smtClean="0"/>
              <a:t>yourself the following </a:t>
            </a:r>
            <a:r>
              <a:rPr lang="en-029" sz="4800" dirty="0"/>
              <a:t>three questions</a:t>
            </a:r>
            <a:r>
              <a:rPr lang="en-029" sz="4800" dirty="0" smtClean="0"/>
              <a:t>:</a:t>
            </a:r>
          </a:p>
          <a:p>
            <a:endParaRPr lang="en-029" sz="48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76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800" dirty="0" smtClean="0"/>
              <a:t>-</a:t>
            </a:r>
            <a:r>
              <a:rPr lang="en-029" sz="4800" dirty="0"/>
              <a:t>Does the customer need assistance? </a:t>
            </a:r>
            <a:r>
              <a:rPr lang="en-029" sz="4800" dirty="0" smtClean="0"/>
              <a:t>For example, is anything obstructing the customer’s view, mobility or access to a product?</a:t>
            </a:r>
          </a:p>
          <a:p>
            <a:endParaRPr lang="en-029" sz="4800" dirty="0"/>
          </a:p>
        </p:txBody>
      </p:sp>
      <p:sp>
        <p:nvSpPr>
          <p:cNvPr id="3" name="Title 2"/>
          <p:cNvSpPr>
            <a:spLocks noGrp="1"/>
          </p:cNvSpPr>
          <p:nvPr>
            <p:ph type="title"/>
          </p:nvPr>
        </p:nvSpPr>
        <p:spPr/>
        <p:txBody>
          <a:bodyPr>
            <a:normAutofit/>
          </a:bodyPr>
          <a:lstStyle/>
          <a:p>
            <a:pPr algn="ctr"/>
            <a:r>
              <a:rPr lang="en-029" sz="6000" b="1" dirty="0" smtClean="0"/>
              <a:t>TYPES OF CUSTOMERS</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17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1085</Words>
  <Application>Microsoft Office PowerPoint</Application>
  <PresentationFormat>Custom</PresentationFormat>
  <Paragraphs>91</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굴림</vt:lpstr>
      <vt:lpstr>Adobe Garamond Pro Bold</vt:lpstr>
      <vt:lpstr>Arial</vt:lpstr>
      <vt:lpstr>Century Gothic</vt:lpstr>
      <vt:lpstr>Vertical and Horizontal design template</vt:lpstr>
      <vt:lpstr>                                               CUSTOMER SERVICE </vt:lpstr>
      <vt:lpstr>UNIT 3: CUSTOMER SERVICE</vt:lpstr>
      <vt:lpstr>THE BASIC SYLLABUS</vt:lpstr>
      <vt:lpstr>LEARNING OUTCOMES</vt:lpstr>
      <vt:lpstr>OVERVIEW</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TYPES OF CUSTOMERS</vt:lpstr>
      <vt:lpstr>UNIT 7 CUSTOMER SERVICE  IN THE AVATION INDUSTRY</vt:lpstr>
      <vt:lpstr>METHODS TO OVERCOME BARRIERS TO COMMUNICATION</vt:lpstr>
      <vt:lpstr>METHODS TO OVERCOME BARRIERS TO COMMUNICATION</vt:lpstr>
      <vt:lpstr>METHODS TO OVERCOME BARRIERS TO COMMUNICATION</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2017-01-07T23:17:34Z</dcterms:created>
  <dcterms:modified xsi:type="dcterms:W3CDTF">2017-03-28T17:26:35Z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