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17"/>
  </p:notesMasterIdLst>
  <p:handoutMasterIdLst>
    <p:handoutMasterId r:id="rId18"/>
  </p:handoutMasterIdLst>
  <p:sldIdLst>
    <p:sldId id="259" r:id="rId3"/>
    <p:sldId id="262" r:id="rId4"/>
    <p:sldId id="263" r:id="rId5"/>
    <p:sldId id="264" r:id="rId6"/>
    <p:sldId id="347" r:id="rId7"/>
    <p:sldId id="341" r:id="rId8"/>
    <p:sldId id="348" r:id="rId9"/>
    <p:sldId id="349" r:id="rId10"/>
    <p:sldId id="350" r:id="rId11"/>
    <p:sldId id="351" r:id="rId12"/>
    <p:sldId id="352" r:id="rId13"/>
    <p:sldId id="335" r:id="rId14"/>
    <p:sldId id="345" r:id="rId15"/>
    <p:sldId id="261"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92" d="100"/>
          <a:sy n="92" d="100"/>
        </p:scale>
        <p:origin x="498" y="90"/>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t>2/26/2017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t>2/26/2017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t>2/26/2017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t>2/26/2017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t>2/26/2017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2/26/2017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2/26/2017</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usinessnewsdaily.com/1525-good-business-manner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usinessnewsdaily.com/110-employee-civility-bullying-affects-customer-relationship.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b="23840"/>
          <a:stretch/>
        </p:blipFill>
        <p:spPr>
          <a:xfrm>
            <a:off x="4418012" y="990600"/>
            <a:ext cx="2895600" cy="1809750"/>
          </a:xfrm>
          <a:prstGeom prst="rect">
            <a:avLst/>
          </a:prstGeom>
        </p:spPr>
      </p:pic>
      <p:sp>
        <p:nvSpPr>
          <p:cNvPr id="3" name="Subtitle 2"/>
          <p:cNvSpPr>
            <a:spLocks noGrp="1"/>
          </p:cNvSpPr>
          <p:nvPr>
            <p:ph type="subTitle" idx="1"/>
          </p:nvPr>
        </p:nvSpPr>
        <p:spPr/>
        <p:txBody>
          <a:bodyPr>
            <a:normAutofit/>
          </a:bodyPr>
          <a:lstStyle/>
          <a:p>
            <a:r>
              <a:rPr lang="en-US" sz="5400" b="1" dirty="0"/>
              <a:t>UNIT CODE: J/601/1790</a:t>
            </a:r>
          </a:p>
        </p:txBody>
      </p:sp>
      <p:sp>
        <p:nvSpPr>
          <p:cNvPr id="4" name="Title 3"/>
          <p:cNvSpPr>
            <a:spLocks noGrp="1"/>
          </p:cNvSpPr>
          <p:nvPr>
            <p:ph type="ctrTitle"/>
          </p:nvPr>
        </p:nvSpPr>
        <p:spPr>
          <a:xfrm>
            <a:off x="1522413" y="1371600"/>
            <a:ext cx="9144000" cy="4343400"/>
          </a:xfrm>
        </p:spPr>
        <p:txBody>
          <a:bodyPr/>
          <a:lstStyle/>
          <a:p>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a:latin typeface="Adobe Garamond Pro Bold" panose="02020702060506020403" pitchFamily="18" charset="0"/>
              </a:rPr>
              <a:t/>
            </a:r>
            <a:br>
              <a:rPr lang="en-US">
                <a:latin typeface="Adobe Garamond Pro Bold" panose="02020702060506020403" pitchFamily="18" charset="0"/>
              </a:rPr>
            </a:br>
            <a:r>
              <a:rPr lang="en-US" smtClean="0">
                <a:latin typeface="Adobe Garamond Pro Bold" panose="02020702060506020403" pitchFamily="18" charset="0"/>
              </a:rPr>
              <a:t>                    </a:t>
            </a: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CUSTOMER SERVICE</a:t>
            </a:r>
            <a:r>
              <a:rPr lang="en-US" dirty="0"/>
              <a:t/>
            </a:r>
            <a:br>
              <a:rPr lang="en-US" dirty="0"/>
            </a:br>
            <a:endParaRPr lang="en-JM" dirty="0"/>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smtClean="0"/>
              <a:t>7.Getting </a:t>
            </a:r>
            <a:r>
              <a:rPr lang="en-029" sz="3200" dirty="0"/>
              <a:t>a big, warm hello can go a long way in giving a customer the feeling of "Hey, this company is really happy to see me</a:t>
            </a:r>
            <a:r>
              <a:rPr lang="en-029" sz="3200" dirty="0" smtClean="0"/>
              <a:t>.“</a:t>
            </a:r>
          </a:p>
          <a:p>
            <a:r>
              <a:rPr lang="en-029" sz="3200" dirty="0" smtClean="0"/>
              <a:t>8.</a:t>
            </a:r>
            <a:r>
              <a:rPr lang="en-029" sz="3200" dirty="0"/>
              <a:t> </a:t>
            </a:r>
            <a:r>
              <a:rPr lang="en-029" sz="3200" dirty="0" smtClean="0"/>
              <a:t> </a:t>
            </a:r>
            <a:r>
              <a:rPr lang="en-029" sz="3200" dirty="0"/>
              <a:t>Leverage the return counter in a retail store environment to make customers feel comfortable about returning an item and offering special attention to help them find what they need. </a:t>
            </a:r>
            <a:r>
              <a:rPr lang="en-029" sz="3200" dirty="0" smtClean="0"/>
              <a:t> </a:t>
            </a:r>
            <a:r>
              <a:rPr lang="en-029" sz="3200" dirty="0"/>
              <a:t>Make the return process an enjoyable and </a:t>
            </a:r>
            <a:r>
              <a:rPr lang="en-029" sz="3200" dirty="0" err="1"/>
              <a:t>nondefensive</a:t>
            </a:r>
            <a:r>
              <a:rPr lang="en-029" sz="3200" dirty="0"/>
              <a:t> process. </a:t>
            </a:r>
          </a:p>
        </p:txBody>
      </p:sp>
      <p:sp>
        <p:nvSpPr>
          <p:cNvPr id="3" name="Title 2"/>
          <p:cNvSpPr>
            <a:spLocks noGrp="1"/>
          </p:cNvSpPr>
          <p:nvPr>
            <p:ph type="title"/>
          </p:nvPr>
        </p:nvSpPr>
        <p:spPr/>
        <p:txBody>
          <a:bodyPr>
            <a:normAutofit/>
          </a:bodyPr>
          <a:lstStyle/>
          <a:p>
            <a:pPr algn="ctr"/>
            <a:r>
              <a:rPr lang="en-029" b="1" dirty="0"/>
              <a:t>DELIVER CUSTOMER SERVICE IN A </a:t>
            </a:r>
            <a:br>
              <a:rPr lang="en-029" b="1" dirty="0"/>
            </a:br>
            <a:r>
              <a:rPr lang="en-029" b="1" dirty="0"/>
              <a:t>BUSINESS  AND SERVICE ENVIRONMENT</a:t>
            </a:r>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013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a:t>9. Listen to customer comments such as, "This is the first time I used your site," "I just moved into the </a:t>
            </a:r>
            <a:r>
              <a:rPr lang="en-029" sz="3200" dirty="0" err="1"/>
              <a:t>neighborhood</a:t>
            </a:r>
            <a:r>
              <a:rPr lang="en-029" sz="3200" dirty="0"/>
              <a:t>," "I just happened to stop by," and take those opportunities to engage the customer to build a relationship and lifetime of loyalty. </a:t>
            </a:r>
            <a:endParaRPr lang="en-029" sz="3200" dirty="0" smtClean="0"/>
          </a:p>
          <a:p>
            <a:r>
              <a:rPr lang="en-029" sz="3200" dirty="0" smtClean="0"/>
              <a:t>10.</a:t>
            </a:r>
            <a:r>
              <a:rPr lang="en-029" sz="3200" dirty="0"/>
              <a:t> 0. Make sure you </a:t>
            </a:r>
            <a:r>
              <a:rPr lang="en-029" sz="3200" dirty="0">
                <a:hlinkClick r:id="rId2"/>
              </a:rPr>
              <a:t>thank your employees</a:t>
            </a:r>
            <a:r>
              <a:rPr lang="en-029" sz="3200" dirty="0"/>
              <a:t> and reward them appropriately. </a:t>
            </a:r>
            <a:r>
              <a:rPr lang="en-029" sz="3200" dirty="0" smtClean="0"/>
              <a:t>-</a:t>
            </a:r>
            <a:endParaRPr lang="en-029" sz="3200" dirty="0"/>
          </a:p>
        </p:txBody>
      </p:sp>
      <p:sp>
        <p:nvSpPr>
          <p:cNvPr id="3" name="Title 2"/>
          <p:cNvSpPr>
            <a:spLocks noGrp="1"/>
          </p:cNvSpPr>
          <p:nvPr>
            <p:ph type="title"/>
          </p:nvPr>
        </p:nvSpPr>
        <p:spPr/>
        <p:txBody>
          <a:bodyPr>
            <a:normAutofit/>
          </a:bodyPr>
          <a:lstStyle/>
          <a:p>
            <a:pPr algn="ctr"/>
            <a:r>
              <a:rPr lang="en-029" b="1" dirty="0"/>
              <a:t>DELIVER CUSTOMER SERVICE IN A </a:t>
            </a:r>
            <a:br>
              <a:rPr lang="en-029" b="1" dirty="0"/>
            </a:br>
            <a:r>
              <a:rPr lang="en-029" b="1" dirty="0"/>
              <a:t>BUSINESS  AND SERVICE ENVIRONMENT</a:t>
            </a:r>
          </a:p>
        </p:txBody>
      </p:sp>
      <p:pic>
        <p:nvPicPr>
          <p:cNvPr id="6" name="Picture 2" descr="Image result for customer satisfa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120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029" b="1" dirty="0"/>
              <a:t>UNIT 7 CUSTOMER SERVICE</a:t>
            </a:r>
            <a:br>
              <a:rPr lang="en-029" b="1" dirty="0"/>
            </a:br>
            <a:r>
              <a:rPr lang="en-029" b="1" dirty="0"/>
              <a:t> IN THE AVATION INDUSTRY</a:t>
            </a:r>
            <a:endParaRPr lang="en-029" dirty="0"/>
          </a:p>
        </p:txBody>
      </p:sp>
      <p:sp>
        <p:nvSpPr>
          <p:cNvPr id="5" name="Content Placeholder 4"/>
          <p:cNvSpPr>
            <a:spLocks noGrp="1"/>
          </p:cNvSpPr>
          <p:nvPr>
            <p:ph idx="1"/>
          </p:nvPr>
        </p:nvSpPr>
        <p:spPr/>
        <p:txBody>
          <a:bodyPr>
            <a:normAutofit/>
          </a:bodyPr>
          <a:lstStyle/>
          <a:p>
            <a:endParaRPr lang="en-029" dirty="0" smtClean="0"/>
          </a:p>
          <a:p>
            <a:endParaRPr lang="en-029" dirty="0"/>
          </a:p>
          <a:p>
            <a:endParaRPr lang="en-029" dirty="0" smtClean="0"/>
          </a:p>
          <a:p>
            <a:endParaRPr lang="en-029" dirty="0"/>
          </a:p>
          <a:p>
            <a:endParaRPr lang="en-029" dirty="0" smtClean="0"/>
          </a:p>
          <a:p>
            <a:endParaRPr lang="en-029" dirty="0" smtClean="0"/>
          </a:p>
          <a:p>
            <a:endParaRPr lang="en-029" dirty="0"/>
          </a:p>
          <a:p>
            <a:r>
              <a:rPr lang="en-029" b="1" dirty="0" smtClean="0"/>
              <a:t>P9: DEMONSTRATE  EFFECTIVE  CUSTOMER SERVICE SKILLS IN ROUTINE AND NON-ROUTINE SITUATIONS </a:t>
            </a:r>
            <a:endParaRPr lang="en-029" b="1" dirty="0"/>
          </a:p>
        </p:txBody>
      </p:sp>
      <p:pic>
        <p:nvPicPr>
          <p:cNvPr id="6" name="Picture 5"/>
          <p:cNvPicPr>
            <a:picLocks noChangeAspect="1"/>
          </p:cNvPicPr>
          <p:nvPr/>
        </p:nvPicPr>
        <p:blipFill>
          <a:blip r:embed="rId2"/>
          <a:stretch>
            <a:fillRect/>
          </a:stretch>
        </p:blipFill>
        <p:spPr>
          <a:xfrm>
            <a:off x="4113212" y="1981200"/>
            <a:ext cx="3771900" cy="2979801"/>
          </a:xfrm>
          <a:prstGeom prst="rect">
            <a:avLst/>
          </a:prstGeom>
        </p:spPr>
      </p:pic>
    </p:spTree>
    <p:extLst>
      <p:ext uri="{BB962C8B-B14F-4D97-AF65-F5344CB8AC3E}">
        <p14:creationId xmlns:p14="http://schemas.microsoft.com/office/powerpoint/2010/main" val="261447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Image result for customer service routine"/>
          <p:cNvSpPr>
            <a:spLocks noGrp="1" noChangeAspect="1" noChangeArrowheads="1"/>
          </p:cNvSpPr>
          <p:nvPr>
            <p:ph type="title"/>
          </p:nvPr>
        </p:nvSpPr>
        <p:spPr bwMode="auto">
          <a:xfrm>
            <a:off x="1522414" y="533400"/>
            <a:ext cx="7543798"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algn="ctr"/>
            <a:r>
              <a:rPr lang="en-029" sz="3600" b="1" dirty="0" smtClean="0"/>
              <a:t>CUSTOMER SERVICE ROUTINE SITUATIONS</a:t>
            </a:r>
            <a:endParaRPr lang="en-029" sz="3600" b="1" dirty="0"/>
          </a:p>
        </p:txBody>
      </p:sp>
      <p:sp>
        <p:nvSpPr>
          <p:cNvPr id="8" name="Content Placeholder 7"/>
          <p:cNvSpPr>
            <a:spLocks noGrp="1"/>
          </p:cNvSpPr>
          <p:nvPr>
            <p:ph idx="1"/>
          </p:nvPr>
        </p:nvSpPr>
        <p:spPr/>
        <p:txBody>
          <a:bodyPr>
            <a:normAutofit/>
          </a:bodyPr>
          <a:lstStyle/>
          <a:p>
            <a:r>
              <a:rPr lang="en-029" sz="4000" dirty="0"/>
              <a:t>A customer service representative interacts with a company’s customers to provide them with information to address inquiries regarding products and services. In addition, they deal with and help resolve any customer complaints</a:t>
            </a:r>
            <a:r>
              <a:rPr lang="en-029" sz="2800" dirty="0" smtClean="0"/>
              <a:t>.</a:t>
            </a:r>
            <a:endParaRPr lang="en-029" sz="2800" dirty="0"/>
          </a:p>
        </p:txBody>
      </p:sp>
      <p:sp>
        <p:nvSpPr>
          <p:cNvPr id="9" name="AutoShape 8" descr="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sp>
        <p:nvSpPr>
          <p:cNvPr id="12" name="AutoShape 14" desc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pic>
        <p:nvPicPr>
          <p:cNvPr id="1040" name="Picture 16" descr="Image result for customer service in aviation indust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4412" y="533400"/>
            <a:ext cx="1709737" cy="118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15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029" dirty="0"/>
              <a:t>"Five Ways To Deliver Excellent Customer Service". </a:t>
            </a:r>
            <a:r>
              <a:rPr lang="en-029" i="1" dirty="0"/>
              <a:t>CRM Blog: Articles, Tips and Strategies by </a:t>
            </a:r>
            <a:r>
              <a:rPr lang="en-029" i="1" dirty="0" err="1"/>
              <a:t>SuperOffice</a:t>
            </a:r>
            <a:r>
              <a:rPr lang="en-029" dirty="0"/>
              <a:t>. </a:t>
            </a:r>
            <a:r>
              <a:rPr lang="en-029" dirty="0" err="1"/>
              <a:t>N.p</a:t>
            </a:r>
            <a:r>
              <a:rPr lang="en-029" dirty="0"/>
              <a:t>., 2017. Web. 23 Feb. 2017</a:t>
            </a:r>
            <a:r>
              <a:rPr lang="en-029" dirty="0" smtClean="0"/>
              <a:t>.</a:t>
            </a:r>
          </a:p>
          <a:p>
            <a:pPr lvl="0"/>
            <a:r>
              <a:rPr lang="en-029" dirty="0"/>
              <a:t>Service, 10. "10 Ways To Deliver Great Customer Service". </a:t>
            </a:r>
            <a:r>
              <a:rPr lang="en-029" i="1" dirty="0"/>
              <a:t>Business News Daily</a:t>
            </a:r>
            <a:r>
              <a:rPr lang="en-029" dirty="0"/>
              <a:t>. </a:t>
            </a:r>
            <a:r>
              <a:rPr lang="en-029" dirty="0" err="1"/>
              <a:t>N.p</a:t>
            </a:r>
            <a:r>
              <a:rPr lang="en-029" dirty="0"/>
              <a:t>., 2017. Web. 24 Feb. 2017</a:t>
            </a:r>
            <a:r>
              <a:rPr lang="en-029" dirty="0" smtClean="0"/>
              <a:t>.</a:t>
            </a:r>
          </a:p>
          <a:p>
            <a:pPr lvl="0"/>
            <a:r>
              <a:rPr lang="en-029" dirty="0"/>
              <a:t>"Duties &amp; Responsibilities Of A Customer Service Representative". </a:t>
            </a:r>
            <a:r>
              <a:rPr lang="en-029" i="1" dirty="0"/>
              <a:t>Smallbusiness.chron.com</a:t>
            </a:r>
            <a:r>
              <a:rPr lang="en-029" dirty="0"/>
              <a:t>. </a:t>
            </a:r>
            <a:r>
              <a:rPr lang="en-029" dirty="0" err="1"/>
              <a:t>N.p</a:t>
            </a:r>
            <a:r>
              <a:rPr lang="en-029" dirty="0"/>
              <a:t>., 2017. Web. 24 Feb. 2017</a:t>
            </a:r>
            <a:r>
              <a:rPr lang="en-029" dirty="0" smtClean="0"/>
              <a:t>.</a:t>
            </a:r>
          </a:p>
          <a:p>
            <a:pPr lvl="0"/>
            <a:endParaRPr lang="en-029" dirty="0"/>
          </a:p>
          <a:p>
            <a:pPr lvl="0"/>
            <a:endParaRPr lang="en-US" dirty="0" smtClean="0"/>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val="3608890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b="1" dirty="0" smtClean="0"/>
              <a:t>UNIT 3: CUSTOMER SERVICE</a:t>
            </a:r>
            <a:endParaRPr lang="en-JM" sz="4800" b="1" dirty="0"/>
          </a:p>
        </p:txBody>
      </p:sp>
      <p:sp>
        <p:nvSpPr>
          <p:cNvPr id="7" name="Content Placeholder 6"/>
          <p:cNvSpPr>
            <a:spLocks noGrp="1"/>
          </p:cNvSpPr>
          <p:nvPr>
            <p:ph idx="1"/>
          </p:nvPr>
        </p:nvSpPr>
        <p:spPr/>
        <p:txBody>
          <a:bodyPr>
            <a:normAutofit fontScale="850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b="1" dirty="0" smtClean="0"/>
          </a:p>
          <a:p>
            <a:endParaRPr lang="en-US" b="1" dirty="0" smtClean="0"/>
          </a:p>
          <a:p>
            <a:endParaRPr lang="en-US" b="1" dirty="0"/>
          </a:p>
          <a:p>
            <a:r>
              <a:rPr lang="en-US" b="1" dirty="0" smtClean="0"/>
              <a:t>LEARNING OUTCOME 4: BE </a:t>
            </a:r>
            <a:r>
              <a:rPr lang="en-US" b="1" dirty="0"/>
              <a:t>ABLE TO PROVIDE CUSTOMER SERVICE WITHIN BUSINESS AND SERVICES CONTEXTS  TO MEET REQUIRED STANDARDS.</a:t>
            </a:r>
          </a:p>
          <a:p>
            <a:endParaRPr lang="en-JM" dirty="0"/>
          </a:p>
          <a:p>
            <a:endParaRPr lang="en-JM" b="1" dirty="0"/>
          </a:p>
        </p:txBody>
      </p:sp>
      <p:pic>
        <p:nvPicPr>
          <p:cNvPr id="8" name="Picture 7"/>
          <p:cNvPicPr>
            <a:picLocks noChangeAspect="1"/>
          </p:cNvPicPr>
          <p:nvPr/>
        </p:nvPicPr>
        <p:blipFill>
          <a:blip r:embed="rId2"/>
          <a:stretch>
            <a:fillRect/>
          </a:stretch>
        </p:blipFill>
        <p:spPr>
          <a:xfrm>
            <a:off x="4189412" y="2057400"/>
            <a:ext cx="3505200" cy="2628900"/>
          </a:xfrm>
          <a:prstGeom prst="rect">
            <a:avLst/>
          </a:prstGeom>
        </p:spPr>
      </p:pic>
    </p:spTree>
    <p:extLst>
      <p:ext uri="{BB962C8B-B14F-4D97-AF65-F5344CB8AC3E}">
        <p14:creationId xmlns:p14="http://schemas.microsoft.com/office/powerpoint/2010/main" val="67921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1. UNDERSTAND CUSTOMER SERVICE POLICIES WITHIN BUSINESS AND SERVICE CONTEXTS </a:t>
            </a:r>
          </a:p>
          <a:p>
            <a:r>
              <a:rPr lang="en-US" dirty="0" smtClean="0"/>
              <a:t>2. UNDERSTAND THE PURPOSE OF PROMOTING A CUSTOMER-FOCUSED CULTURE.</a:t>
            </a:r>
          </a:p>
          <a:p>
            <a:r>
              <a:rPr lang="en-US" dirty="0" smtClean="0"/>
              <a:t>3.BE ABLE TO INVESTIGATE CUSTOMER REQUIREMENTS AND EXPECTATIONS</a:t>
            </a:r>
          </a:p>
          <a:p>
            <a:r>
              <a:rPr lang="en-US" dirty="0" smtClean="0"/>
              <a:t>4.BE ABLE TO PROVIDE CUSTOMER SERVICE WITHIN BUSINESS AND SERVICES CONTEXTS  TO MEET REQUIRED STANDARDS.</a:t>
            </a:r>
          </a:p>
          <a:p>
            <a:endParaRPr lang="en-JM"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THE BASIC SYLLABUS</a:t>
            </a:r>
            <a:endParaRPr lang="en-JM" sz="4800" b="1" dirty="0">
              <a:latin typeface="Adobe Garamond Pro Bold" panose="02020702060506020403" pitchFamily="18" charset="0"/>
            </a:endParaRPr>
          </a:p>
        </p:txBody>
      </p:sp>
      <p:pic>
        <p:nvPicPr>
          <p:cNvPr id="4" name="Picture 3"/>
          <p:cNvPicPr>
            <a:picLocks noChangeAspect="1"/>
          </p:cNvPicPr>
          <p:nvPr/>
        </p:nvPicPr>
        <p:blipFill>
          <a:blip r:embed="rId2"/>
          <a:stretch>
            <a:fillRect/>
          </a:stretch>
        </p:blipFill>
        <p:spPr>
          <a:xfrm>
            <a:off x="10437812" y="482705"/>
            <a:ext cx="1085850" cy="1346095"/>
          </a:xfrm>
          <a:prstGeom prst="rect">
            <a:avLst/>
          </a:prstGeom>
        </p:spPr>
      </p:pic>
    </p:spTree>
    <p:extLst>
      <p:ext uri="{BB962C8B-B14F-4D97-AF65-F5344CB8AC3E}">
        <p14:creationId xmlns:p14="http://schemas.microsoft.com/office/powerpoint/2010/main" val="375309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BE </a:t>
            </a:r>
            <a:r>
              <a:rPr lang="en-US" b="1" dirty="0"/>
              <a:t>ABLE TO PROVIDE CUSTOMER SERVICE WITHIN BUSINESS AND SERVICES CONTEXTS  TO MEET REQUIRED STANDARDS</a:t>
            </a:r>
            <a:endParaRPr lang="en-US" b="1" dirty="0" smtClean="0"/>
          </a:p>
          <a:p>
            <a:endParaRPr lang="en-US" dirty="0"/>
          </a:p>
          <a:p>
            <a:endParaRPr lang="en-US" dirty="0" smtClean="0"/>
          </a:p>
          <a:p>
            <a:endParaRPr lang="en-US" dirty="0" smtClean="0"/>
          </a:p>
          <a:p>
            <a:endParaRPr lang="en-US" dirty="0" smtClean="0"/>
          </a:p>
          <a:p>
            <a:endParaRPr lang="en-US" b="1" dirty="0" smtClean="0"/>
          </a:p>
          <a:p>
            <a:r>
              <a:rPr lang="en-US" b="1" dirty="0" smtClean="0"/>
              <a:t>AC  4.1:DELIVER CUSTOMER SERVICE IN A BUSINESS AND SERVICE ENVIRONMENT</a:t>
            </a:r>
            <a:endParaRPr lang="en-JM" b="1"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LEARNING OUTCOMES</a:t>
            </a:r>
            <a:endParaRPr lang="en-JM" sz="4800" b="1" dirty="0">
              <a:latin typeface="Adobe Garamond Pro Bold" panose="02020702060506020403" pitchFamily="18" charset="0"/>
            </a:endParaRPr>
          </a:p>
        </p:txBody>
      </p:sp>
      <p:pic>
        <p:nvPicPr>
          <p:cNvPr id="5" name="Picture 4"/>
          <p:cNvPicPr>
            <a:picLocks noChangeAspect="1"/>
          </p:cNvPicPr>
          <p:nvPr/>
        </p:nvPicPr>
        <p:blipFill>
          <a:blip r:embed="rId2"/>
          <a:stretch>
            <a:fillRect/>
          </a:stretch>
        </p:blipFill>
        <p:spPr>
          <a:xfrm>
            <a:off x="4494212" y="2514600"/>
            <a:ext cx="2640654" cy="2532873"/>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3012" y="609600"/>
            <a:ext cx="1524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373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a:t>Customer service has an impact on both existing customers and potential customers</a:t>
            </a:r>
            <a:r>
              <a:rPr lang="en-029" sz="3200" dirty="0" smtClean="0"/>
              <a:t>. </a:t>
            </a:r>
            <a:r>
              <a:rPr lang="en-029" sz="3200" dirty="0"/>
              <a:t>However, there is great value in ensuring you deliver a positive customer service</a:t>
            </a:r>
            <a:r>
              <a:rPr lang="en-029" sz="3200" dirty="0" smtClean="0"/>
              <a:t>.</a:t>
            </a:r>
            <a:r>
              <a:rPr lang="en-029" sz="3200" dirty="0"/>
              <a:t> Business should be built around how to deliver excellent customer service. It’s easy to forget its importance when you are building your brand’s web presence and marketing your website.</a:t>
            </a:r>
          </a:p>
        </p:txBody>
      </p:sp>
      <p:sp>
        <p:nvSpPr>
          <p:cNvPr id="3" name="Title 2"/>
          <p:cNvSpPr>
            <a:spLocks noGrp="1"/>
          </p:cNvSpPr>
          <p:nvPr>
            <p:ph type="title"/>
          </p:nvPr>
        </p:nvSpPr>
        <p:spPr/>
        <p:txBody>
          <a:bodyPr>
            <a:normAutofit/>
          </a:bodyPr>
          <a:lstStyle/>
          <a:p>
            <a:pPr algn="ctr"/>
            <a:r>
              <a:rPr lang="en-029" sz="6000" b="1" dirty="0" smtClean="0"/>
              <a:t>OVERVIEW</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69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a:t>Too many companies don't understand that while delivering excellent customer service is one of the key ingredients for repeat business, it's that special personal relationship with one customer and one associate that provides the link between customer satisfaction and customer </a:t>
            </a:r>
            <a:r>
              <a:rPr lang="en-029" sz="3200" dirty="0" smtClean="0"/>
              <a:t>retention. The </a:t>
            </a:r>
            <a:r>
              <a:rPr lang="en-029" sz="3200" dirty="0"/>
              <a:t>service delivered by frontline associates must be viewed as the first step in the journey of loyalty. </a:t>
            </a:r>
          </a:p>
        </p:txBody>
      </p:sp>
      <p:sp>
        <p:nvSpPr>
          <p:cNvPr id="3" name="Title 2"/>
          <p:cNvSpPr>
            <a:spLocks noGrp="1"/>
          </p:cNvSpPr>
          <p:nvPr>
            <p:ph type="title"/>
          </p:nvPr>
        </p:nvSpPr>
        <p:spPr>
          <a:xfrm>
            <a:off x="1522414" y="533400"/>
            <a:ext cx="7696198" cy="1143000"/>
          </a:xfrm>
        </p:spPr>
        <p:txBody>
          <a:bodyPr>
            <a:normAutofit fontScale="90000"/>
          </a:bodyPr>
          <a:lstStyle/>
          <a:p>
            <a:pPr algn="ctr"/>
            <a:r>
              <a:rPr lang="en-029" b="1" dirty="0" smtClean="0"/>
              <a:t>DELIVER CUSTOMER SERVICE IN A </a:t>
            </a:r>
            <a:br>
              <a:rPr lang="en-029" b="1" dirty="0" smtClean="0"/>
            </a:br>
            <a:r>
              <a:rPr lang="en-029" b="1" dirty="0" smtClean="0"/>
              <a:t>BUSINESS  AND SERVICE ENVIRONMENT</a:t>
            </a:r>
            <a:endParaRPr lang="en-029" b="1" dirty="0"/>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13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smtClean="0"/>
              <a:t>Ten </a:t>
            </a:r>
            <a:r>
              <a:rPr lang="en-029" sz="3200" dirty="0"/>
              <a:t>tips for </a:t>
            </a:r>
            <a:r>
              <a:rPr lang="en-029" sz="3200" dirty="0" smtClean="0"/>
              <a:t>delivering customer service in a business environment:</a:t>
            </a:r>
          </a:p>
          <a:p>
            <a:r>
              <a:rPr lang="en-029" sz="3200" dirty="0"/>
              <a:t>1. Make sure that every one of your frontline associates is capable of making a good first impression. </a:t>
            </a:r>
            <a:endParaRPr lang="en-029" sz="3200" dirty="0" smtClean="0"/>
          </a:p>
          <a:p>
            <a:r>
              <a:rPr lang="en-029" sz="3200" dirty="0" smtClean="0"/>
              <a:t>2.</a:t>
            </a:r>
            <a:r>
              <a:rPr lang="en-029" sz="3200" dirty="0"/>
              <a:t> Show appreciation to your customers. Thanking customers in a meaningful and thoughtful manner on every customer/frontline encounter shows customers you care and appreciate their business.</a:t>
            </a:r>
            <a:br>
              <a:rPr lang="en-029" sz="3200" dirty="0"/>
            </a:br>
            <a:endParaRPr lang="en-029" sz="3200" dirty="0"/>
          </a:p>
          <a:p>
            <a:endParaRPr lang="en-029" sz="3200" dirty="0"/>
          </a:p>
        </p:txBody>
      </p:sp>
      <p:sp>
        <p:nvSpPr>
          <p:cNvPr id="3" name="Title 2"/>
          <p:cNvSpPr>
            <a:spLocks noGrp="1"/>
          </p:cNvSpPr>
          <p:nvPr>
            <p:ph type="title"/>
          </p:nvPr>
        </p:nvSpPr>
        <p:spPr>
          <a:xfrm>
            <a:off x="1522414" y="533400"/>
            <a:ext cx="7696198" cy="1143000"/>
          </a:xfrm>
        </p:spPr>
        <p:txBody>
          <a:bodyPr>
            <a:normAutofit fontScale="90000"/>
          </a:bodyPr>
          <a:lstStyle/>
          <a:p>
            <a:pPr algn="ctr"/>
            <a:r>
              <a:rPr lang="en-029" b="1" dirty="0" smtClean="0"/>
              <a:t>DELIVER CUSTOMER SERVICE IN A </a:t>
            </a:r>
            <a:br>
              <a:rPr lang="en-029" b="1" dirty="0" smtClean="0"/>
            </a:br>
            <a:r>
              <a:rPr lang="en-029" b="1" dirty="0" smtClean="0"/>
              <a:t>BUSINESS  AND SERVICE ENVIRONMENT</a:t>
            </a:r>
            <a:endParaRPr lang="en-029" b="1" dirty="0"/>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76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a:t>3. Review your letters and email communications to ensure that they sound welcoming, personalized and make your customers feel important and appreciated. </a:t>
            </a:r>
          </a:p>
          <a:p>
            <a:r>
              <a:rPr lang="en-029" sz="3200" dirty="0" smtClean="0"/>
              <a:t>4.</a:t>
            </a:r>
            <a:r>
              <a:rPr lang="en-029" sz="3200" dirty="0"/>
              <a:t> Create a culture whereby your associates are treated as family and </a:t>
            </a:r>
            <a:r>
              <a:rPr lang="en-029" sz="3200" dirty="0" err="1"/>
              <a:t>neighbors</a:t>
            </a:r>
            <a:r>
              <a:rPr lang="en-029" sz="3200" dirty="0"/>
              <a:t> and they will, in turn, </a:t>
            </a:r>
            <a:r>
              <a:rPr lang="en-029" sz="3200" dirty="0">
                <a:hlinkClick r:id="rId2"/>
              </a:rPr>
              <a:t>treat your customers</a:t>
            </a:r>
            <a:r>
              <a:rPr lang="en-029" sz="3200" dirty="0"/>
              <a:t> the same way. Customers notice and appreciate when a company appreciates their associates. </a:t>
            </a:r>
          </a:p>
        </p:txBody>
      </p:sp>
      <p:sp>
        <p:nvSpPr>
          <p:cNvPr id="3" name="Title 2"/>
          <p:cNvSpPr>
            <a:spLocks noGrp="1"/>
          </p:cNvSpPr>
          <p:nvPr>
            <p:ph type="title"/>
          </p:nvPr>
        </p:nvSpPr>
        <p:spPr/>
        <p:txBody>
          <a:bodyPr>
            <a:normAutofit/>
          </a:bodyPr>
          <a:lstStyle/>
          <a:p>
            <a:pPr algn="ctr"/>
            <a:r>
              <a:rPr lang="en-029" b="1" dirty="0" smtClean="0"/>
              <a:t>DELIVER CUSTOMER SERVICE IN A </a:t>
            </a:r>
            <a:br>
              <a:rPr lang="en-029" b="1" dirty="0" smtClean="0"/>
            </a:br>
            <a:r>
              <a:rPr lang="en-029" b="1" dirty="0" smtClean="0"/>
              <a:t>BUSINESS  AND SERVICE ENVIRONMENT</a:t>
            </a:r>
            <a:endParaRPr lang="en-029" b="1" dirty="0"/>
          </a:p>
        </p:txBody>
      </p:sp>
      <p:pic>
        <p:nvPicPr>
          <p:cNvPr id="6" name="Picture 2" descr="Image result for customer satisfa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26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dirty="0" smtClean="0"/>
              <a:t>5.Answer </a:t>
            </a:r>
            <a:r>
              <a:rPr lang="en-029" sz="3200" dirty="0"/>
              <a:t>questions from customers by not only responding to their direct inquiry, but by providing them with additional useful information. Customers often enjoy learning more about a potential purchase than what's written on a tag or in a </a:t>
            </a:r>
            <a:r>
              <a:rPr lang="en-029" sz="3200" dirty="0" smtClean="0"/>
              <a:t>brochure.</a:t>
            </a:r>
          </a:p>
          <a:p>
            <a:r>
              <a:rPr lang="en-029" sz="3200" dirty="0" smtClean="0"/>
              <a:t>6.</a:t>
            </a:r>
            <a:r>
              <a:rPr lang="en-029" sz="3200" dirty="0"/>
              <a:t> Understand that the underlying ingredient of customer service is helping people. </a:t>
            </a:r>
          </a:p>
        </p:txBody>
      </p:sp>
      <p:sp>
        <p:nvSpPr>
          <p:cNvPr id="3" name="Title 2"/>
          <p:cNvSpPr>
            <a:spLocks noGrp="1"/>
          </p:cNvSpPr>
          <p:nvPr>
            <p:ph type="title"/>
          </p:nvPr>
        </p:nvSpPr>
        <p:spPr/>
        <p:txBody>
          <a:bodyPr>
            <a:normAutofit/>
          </a:bodyPr>
          <a:lstStyle/>
          <a:p>
            <a:pPr algn="ctr"/>
            <a:r>
              <a:rPr lang="en-029" b="1" dirty="0"/>
              <a:t>DELIVER CUSTOMER SERVICE IN A </a:t>
            </a:r>
            <a:br>
              <a:rPr lang="en-029" b="1" dirty="0"/>
            </a:br>
            <a:r>
              <a:rPr lang="en-029" b="1" dirty="0"/>
              <a:t>BUSINESS  AND SERVICE ENVIRONMENT</a:t>
            </a:r>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3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690</Words>
  <Application>Microsoft Office PowerPoint</Application>
  <PresentationFormat>Custom</PresentationFormat>
  <Paragraphs>63</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Adobe Garamond Pro Bold</vt:lpstr>
      <vt:lpstr>Arial</vt:lpstr>
      <vt:lpstr>Century Gothic</vt:lpstr>
      <vt:lpstr>굴림</vt:lpstr>
      <vt:lpstr>Vertical and Horizontal design template</vt:lpstr>
      <vt:lpstr>                                               CUSTOMER SERVICE </vt:lpstr>
      <vt:lpstr>UNIT 3: CUSTOMER SERVICE</vt:lpstr>
      <vt:lpstr>THE BASIC SYLLABUS</vt:lpstr>
      <vt:lpstr>LEARNING OUTCOMES</vt:lpstr>
      <vt:lpstr>OVERVIEW</vt:lpstr>
      <vt:lpstr>DELIVER CUSTOMER SERVICE IN A  BUSINESS  AND SERVICE ENVIRONMENT</vt:lpstr>
      <vt:lpstr>DELIVER CUSTOMER SERVICE IN A  BUSINESS  AND SERVICE ENVIRONMENT</vt:lpstr>
      <vt:lpstr>DELIVER CUSTOMER SERVICE IN A  BUSINESS  AND SERVICE ENVIRONMENT</vt:lpstr>
      <vt:lpstr>DELIVER CUSTOMER SERVICE IN A  BUSINESS  AND SERVICE ENVIRONMENT</vt:lpstr>
      <vt:lpstr>DELIVER CUSTOMER SERVICE IN A  BUSINESS  AND SERVICE ENVIRONMENT</vt:lpstr>
      <vt:lpstr>DELIVER CUSTOMER SERVICE IN A  BUSINESS  AND SERVICE ENVIRONMENT</vt:lpstr>
      <vt:lpstr>UNIT 7 CUSTOMER SERVICE  IN THE AVATION INDUSTRY</vt:lpstr>
      <vt:lpstr>CUSTOMER SERVICE ROUTINE SITUATIONS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2017-01-07T23:17:34Z</dcterms:created>
  <dcterms:modified xsi:type="dcterms:W3CDTF">2017-02-27T03:47:36Z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