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2"/>
  </p:notesMasterIdLst>
  <p:handoutMasterIdLst>
    <p:handoutMasterId r:id="rId23"/>
  </p:handoutMasterIdLst>
  <p:sldIdLst>
    <p:sldId id="259" r:id="rId3"/>
    <p:sldId id="262" r:id="rId4"/>
    <p:sldId id="263" r:id="rId5"/>
    <p:sldId id="264" r:id="rId6"/>
    <p:sldId id="347" r:id="rId7"/>
    <p:sldId id="355" r:id="rId8"/>
    <p:sldId id="356" r:id="rId9"/>
    <p:sldId id="341" r:id="rId10"/>
    <p:sldId id="353" r:id="rId11"/>
    <p:sldId id="348" r:id="rId12"/>
    <p:sldId id="349" r:id="rId13"/>
    <p:sldId id="354" r:id="rId14"/>
    <p:sldId id="350" r:id="rId15"/>
    <p:sldId id="351" r:id="rId16"/>
    <p:sldId id="352" r:id="rId17"/>
    <p:sldId id="335" r:id="rId18"/>
    <p:sldId id="345" r:id="rId19"/>
    <p:sldId id="357" r:id="rId20"/>
    <p:sldId id="261" r:id="rId21"/>
  </p:sldIdLst>
  <p:sldSz cx="12188825"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2" d="100"/>
          <a:sy n="92" d="100"/>
        </p:scale>
        <p:origin x="498" y="9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04A8D02-4E65-4CCD-8312-4AB164C6C77D}" type="datetimeFigureOut">
              <a:rPr lang="en-US"/>
              <a:t>3/11/2017</a:t>
            </a:fld>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7A755D9-D361-47B8-9652-3B4EA9776CE5}" type="datetimeFigureOut">
              <a:rPr lang="en-US"/>
              <a:t>3/11/2017</a:t>
            </a:fld>
            <a:endParaRPr/>
          </a:p>
        </p:txBody>
      </p:sp>
      <p:sp>
        <p:nvSpPr>
          <p:cNvPr id="4" name="Slide Image Placeholder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3/11/2017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3/11/2017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boundless.com/marketing/definition/customer-servi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boundless.com/marketing/definition/attitud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solidFill>
                  <a:srgbClr val="262626"/>
                </a:solidFill>
                <a:latin typeface="Century Gothic" panose="020B0502020202020204" pitchFamily="34" charset="0"/>
                <a:hlinkClick r:id="rId2"/>
              </a:rPr>
              <a:t>Customer service</a:t>
            </a:r>
            <a:r>
              <a:rPr lang="en-029" sz="3200" dirty="0">
                <a:solidFill>
                  <a:srgbClr val="000000"/>
                </a:solidFill>
                <a:latin typeface="Century Gothic" panose="020B0502020202020204" pitchFamily="34" charset="0"/>
              </a:rPr>
              <a:t> is at the core of any successful business, as it provides an incentive for customers to come back. Bringing in new customers is great, but won't keep a business profitable for long if those customers don't come back for more--and they will only do this if they are happy. If they are happy, they will do your marketing for you, spreading the word and bringing in new customers</a:t>
            </a:r>
            <a:r>
              <a:rPr lang="en-029" sz="3200" dirty="0">
                <a:solidFill>
                  <a:srgbClr val="000000"/>
                </a:solidFill>
                <a:latin typeface="Helvetica Neue"/>
              </a:rPr>
              <a:t>.</a:t>
            </a:r>
            <a:r>
              <a:rPr lang="en-029" sz="3200" dirty="0"/>
              <a:t/>
            </a:r>
            <a:br>
              <a:rPr lang="en-029" sz="3200" dirty="0"/>
            </a:br>
            <a:r>
              <a:rPr lang="en-029" sz="3200" dirty="0"/>
              <a:t/>
            </a:r>
            <a:br>
              <a:rPr lang="en-029" sz="3200" dirty="0"/>
            </a:br>
            <a:endParaRPr lang="en-029" sz="3200" dirty="0"/>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76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Maintaining a consistently high level of customer service is a challenge for any company. In order to continuously exceed customer expectations, service firms must recognize that every aspect of their business has an impact on customer service in some form, not just those aspects of their business which involve face-to-face customer contact</a:t>
            </a:r>
            <a:r>
              <a:rPr lang="en-029" sz="3200" dirty="0" smtClean="0"/>
              <a:t>.</a:t>
            </a:r>
            <a:r>
              <a:rPr lang="en-029" sz="3200" dirty="0"/>
              <a:t/>
            </a:r>
            <a:br>
              <a:rPr lang="en-029" sz="3200" dirty="0"/>
            </a:br>
            <a:r>
              <a:rPr lang="en-029" sz="3200" dirty="0"/>
              <a:t/>
            </a:r>
            <a:br>
              <a:rPr lang="en-029" sz="3200" dirty="0"/>
            </a:br>
            <a:endParaRPr lang="en-029" sz="3200" dirty="0"/>
          </a:p>
        </p:txBody>
      </p:sp>
      <p:sp>
        <p:nvSpPr>
          <p:cNvPr id="3" name="Title 2"/>
          <p:cNvSpPr>
            <a:spLocks noGrp="1"/>
          </p:cNvSpPr>
          <p:nvPr>
            <p:ph type="title"/>
          </p:nvPr>
        </p:nvSpPr>
        <p:spPr/>
        <p:txBody>
          <a:bodyPr>
            <a:normAutofit/>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2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It </a:t>
            </a:r>
            <a:r>
              <a:rPr lang="en-029" sz="3200" dirty="0"/>
              <a:t>comes across in a business and its employees' </a:t>
            </a:r>
            <a:r>
              <a:rPr lang="en-029" sz="3200" dirty="0">
                <a:hlinkClick r:id="rId2"/>
              </a:rPr>
              <a:t>attitude</a:t>
            </a:r>
            <a:r>
              <a:rPr lang="en-029" sz="3200" dirty="0"/>
              <a:t>, customer treatment, and approach to customer service</a:t>
            </a:r>
            <a:r>
              <a:rPr lang="en-029" sz="3200" dirty="0" smtClean="0"/>
              <a:t>.</a:t>
            </a:r>
            <a:r>
              <a:rPr lang="en-029" sz="3200" dirty="0"/>
              <a:t> </a:t>
            </a:r>
            <a:endParaRPr lang="en-029" sz="3200" dirty="0" smtClean="0"/>
          </a:p>
          <a:p>
            <a:r>
              <a:rPr lang="en-029" sz="3200" dirty="0" smtClean="0"/>
              <a:t>Examples </a:t>
            </a:r>
            <a:r>
              <a:rPr lang="en-029" sz="3200" dirty="0"/>
              <a:t>of excellence in service quality include personalized service, good return policies, complaints desks and hotlines, being able to speak to a human being when calling for service, and so </a:t>
            </a:r>
            <a:r>
              <a:rPr lang="en-029" sz="3200" dirty="0" smtClean="0"/>
              <a:t>on.</a:t>
            </a:r>
          </a:p>
          <a:p>
            <a:r>
              <a:rPr lang="en-029" sz="3200" dirty="0"/>
              <a:t/>
            </a:r>
            <a:br>
              <a:rPr lang="en-029" sz="3200" dirty="0"/>
            </a:br>
            <a:r>
              <a:rPr lang="en-029" sz="3200" dirty="0"/>
              <a:t/>
            </a:r>
            <a:br>
              <a:rPr lang="en-029" sz="3200" dirty="0"/>
            </a:br>
            <a:endParaRPr lang="en-029" sz="3200" dirty="0"/>
          </a:p>
        </p:txBody>
      </p:sp>
      <p:sp>
        <p:nvSpPr>
          <p:cNvPr id="3" name="Title 2"/>
          <p:cNvSpPr>
            <a:spLocks noGrp="1"/>
          </p:cNvSpPr>
          <p:nvPr>
            <p:ph type="title"/>
          </p:nvPr>
        </p:nvSpPr>
        <p:spPr/>
        <p:txBody>
          <a:bodyPr>
            <a:normAutofit/>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38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Examples of excellence in service quality include personalized service, good return policies, complaints desks and hotlines, being able to speak to a human being when calling for service, and so on. Customer service should be included as part of an overall approach to systematic improvement, as a customer service experience can change the entire perception a customer has of the organization .</a:t>
            </a:r>
          </a:p>
          <a:p>
            <a:endParaRPr lang="en-029" sz="3200" dirty="0"/>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 </a:t>
            </a:r>
            <a:endParaRPr lang="en-029" sz="3200" dirty="0"/>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figures.boundless-cdn.com/13836/large/-11-12-20at-209.27.14-20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3412" y="1828799"/>
            <a:ext cx="8382000" cy="403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01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i="1" dirty="0"/>
              <a:t>Customer Service Delivery</a:t>
            </a:r>
            <a:r>
              <a:rPr lang="en-029" sz="3200" dirty="0"/>
              <a:t> also provides a framework for customer service as a process </a:t>
            </a:r>
            <a:r>
              <a:rPr lang="en-029" sz="3200" i="1" dirty="0"/>
              <a:t>and</a:t>
            </a:r>
            <a:r>
              <a:rPr lang="en-029" sz="3200" dirty="0"/>
              <a:t> an outcome. The authors address a wide range of topics that are crucial to today’s competitive business environment: customer expectations, loyalty satisfaction, product versus service delivery, measurement, brand equity, regional and cultural differences, and organizational impact.</a:t>
            </a:r>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12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029" b="1" dirty="0"/>
              <a:t>UNIT 7 CUSTOMER SERVICE</a:t>
            </a:r>
            <a:br>
              <a:rPr lang="en-029" b="1" dirty="0"/>
            </a:br>
            <a:r>
              <a:rPr lang="en-029" b="1" dirty="0"/>
              <a:t> IN THE AVATION INDUSTRY</a:t>
            </a:r>
            <a:endParaRPr lang="en-029" dirty="0"/>
          </a:p>
        </p:txBody>
      </p:sp>
      <p:sp>
        <p:nvSpPr>
          <p:cNvPr id="5" name="Content Placeholder 4"/>
          <p:cNvSpPr>
            <a:spLocks noGrp="1"/>
          </p:cNvSpPr>
          <p:nvPr>
            <p:ph idx="1"/>
          </p:nvPr>
        </p:nvSpPr>
        <p:spPr/>
        <p:txBody>
          <a:bodyPr>
            <a:normAutofit/>
          </a:bodyPr>
          <a:lstStyle/>
          <a:p>
            <a:endParaRPr lang="en-029" dirty="0" smtClean="0"/>
          </a:p>
          <a:p>
            <a:endParaRPr lang="en-029" dirty="0"/>
          </a:p>
          <a:p>
            <a:endParaRPr lang="en-029" dirty="0" smtClean="0"/>
          </a:p>
          <a:p>
            <a:endParaRPr lang="en-029" dirty="0"/>
          </a:p>
          <a:p>
            <a:endParaRPr lang="en-029" dirty="0" smtClean="0"/>
          </a:p>
          <a:p>
            <a:endParaRPr lang="en-029" dirty="0" smtClean="0"/>
          </a:p>
          <a:p>
            <a:endParaRPr lang="en-029" dirty="0"/>
          </a:p>
          <a:p>
            <a:r>
              <a:rPr lang="en-029" b="1" dirty="0" smtClean="0"/>
              <a:t>P9: DEMONSTRATE  EFFECTIVE  CUSTOMER SERVICE SKILLS IN ROUTINE AND NON-ROUTINE SITUATIONS </a:t>
            </a:r>
            <a:endParaRPr lang="en-029" b="1" dirty="0"/>
          </a:p>
        </p:txBody>
      </p:sp>
      <p:pic>
        <p:nvPicPr>
          <p:cNvPr id="6" name="Picture 5"/>
          <p:cNvPicPr>
            <a:picLocks noChangeAspect="1"/>
          </p:cNvPicPr>
          <p:nvPr/>
        </p:nvPicPr>
        <p:blipFill>
          <a:blip r:embed="rId2"/>
          <a:stretch>
            <a:fillRect/>
          </a:stretch>
        </p:blipFill>
        <p:spPr>
          <a:xfrm>
            <a:off x="4113212" y="1981200"/>
            <a:ext cx="3771900" cy="2979801"/>
          </a:xfrm>
          <a:prstGeom prst="rect">
            <a:avLst/>
          </a:prstGeom>
        </p:spPr>
      </p:pic>
    </p:spTree>
    <p:extLst>
      <p:ext uri="{BB962C8B-B14F-4D97-AF65-F5344CB8AC3E}">
        <p14:creationId xmlns:p14="http://schemas.microsoft.com/office/powerpoint/2010/main" val="26144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CUSTOMER SERVICE NON ROUTINE SITUATIONS</a:t>
            </a:r>
            <a:endParaRPr lang="en-029" sz="3600" b="1" dirty="0"/>
          </a:p>
        </p:txBody>
      </p:sp>
      <p:sp>
        <p:nvSpPr>
          <p:cNvPr id="8" name="Content Placeholder 7"/>
          <p:cNvSpPr>
            <a:spLocks noGrp="1"/>
          </p:cNvSpPr>
          <p:nvPr>
            <p:ph idx="1"/>
          </p:nvPr>
        </p:nvSpPr>
        <p:spPr/>
        <p:txBody>
          <a:bodyPr>
            <a:normAutofit/>
          </a:bodyPr>
          <a:lstStyle/>
          <a:p>
            <a:r>
              <a:rPr lang="en-029" sz="3200" dirty="0"/>
              <a:t>Non-routine decision- making is quite risky and involves a lot of anxiety and stress. There are a number of factors that should be taken in to account in order to reach the conclusion. Ground rules or sufficient information to guide through the process do not exist. Cases of similar situations, the decision-making processes that were followed and their outcomes are not available. </a:t>
            </a:r>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15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CUSTOMER SERVICE NON ROUTINE SITUATIONS</a:t>
            </a:r>
            <a:endParaRPr lang="en-029" sz="3600" b="1" dirty="0"/>
          </a:p>
        </p:txBody>
      </p:sp>
      <p:sp>
        <p:nvSpPr>
          <p:cNvPr id="8" name="Content Placeholder 7"/>
          <p:cNvSpPr>
            <a:spLocks noGrp="1"/>
          </p:cNvSpPr>
          <p:nvPr>
            <p:ph idx="1"/>
          </p:nvPr>
        </p:nvSpPr>
        <p:spPr/>
        <p:txBody>
          <a:bodyPr>
            <a:normAutofit/>
          </a:bodyPr>
          <a:lstStyle/>
          <a:p>
            <a:r>
              <a:rPr lang="en-029" sz="4000" dirty="0" smtClean="0"/>
              <a:t>There </a:t>
            </a:r>
            <a:r>
              <a:rPr lang="en-029" sz="4000" dirty="0"/>
              <a:t>are too many options to consider and their potential outcomes are totally unclear. There is no one to offer advice and the decision has a massive impact on people connected to it along with the decision maker</a:t>
            </a:r>
            <a:r>
              <a:rPr lang="en-029" sz="4000" dirty="0" smtClean="0"/>
              <a:t>.</a:t>
            </a:r>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53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err="1"/>
              <a:t>Fogli</a:t>
            </a:r>
            <a:r>
              <a:rPr lang="en-029" dirty="0"/>
              <a:t>, Lawrence. </a:t>
            </a:r>
            <a:r>
              <a:rPr lang="en-029" i="1" dirty="0"/>
              <a:t>Customer Service Delivery</a:t>
            </a:r>
            <a:r>
              <a:rPr lang="en-029" dirty="0"/>
              <a:t>. 1st ed. San Francisco: </a:t>
            </a:r>
            <a:r>
              <a:rPr lang="en-029" dirty="0" err="1"/>
              <a:t>Jossey</a:t>
            </a:r>
            <a:r>
              <a:rPr lang="en-029" dirty="0"/>
              <a:t>-Bass, 2006. Print</a:t>
            </a:r>
            <a:r>
              <a:rPr lang="en-029" dirty="0" smtClean="0"/>
              <a:t>.</a:t>
            </a:r>
          </a:p>
          <a:p>
            <a:pPr lvl="0"/>
            <a:r>
              <a:rPr lang="en-029" dirty="0"/>
              <a:t>"Wow Your Customers: 3 Keys For Delivering Great Customer Service | Dennis Snow". </a:t>
            </a:r>
            <a:r>
              <a:rPr lang="en-029" i="1" dirty="0"/>
              <a:t>Snowassociates.com</a:t>
            </a:r>
            <a:r>
              <a:rPr lang="en-029" dirty="0"/>
              <a:t>. </a:t>
            </a:r>
            <a:r>
              <a:rPr lang="en-029" dirty="0" err="1"/>
              <a:t>N.p</a:t>
            </a:r>
            <a:r>
              <a:rPr lang="en-029" dirty="0"/>
              <a:t>., 2017. Web. 8 Mar. 2017</a:t>
            </a:r>
            <a:r>
              <a:rPr lang="en-029" dirty="0" smtClean="0"/>
              <a:t>.</a:t>
            </a:r>
          </a:p>
          <a:p>
            <a:pPr lvl="0"/>
            <a:r>
              <a:rPr lang="en-029" dirty="0"/>
              <a:t>"Delivering Excellent Service Quality". </a:t>
            </a:r>
            <a:r>
              <a:rPr lang="en-029" i="1" dirty="0"/>
              <a:t>Boundless</a:t>
            </a:r>
            <a:r>
              <a:rPr lang="en-029" dirty="0"/>
              <a:t>. </a:t>
            </a:r>
            <a:r>
              <a:rPr lang="en-029" dirty="0" err="1"/>
              <a:t>N.p</a:t>
            </a:r>
            <a:r>
              <a:rPr lang="en-029" dirty="0"/>
              <a:t>., 2017. Web. 8 Mar. 2017</a:t>
            </a:r>
            <a:r>
              <a:rPr lang="en-029" dirty="0" smtClean="0"/>
              <a:t>.</a:t>
            </a:r>
          </a:p>
          <a:p>
            <a:pPr lvl="0"/>
            <a:r>
              <a:rPr lang="en-029" dirty="0" err="1" smtClean="0"/>
              <a:t>Soumya</a:t>
            </a:r>
            <a:r>
              <a:rPr lang="en-029" dirty="0"/>
              <a:t>, </a:t>
            </a:r>
            <a:r>
              <a:rPr lang="en-029" dirty="0" err="1"/>
              <a:t>Nitya</a:t>
            </a:r>
            <a:r>
              <a:rPr lang="en-029" dirty="0"/>
              <a:t>. "Non-Routine Decisions Define A Manager's Mettle". </a:t>
            </a:r>
            <a:r>
              <a:rPr lang="en-029" i="1" dirty="0"/>
              <a:t>The Hindu</a:t>
            </a:r>
            <a:r>
              <a:rPr lang="en-029" dirty="0"/>
              <a:t>. </a:t>
            </a:r>
            <a:r>
              <a:rPr lang="en-029" dirty="0" err="1"/>
              <a:t>N.p</a:t>
            </a:r>
            <a:r>
              <a:rPr lang="en-029" dirty="0"/>
              <a:t>., 2017. Web. 8 Mar. 2017</a:t>
            </a:r>
            <a:r>
              <a:rPr lang="en-029" dirty="0" smtClean="0"/>
              <a:t>.</a:t>
            </a:r>
          </a:p>
          <a:p>
            <a:pPr lvl="0"/>
            <a:endParaRPr lang="en-029" dirty="0"/>
          </a:p>
          <a:p>
            <a:pPr lvl="0"/>
            <a:endParaRPr lang="en-US"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60889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endParaRPr lang="en-US" b="1" dirty="0" smtClean="0"/>
          </a:p>
          <a:p>
            <a:endParaRPr lang="en-US" b="1" dirty="0"/>
          </a:p>
          <a:p>
            <a:r>
              <a:rPr lang="en-US" b="1" dirty="0" smtClean="0"/>
              <a:t>LEARNING OUTCOME 4: BE </a:t>
            </a:r>
            <a:r>
              <a:rPr lang="en-US" b="1" dirty="0"/>
              <a:t>ABLE TO PROVIDE CUSTOMER SERVICE WITHIN BUSINESS AND SERVICES CONTEXTS  TO MEET REQUIRED STANDARDS.</a:t>
            </a:r>
          </a:p>
          <a:p>
            <a:endParaRPr lang="en-JM" dirty="0"/>
          </a:p>
          <a:p>
            <a:endParaRPr lang="en-JM" b="1" dirty="0"/>
          </a:p>
        </p:txBody>
      </p:sp>
      <p:pic>
        <p:nvPicPr>
          <p:cNvPr id="8" name="Picture 7"/>
          <p:cNvPicPr>
            <a:picLocks noChangeAspect="1"/>
          </p:cNvPicPr>
          <p:nvPr/>
        </p:nvPicPr>
        <p:blipFill>
          <a:blip r:embed="rId2"/>
          <a:stretch>
            <a:fillRect/>
          </a:stretch>
        </p:blipFill>
        <p:spPr>
          <a:xfrm>
            <a:off x="4189412" y="2057400"/>
            <a:ext cx="3505200" cy="2628900"/>
          </a:xfrm>
          <a:prstGeom prst="rect">
            <a:avLst/>
          </a:prstGeom>
        </p:spPr>
      </p:pic>
    </p:spTree>
    <p:extLst>
      <p:ext uri="{BB962C8B-B14F-4D97-AF65-F5344CB8AC3E}">
        <p14:creationId xmlns:p14="http://schemas.microsoft.com/office/powerpoint/2010/main" val="67921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CUSTOMER-FOCUSED CULTURE.</a:t>
            </a:r>
          </a:p>
          <a:p>
            <a:r>
              <a:rPr lang="en-US" dirty="0" smtClean="0"/>
              <a:t>3.BE ABLE TO INVESTIGATE CUSTOMER REQUIREMENTS AND EXPECTATIONS</a:t>
            </a:r>
          </a:p>
          <a:p>
            <a:r>
              <a:rPr lang="en-US" dirty="0" smtClean="0"/>
              <a:t>4.BE ABLE TO PROVIDE CUSTOMER SERVICE WITHIN BUSINESS AND SERVICES CONTEXTS  TO MEET REQUIRED STANDARDS.</a:t>
            </a:r>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a:stretch>
            <a:fillRect/>
          </a:stretch>
        </p:blipFill>
        <p:spPr>
          <a:xfrm>
            <a:off x="10437812" y="482705"/>
            <a:ext cx="1085850" cy="1346095"/>
          </a:xfrm>
          <a:prstGeom prst="rect">
            <a:avLst/>
          </a:prstGeom>
        </p:spPr>
      </p:pic>
    </p:spTree>
    <p:extLst>
      <p:ext uri="{BB962C8B-B14F-4D97-AF65-F5344CB8AC3E}">
        <p14:creationId xmlns:p14="http://schemas.microsoft.com/office/powerpoint/2010/main" val="37530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BE </a:t>
            </a:r>
            <a:r>
              <a:rPr lang="en-US" b="1" dirty="0"/>
              <a:t>ABLE TO PROVIDE CUSTOMER SERVICE WITHIN BUSINESS AND SERVICES CONTEXTS  TO MEET REQUIRED STANDARDS</a:t>
            </a:r>
            <a:endParaRPr lang="en-US" b="1" dirty="0" smtClean="0"/>
          </a:p>
          <a:p>
            <a:endParaRPr lang="en-US" dirty="0"/>
          </a:p>
          <a:p>
            <a:endParaRPr lang="en-US" dirty="0" smtClean="0"/>
          </a:p>
          <a:p>
            <a:endParaRPr lang="en-US" dirty="0" smtClean="0"/>
          </a:p>
          <a:p>
            <a:endParaRPr lang="en-US" dirty="0" smtClean="0"/>
          </a:p>
          <a:p>
            <a:endParaRPr lang="en-US" b="1" dirty="0" smtClean="0"/>
          </a:p>
          <a:p>
            <a:r>
              <a:rPr lang="en-US" b="1" dirty="0" smtClean="0"/>
              <a:t>AC  4.1:DELIVER CUSTOMER SERVICE IN A BUSINESS AND SERVICE ENVIRONMENT</a:t>
            </a:r>
            <a:endParaRPr lang="en-JM" b="1"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73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i="1" dirty="0"/>
              <a:t>Customer Service Delivery</a:t>
            </a:r>
            <a:r>
              <a:rPr lang="en-029" sz="3200" dirty="0"/>
              <a:t> taps into business, marketing, and psychological research and practices to provide a wealth of knowledge about customer service. With contributions from some of the best-known industrial and organizational psychology experts in customer </a:t>
            </a:r>
            <a:r>
              <a:rPr lang="en-029" sz="3200" dirty="0" smtClean="0"/>
              <a:t>service.</a:t>
            </a:r>
            <a:r>
              <a:rPr lang="en-029" sz="3200" dirty="0"/>
              <a:t> </a:t>
            </a:r>
          </a:p>
        </p:txBody>
      </p:sp>
      <p:sp>
        <p:nvSpPr>
          <p:cNvPr id="3" name="Title 2"/>
          <p:cNvSpPr>
            <a:spLocks noGrp="1"/>
          </p:cNvSpPr>
          <p:nvPr>
            <p:ph type="title"/>
          </p:nvPr>
        </p:nvSpPr>
        <p:spPr/>
        <p:txBody>
          <a:bodyPr>
            <a:normAutofit/>
          </a:bodyPr>
          <a:lstStyle/>
          <a:p>
            <a:pPr algn="ctr"/>
            <a:r>
              <a:rPr lang="en-029" sz="6000" b="1" dirty="0" smtClean="0"/>
              <a:t>OVERVIEW</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i="1" dirty="0">
                <a:solidFill>
                  <a:prstClr val="black"/>
                </a:solidFill>
              </a:rPr>
              <a:t>Customer Service Delivery</a:t>
            </a:r>
            <a:r>
              <a:rPr lang="en-029" sz="3200" dirty="0">
                <a:solidFill>
                  <a:prstClr val="black"/>
                </a:solidFill>
              </a:rPr>
              <a:t> also provides a framework for customer service as a process </a:t>
            </a:r>
            <a:r>
              <a:rPr lang="en-029" sz="3200" i="1" dirty="0">
                <a:solidFill>
                  <a:prstClr val="black"/>
                </a:solidFill>
              </a:rPr>
              <a:t>and</a:t>
            </a:r>
            <a:r>
              <a:rPr lang="en-029" sz="3200" dirty="0">
                <a:solidFill>
                  <a:prstClr val="black"/>
                </a:solidFill>
              </a:rPr>
              <a:t> an outcome. The authors address a wide range of topics that are crucial to today’s competitive business environment: customer expectations, loyalty satisfaction, product versus service delivery, measurement, brand equity, regional and cultural differences, and organizational </a:t>
            </a:r>
            <a:r>
              <a:rPr lang="en-029" sz="3200" dirty="0" smtClean="0">
                <a:solidFill>
                  <a:prstClr val="black"/>
                </a:solidFill>
              </a:rPr>
              <a:t>impact.</a:t>
            </a:r>
            <a:endParaRPr lang="en-029" sz="3200" dirty="0"/>
          </a:p>
        </p:txBody>
      </p:sp>
      <p:sp>
        <p:nvSpPr>
          <p:cNvPr id="3" name="Title 2"/>
          <p:cNvSpPr>
            <a:spLocks noGrp="1"/>
          </p:cNvSpPr>
          <p:nvPr>
            <p:ph type="title"/>
          </p:nvPr>
        </p:nvSpPr>
        <p:spPr/>
        <p:txBody>
          <a:bodyPr>
            <a:normAutofit/>
          </a:bodyPr>
          <a:lstStyle/>
          <a:p>
            <a:pPr algn="ctr"/>
            <a:r>
              <a:rPr lang="en-029" sz="2900" b="1" dirty="0">
                <a:solidFill>
                  <a:srgbClr val="632E62"/>
                </a:solidFill>
              </a:rPr>
              <a:t>DELIVER CUSTOMER SERVICE IN A </a:t>
            </a:r>
            <a:br>
              <a:rPr lang="en-029" sz="2900" b="1" dirty="0">
                <a:solidFill>
                  <a:srgbClr val="632E62"/>
                </a:solidFill>
              </a:rPr>
            </a:br>
            <a:r>
              <a:rPr lang="en-029" sz="2900" b="1" dirty="0">
                <a:solidFill>
                  <a:srgbClr val="632E62"/>
                </a:solidFill>
              </a:rPr>
              <a:t>BUSINESS  AND SERVICE ENVIRONMENT</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04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i="1" dirty="0">
                <a:solidFill>
                  <a:srgbClr val="1D2626"/>
                </a:solidFill>
                <a:latin typeface="Lato"/>
              </a:rPr>
              <a:t>Customer Service Delivery</a:t>
            </a:r>
            <a:r>
              <a:rPr lang="en-029" sz="3200" dirty="0">
                <a:solidFill>
                  <a:srgbClr val="1D2626"/>
                </a:solidFill>
                <a:latin typeface="Lato"/>
              </a:rPr>
              <a:t> </a:t>
            </a:r>
            <a:r>
              <a:rPr lang="en-029" sz="3200" dirty="0">
                <a:solidFill>
                  <a:srgbClr val="1D2626"/>
                </a:solidFill>
                <a:latin typeface="Century Gothic" panose="020B0502020202020204" pitchFamily="34" charset="0"/>
              </a:rPr>
              <a:t>explores human resource staffing practices and service delivery by including proven selection strategies for hiring top quality service workers, an analysis of the personality correlates of service performance, and a comprehensive review of assessment instruments that predict customer service performance.</a:t>
            </a:r>
            <a:endParaRPr lang="en-029" sz="3200" dirty="0">
              <a:latin typeface="Century Gothic" panose="020B0502020202020204" pitchFamily="34" charset="0"/>
            </a:endParaRPr>
          </a:p>
        </p:txBody>
      </p:sp>
      <p:sp>
        <p:nvSpPr>
          <p:cNvPr id="3" name="Title 2"/>
          <p:cNvSpPr>
            <a:spLocks noGrp="1"/>
          </p:cNvSpPr>
          <p:nvPr>
            <p:ph type="title"/>
          </p:nvPr>
        </p:nvSpPr>
        <p:spPr/>
        <p:txBody>
          <a:bodyPr>
            <a:normAutofit/>
          </a:bodyPr>
          <a:lstStyle/>
          <a:p>
            <a:pPr algn="ctr"/>
            <a:r>
              <a:rPr lang="en-029" sz="2900" b="1" dirty="0">
                <a:solidFill>
                  <a:srgbClr val="632E62"/>
                </a:solidFill>
              </a:rPr>
              <a:t>DELIVER CUSTOMER SERVICE IN A </a:t>
            </a:r>
            <a:br>
              <a:rPr lang="en-029" sz="2900" b="1" dirty="0">
                <a:solidFill>
                  <a:srgbClr val="632E62"/>
                </a:solidFill>
              </a:rPr>
            </a:br>
            <a:r>
              <a:rPr lang="en-029" sz="2900" b="1" dirty="0">
                <a:solidFill>
                  <a:srgbClr val="632E62"/>
                </a:solidFill>
              </a:rPr>
              <a:t>BUSINESS  AND SERVICE ENVIRONMENT</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90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 </a:t>
            </a:r>
            <a:r>
              <a:rPr lang="en-029" sz="3200" dirty="0" smtClean="0"/>
              <a:t>Great </a:t>
            </a:r>
            <a:r>
              <a:rPr lang="en-029" sz="3200" dirty="0"/>
              <a:t>service feels like a gift. It makes us want to continue to do business with an organization over the long haul. And that alone is the secret to business success – retaining customers by providing great customer service. With so much competition out there, customer loyalty is the single most important attribute your business can have. </a:t>
            </a:r>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13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 </a:t>
            </a:r>
            <a:r>
              <a:rPr lang="en-029" sz="3600" dirty="0" smtClean="0"/>
              <a:t>You </a:t>
            </a:r>
            <a:r>
              <a:rPr lang="en-029" sz="3600" dirty="0"/>
              <a:t>achieve loyalty by doing “the little things” that make customers want to deal with you again and again and recommend you to their friends. The real difference is how a business makes their customers feel. If customers feel valued, most will remain loyal. If they feel under-valued, sooner or later they will defect to a competitor</a:t>
            </a:r>
            <a:r>
              <a:rPr lang="en-029" sz="3600" dirty="0" smtClean="0"/>
              <a:t>.</a:t>
            </a:r>
          </a:p>
          <a:p>
            <a:endParaRPr lang="en-029" sz="3200" dirty="0"/>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03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534</Words>
  <Application>Microsoft Office PowerPoint</Application>
  <PresentationFormat>Custom</PresentationFormat>
  <Paragraphs>70</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Adobe Garamond Pro Bold</vt:lpstr>
      <vt:lpstr>Arial</vt:lpstr>
      <vt:lpstr>Century Gothic</vt:lpstr>
      <vt:lpstr>굴림</vt:lpstr>
      <vt:lpstr>Helvetica Neue</vt:lpstr>
      <vt:lpstr>Lato</vt:lpstr>
      <vt:lpstr>Vertical and Horizontal design template</vt:lpstr>
      <vt:lpstr>                                               CUSTOMER SERVICE </vt:lpstr>
      <vt:lpstr>UNIT 3: CUSTOMER SERVICE</vt:lpstr>
      <vt:lpstr>THE BASIC SYLLABUS</vt:lpstr>
      <vt:lpstr>LEARNING OUTCOMES</vt:lpstr>
      <vt:lpstr>OVERVIEW</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UNIT 7 CUSTOMER SERVICE  IN THE AVATION INDUSTRY</vt:lpstr>
      <vt:lpstr>CUSTOMER SERVICE NON ROUTINE SITUATIONS</vt:lpstr>
      <vt:lpstr>CUSTOMER SERVICE NON ROUTINE SITUATIONS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2017-01-07T23:17:34Z</dcterms:created>
  <dcterms:modified xsi:type="dcterms:W3CDTF">2017-03-12T01:53:02Z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