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Lst>
  <p:notesMasterIdLst>
    <p:notesMasterId r:id="rId32"/>
  </p:notesMasterIdLst>
  <p:handoutMasterIdLst>
    <p:handoutMasterId r:id="rId33"/>
  </p:handoutMasterIdLst>
  <p:sldIdLst>
    <p:sldId id="272" r:id="rId2"/>
    <p:sldId id="273" r:id="rId3"/>
    <p:sldId id="274" r:id="rId4"/>
    <p:sldId id="275" r:id="rId5"/>
    <p:sldId id="276" r:id="rId6"/>
    <p:sldId id="277" r:id="rId7"/>
    <p:sldId id="322" r:id="rId8"/>
    <p:sldId id="303" r:id="rId9"/>
    <p:sldId id="304" r:id="rId10"/>
    <p:sldId id="305" r:id="rId11"/>
    <p:sldId id="306" r:id="rId12"/>
    <p:sldId id="307" r:id="rId13"/>
    <p:sldId id="308" r:id="rId14"/>
    <p:sldId id="309" r:id="rId15"/>
    <p:sldId id="310" r:id="rId16"/>
    <p:sldId id="311" r:id="rId17"/>
    <p:sldId id="312" r:id="rId18"/>
    <p:sldId id="313" r:id="rId19"/>
    <p:sldId id="314" r:id="rId20"/>
    <p:sldId id="315" r:id="rId21"/>
    <p:sldId id="316" r:id="rId22"/>
    <p:sldId id="317" r:id="rId23"/>
    <p:sldId id="318" r:id="rId24"/>
    <p:sldId id="319" r:id="rId25"/>
    <p:sldId id="320" r:id="rId26"/>
    <p:sldId id="321" r:id="rId27"/>
    <p:sldId id="279" r:id="rId28"/>
    <p:sldId id="284" r:id="rId29"/>
    <p:sldId id="302" r:id="rId30"/>
    <p:sldId id="323" r:id="rId31"/>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n-JM"/>
          </a:p>
        </p:txBody>
      </p:sp>
      <p:sp>
        <p:nvSpPr>
          <p:cNvPr id="3" name="Date Placeholder 2"/>
          <p:cNvSpPr>
            <a:spLocks noGrp="1"/>
          </p:cNvSpPr>
          <p:nvPr>
            <p:ph type="dt" sz="quarter" idx="1"/>
          </p:nvPr>
        </p:nvSpPr>
        <p:spPr>
          <a:xfrm>
            <a:off x="3897313" y="0"/>
            <a:ext cx="2982912" cy="466725"/>
          </a:xfrm>
          <a:prstGeom prst="rect">
            <a:avLst/>
          </a:prstGeom>
        </p:spPr>
        <p:txBody>
          <a:bodyPr vert="horz" lIns="91440" tIns="45720" rIns="91440" bIns="45720" rtlCol="0"/>
          <a:lstStyle>
            <a:lvl1pPr algn="r">
              <a:defRPr sz="1200"/>
            </a:lvl1pPr>
          </a:lstStyle>
          <a:p>
            <a:fld id="{82F79CB2-13D0-414C-A34E-0EB0DD94727C}" type="datetimeFigureOut">
              <a:rPr lang="en-JM" smtClean="0"/>
              <a:t>12/1/2016</a:t>
            </a:fld>
            <a:endParaRPr lang="en-JM"/>
          </a:p>
        </p:txBody>
      </p:sp>
      <p:sp>
        <p:nvSpPr>
          <p:cNvPr id="4" name="Footer Placeholder 3"/>
          <p:cNvSpPr>
            <a:spLocks noGrp="1"/>
          </p:cNvSpPr>
          <p:nvPr>
            <p:ph type="ftr" sz="quarter" idx="2"/>
          </p:nvPr>
        </p:nvSpPr>
        <p:spPr>
          <a:xfrm>
            <a:off x="0" y="8829675"/>
            <a:ext cx="2982913" cy="466725"/>
          </a:xfrm>
          <a:prstGeom prst="rect">
            <a:avLst/>
          </a:prstGeom>
        </p:spPr>
        <p:txBody>
          <a:bodyPr vert="horz" lIns="91440" tIns="45720" rIns="91440" bIns="45720" rtlCol="0" anchor="b"/>
          <a:lstStyle>
            <a:lvl1pPr algn="l">
              <a:defRPr sz="1200"/>
            </a:lvl1pPr>
          </a:lstStyle>
          <a:p>
            <a:endParaRPr lang="en-JM"/>
          </a:p>
        </p:txBody>
      </p:sp>
      <p:sp>
        <p:nvSpPr>
          <p:cNvPr id="5" name="Slide Number Placeholder 4"/>
          <p:cNvSpPr>
            <a:spLocks noGrp="1"/>
          </p:cNvSpPr>
          <p:nvPr>
            <p:ph type="sldNum" sz="quarter" idx="3"/>
          </p:nvPr>
        </p:nvSpPr>
        <p:spPr>
          <a:xfrm>
            <a:off x="3897313" y="8829675"/>
            <a:ext cx="2982912" cy="466725"/>
          </a:xfrm>
          <a:prstGeom prst="rect">
            <a:avLst/>
          </a:prstGeom>
        </p:spPr>
        <p:txBody>
          <a:bodyPr vert="horz" lIns="91440" tIns="45720" rIns="91440" bIns="45720" rtlCol="0" anchor="b"/>
          <a:lstStyle>
            <a:lvl1pPr algn="r">
              <a:defRPr sz="1200"/>
            </a:lvl1pPr>
          </a:lstStyle>
          <a:p>
            <a:fld id="{7A85EC5C-5084-4A7C-8359-9C9C4C76044F}" type="slidenum">
              <a:rPr lang="en-JM" smtClean="0"/>
              <a:t>‹#›</a:t>
            </a:fld>
            <a:endParaRPr lang="en-JM"/>
          </a:p>
        </p:txBody>
      </p:sp>
    </p:spTree>
    <p:extLst>
      <p:ext uri="{BB962C8B-B14F-4D97-AF65-F5344CB8AC3E}">
        <p14:creationId xmlns:p14="http://schemas.microsoft.com/office/powerpoint/2010/main" val="27714418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71BD4573-58E7-4156-A133-2731F5F8D1A6}" type="datetimeFigureOut">
              <a:rPr lang="en-US" smtClean="0"/>
              <a:t>1/12/2016</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893B0CF2-7F87-4E02-A248-870047730F99}" type="slidenum">
              <a:rPr lang="en-US" smtClean="0"/>
              <a:t>‹#›</a:t>
            </a:fld>
            <a:endParaRPr lang="en-US"/>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1</a:t>
            </a:fld>
            <a:endParaRPr lang="en-US"/>
          </a:p>
        </p:txBody>
      </p:sp>
    </p:spTree>
    <p:extLst>
      <p:ext uri="{BB962C8B-B14F-4D97-AF65-F5344CB8AC3E}">
        <p14:creationId xmlns:p14="http://schemas.microsoft.com/office/powerpoint/2010/main" val="1495133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30" name="Date Placeholder 29"/>
          <p:cNvSpPr>
            <a:spLocks noGrp="1"/>
          </p:cNvSpPr>
          <p:nvPr>
            <p:ph type="dt" sz="half" idx="10"/>
          </p:nvPr>
        </p:nvSpPr>
        <p:spPr/>
        <p:txBody>
          <a:bodyPr/>
          <a:lstStyle/>
          <a:p>
            <a:fld id="{021A1D30-C0A0-4124-A783-34D9F15FA0FE}" type="datetime1">
              <a:rPr lang="en-US" smtClean="0"/>
              <a:t>1/12/2016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01CF334-2D5C-4859-84A6-CA7E6E43FAEB}" type="slidenum">
              <a:rPr lang="en-US" smtClean="0"/>
              <a:t>‹#›</a:t>
            </a:fld>
            <a:endParaRPr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tx2"/>
                </a:solidFill>
                <a:effectLst/>
                <a:latin typeface="+mj-lt"/>
                <a:ea typeface="+mj-ea"/>
                <a:cs typeface="+mj-cs"/>
              </a:defRPr>
            </a:lvl1pPr>
          </a:lstStyle>
          <a:p>
            <a:r>
              <a:rPr kumimoji="0" lang="en-US" smtClean="0"/>
              <a:t>Click to edit Master title style</a:t>
            </a:r>
            <a:endParaRPr kumimoji="0" lang="en-US" dirty="0"/>
          </a:p>
        </p:txBody>
      </p:sp>
      <p:cxnSp>
        <p:nvCxnSpPr>
          <p:cNvPr id="5" name="Straight Connector 4"/>
          <p:cNvCxnSpPr/>
          <p:nvPr/>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0" y="6208894"/>
            <a:ext cx="12192000" cy="649106"/>
            <a:chOff x="0" y="6208894"/>
            <a:chExt cx="12192000" cy="649106"/>
          </a:xfrm>
        </p:grpSpPr>
        <p:sp>
          <p:nvSpPr>
            <p:cNvPr id="2" name="Rectangle 1"/>
            <p:cNvSpPr/>
            <p:nvPr/>
          </p:nvSpPr>
          <p:spPr>
            <a:xfrm>
              <a:off x="3048" y="6220178"/>
              <a:ext cx="12188952" cy="637822"/>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7" name="Straight Connector 6"/>
            <p:cNvCxnSpPr/>
            <p:nvPr/>
          </p:nvCxnSpPr>
          <p:spPr>
            <a:xfrm>
              <a:off x="0" y="6208894"/>
              <a:ext cx="121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11" name="Straight Connector 10"/>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0820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D2D5871-AB0F-4B3D-8861-97E78CB7B47E}" type="datetime1">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87777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4418406-4C3F-4F3E-80BD-A22568EA37EB}" type="datetime1">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Vertical Title 1"/>
          <p:cNvSpPr>
            <a:spLocks noGrp="1"/>
          </p:cNvSpPr>
          <p:nvPr>
            <p:ph type="title" orient="vert"/>
          </p:nvPr>
        </p:nvSpPr>
        <p:spPr>
          <a:xfrm>
            <a:off x="8839200" y="914402"/>
            <a:ext cx="2743200" cy="5211763"/>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336975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5F28077-7188-48C5-8679-2287FAC952E9}" type="datetime1">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14816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2DCB740-6776-4EE9-99FD-96D592FA5A23}" type="datetime1">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tx2"/>
                </a:solidFill>
                <a:effectLst/>
                <a:latin typeface="+mj-lt"/>
                <a:ea typeface="+mj-ea"/>
                <a:cs typeface="+mj-cs"/>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5319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5F6BD99-6FFD-46C5-B5E2-43A34BDA2566}" type="datetime1">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10901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E022678E-214C-4CF8-97C7-95015FB02960}" type="datetime1">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25018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55660E0-FA77-4473-A859-74127B089143}" type="datetime1">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07181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8D7B8-9F07-4899-827D-5F3CFDDEB574}" type="datetime1">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288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5197C5C-1CD1-417D-A89C-14747F5222C7}" type="datetime1">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99192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5" name="Date Placeholder 4"/>
          <p:cNvSpPr>
            <a:spLocks noGrp="1"/>
          </p:cNvSpPr>
          <p:nvPr>
            <p:ph type="dt" sz="half" idx="10"/>
          </p:nvPr>
        </p:nvSpPr>
        <p:spPr/>
        <p:txBody>
          <a:bodyPr/>
          <a:lstStyle/>
          <a:p>
            <a:fld id="{1359EFBB-CFA1-4AA8-9123-F0B52DBD84FE}" type="datetime1">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69600" y="6356351"/>
            <a:ext cx="812800" cy="365125"/>
          </a:xfrm>
        </p:spPr>
        <p:txBody>
          <a:bodyPr/>
          <a:lstStyle/>
          <a:p>
            <a:fld id="{401CF334-2D5C-4859-84A6-CA7E6E43FAEB}" type="slidenum">
              <a:rPr lang="en-US" smtClean="0"/>
              <a:t>‹#›</a:t>
            </a:fld>
            <a:endParaRPr lang="en-US"/>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51962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25" name="Group 24"/>
          <p:cNvGrpSpPr/>
          <p:nvPr/>
        </p:nvGrpSpPr>
        <p:grpSpPr>
          <a:xfrm>
            <a:off x="-29028" y="-7144"/>
            <a:ext cx="12240731" cy="6879658"/>
            <a:chOff x="0" y="-21658"/>
            <a:chExt cx="12240731" cy="6879658"/>
          </a:xfrm>
        </p:grpSpPr>
        <p:sp>
          <p:nvSpPr>
            <p:cNvPr id="26" name="Rectangle 25"/>
            <p:cNvSpPr/>
            <p:nvPr/>
          </p:nvSpPr>
          <p:spPr>
            <a:xfrm>
              <a:off x="31633"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0" y="-21658"/>
              <a:ext cx="12240731" cy="1041400"/>
              <a:chOff x="-25356" y="-7144"/>
              <a:chExt cx="12240731" cy="1041400"/>
            </a:xfrm>
          </p:grpSpPr>
          <p:sp>
            <p:nvSpPr>
              <p:cNvPr id="28" name="Freeform 27"/>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29" name="Freeform 28"/>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grpSp>
            <p:nvGrpSpPr>
              <p:cNvPr id="31" name="Group 30"/>
              <p:cNvGrpSpPr/>
              <p:nvPr/>
            </p:nvGrpSpPr>
            <p:grpSpPr>
              <a:xfrm>
                <a:off x="-25356" y="202408"/>
                <a:ext cx="12240731" cy="649224"/>
                <a:chOff x="-19045" y="216550"/>
                <a:chExt cx="9180548" cy="649224"/>
              </a:xfrm>
            </p:grpSpPr>
            <p:sp>
              <p:nvSpPr>
                <p:cNvPr id="32" name="Freeform 3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33" name="Freeform 3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grpSp>
      </p:gr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1"/>
                </a:solidFill>
              </a:defRPr>
            </a:lvl1pPr>
          </a:lstStyle>
          <a:p>
            <a:fld id="{61146459-E3C3-4969-9224-5ED50B492D17}" type="datetime1">
              <a:rPr lang="en-US" smtClean="0"/>
              <a:t>1/12/2016</a:t>
            </a:fld>
            <a:endParaRPr 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1"/>
                </a:solidFill>
              </a:defRPr>
            </a:lvl1pPr>
          </a:lstStyle>
          <a:p>
            <a:endParaRPr lang="en-US"/>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1"/>
                </a:solidFill>
              </a:defRPr>
            </a:lvl1pPr>
          </a:lstStyle>
          <a:p>
            <a:fld id="{401CF334-2D5C-4859-84A6-CA7E6E43FAEB}" type="slidenum">
              <a:rPr lang="en-US" smtClean="0"/>
              <a:pPr/>
              <a:t>‹#›</a:t>
            </a:fld>
            <a:endParaRPr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dirty="0"/>
          </a:p>
        </p:txBody>
      </p:sp>
    </p:spTree>
    <p:extLst>
      <p:ext uri="{BB962C8B-B14F-4D97-AF65-F5344CB8AC3E}">
        <p14:creationId xmlns:p14="http://schemas.microsoft.com/office/powerpoint/2010/main" val="942852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92500" lnSpcReduction="10000"/>
          </a:bodyPr>
          <a:lstStyle/>
          <a:p>
            <a:endParaRPr lang="en-JM" smtClean="0"/>
          </a:p>
          <a:p>
            <a:endParaRPr lang="en-JM" smtClean="0"/>
          </a:p>
          <a:p>
            <a:endParaRPr lang="en-JM" smtClean="0"/>
          </a:p>
          <a:p>
            <a:r>
              <a:rPr lang="en-JM" smtClean="0"/>
              <a:t>LECTURER:JUDITH ROBB-WALTERS</a:t>
            </a:r>
            <a:endParaRPr lang="en-JM" dirty="0"/>
          </a:p>
        </p:txBody>
      </p:sp>
      <p:sp>
        <p:nvSpPr>
          <p:cNvPr id="4" name="Title 3"/>
          <p:cNvSpPr>
            <a:spLocks noGrp="1"/>
          </p:cNvSpPr>
          <p:nvPr>
            <p:ph type="ctrTitle"/>
          </p:nvPr>
        </p:nvSpPr>
        <p:spPr/>
        <p:txBody>
          <a:bodyPr/>
          <a:lstStyle/>
          <a:p>
            <a:r>
              <a:rPr lang="en-US" smtClean="0"/>
              <a:t>UNIT 40: BUSINESS WORK EXPEREINCE</a:t>
            </a:r>
            <a:endParaRPr lang="en-US" dirty="0"/>
          </a:p>
        </p:txBody>
      </p:sp>
      <p:pic>
        <p:nvPicPr>
          <p:cNvPr id="9" name="Picture 8"/>
          <p:cNvPicPr>
            <a:picLocks noChangeAspect="1"/>
          </p:cNvPicPr>
          <p:nvPr/>
        </p:nvPicPr>
        <p:blipFill>
          <a:blip r:embed="rId3"/>
          <a:stretch>
            <a:fillRect/>
          </a:stretch>
        </p:blipFill>
        <p:spPr>
          <a:xfrm>
            <a:off x="125730" y="3200400"/>
            <a:ext cx="2857500" cy="2857500"/>
          </a:xfrm>
          <a:prstGeom prst="rect">
            <a:avLst/>
          </a:prstGeom>
        </p:spPr>
      </p:pic>
    </p:spTree>
    <p:extLst>
      <p:ext uri="{BB962C8B-B14F-4D97-AF65-F5344CB8AC3E}">
        <p14:creationId xmlns:p14="http://schemas.microsoft.com/office/powerpoint/2010/main" val="354962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JM" b="1" dirty="0" smtClean="0"/>
              <a:t>LEADERSHIP</a:t>
            </a:r>
            <a:endParaRPr lang="en-JM" b="1" dirty="0"/>
          </a:p>
        </p:txBody>
      </p:sp>
      <p:pic>
        <p:nvPicPr>
          <p:cNvPr id="4" name="Picture 3"/>
          <p:cNvPicPr>
            <a:picLocks noChangeAspect="1"/>
          </p:cNvPicPr>
          <p:nvPr/>
        </p:nvPicPr>
        <p:blipFill>
          <a:blip r:embed="rId2"/>
          <a:stretch>
            <a:fillRect/>
          </a:stretch>
        </p:blipFill>
        <p:spPr>
          <a:xfrm>
            <a:off x="9653155" y="0"/>
            <a:ext cx="2459614" cy="1941368"/>
          </a:xfrm>
          <a:prstGeom prst="rect">
            <a:avLst/>
          </a:prstGeom>
        </p:spPr>
      </p:pic>
      <p:sp>
        <p:nvSpPr>
          <p:cNvPr id="6" name="Content Placeholder 5"/>
          <p:cNvSpPr>
            <a:spLocks noGrp="1"/>
          </p:cNvSpPr>
          <p:nvPr>
            <p:ph idx="1"/>
          </p:nvPr>
        </p:nvSpPr>
        <p:spPr/>
        <p:txBody>
          <a:bodyPr>
            <a:normAutofit fontScale="92500"/>
          </a:bodyPr>
          <a:lstStyle/>
          <a:p>
            <a:r>
              <a:rPr lang="en-029" dirty="0"/>
              <a:t> </a:t>
            </a:r>
            <a:r>
              <a:rPr lang="en-029" sz="3200" dirty="0"/>
              <a:t>However, we know that we have </a:t>
            </a:r>
            <a:r>
              <a:rPr lang="en-029" sz="3200" dirty="0" smtClean="0"/>
              <a:t>traits that </a:t>
            </a:r>
            <a:r>
              <a:rPr lang="en-029" sz="3200" dirty="0"/>
              <a:t>can influence our actions. This is called Trait Leadership (</a:t>
            </a:r>
            <a:r>
              <a:rPr lang="en-029" sz="3200" dirty="0" err="1"/>
              <a:t>Jago</a:t>
            </a:r>
            <a:r>
              <a:rPr lang="en-029" sz="3200" dirty="0"/>
              <a:t>, 1982), in that </a:t>
            </a:r>
            <a:r>
              <a:rPr lang="en-029" sz="3200" dirty="0" smtClean="0"/>
              <a:t>it was </a:t>
            </a:r>
            <a:r>
              <a:rPr lang="en-029" sz="3200" dirty="0"/>
              <a:t>once common to believe that leaders were born rather than made. </a:t>
            </a:r>
            <a:r>
              <a:rPr lang="en-029" sz="3200" dirty="0" smtClean="0"/>
              <a:t>While leadership </a:t>
            </a:r>
            <a:r>
              <a:rPr lang="en-029" sz="3200" dirty="0"/>
              <a:t>is learned, the skills and knowledge processed by the leader can </a:t>
            </a:r>
            <a:r>
              <a:rPr lang="en-029" sz="3200" dirty="0" smtClean="0"/>
              <a:t>be influenced </a:t>
            </a:r>
            <a:r>
              <a:rPr lang="en-029" sz="3200" dirty="0"/>
              <a:t>by his or hers attributes or traits; such as beliefs, values, ethics, </a:t>
            </a:r>
            <a:r>
              <a:rPr lang="en-029" sz="3200" dirty="0" smtClean="0"/>
              <a:t>and character</a:t>
            </a:r>
            <a:r>
              <a:rPr lang="en-029" sz="3200" dirty="0"/>
              <a:t>. Knowledge and skills contribute directly to the process of leadership, </a:t>
            </a:r>
            <a:r>
              <a:rPr lang="en-029" sz="3200" dirty="0" smtClean="0"/>
              <a:t>while the </a:t>
            </a:r>
            <a:r>
              <a:rPr lang="en-029" sz="3200" dirty="0"/>
              <a:t>other attributes give the leader certain characteristics that make him or her unique</a:t>
            </a:r>
            <a:r>
              <a:rPr lang="en-029" sz="3200" dirty="0" smtClean="0"/>
              <a:t>.</a:t>
            </a:r>
            <a:endParaRPr lang="en-029" sz="3200" dirty="0"/>
          </a:p>
        </p:txBody>
      </p:sp>
    </p:spTree>
    <p:extLst>
      <p:ext uri="{BB962C8B-B14F-4D97-AF65-F5344CB8AC3E}">
        <p14:creationId xmlns:p14="http://schemas.microsoft.com/office/powerpoint/2010/main" val="4190538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029" sz="3200" dirty="0"/>
              <a:t>Interpersonal skills are the life skills we use every day to communicate and interact with other people, both individually and in groups.  People who have worked on developing strong interpersonal skills are usually more successful in both their professional and personal lives.</a:t>
            </a:r>
          </a:p>
          <a:p>
            <a:r>
              <a:rPr lang="en-029" sz="3200" dirty="0" smtClean="0"/>
              <a:t>Employers </a:t>
            </a:r>
            <a:r>
              <a:rPr lang="en-029" sz="3200" dirty="0"/>
              <a:t>often seek to hire staff with 'strong interpersonal skills' - they want people who will work well in a team and be able to communicate effectively with colleagues, customers and </a:t>
            </a:r>
            <a:r>
              <a:rPr lang="en-029" sz="3200" dirty="0" smtClean="0"/>
              <a:t>clients.</a:t>
            </a:r>
            <a:endParaRPr lang="en-029" sz="3200" dirty="0"/>
          </a:p>
          <a:p>
            <a:endParaRPr lang="en-029" sz="3200" dirty="0"/>
          </a:p>
          <a:p>
            <a:endParaRPr lang="en-029" dirty="0"/>
          </a:p>
          <a:p>
            <a:endParaRPr lang="en-029" dirty="0"/>
          </a:p>
        </p:txBody>
      </p:sp>
      <p:sp>
        <p:nvSpPr>
          <p:cNvPr id="3" name="Title 2"/>
          <p:cNvSpPr>
            <a:spLocks noGrp="1"/>
          </p:cNvSpPr>
          <p:nvPr>
            <p:ph type="title"/>
          </p:nvPr>
        </p:nvSpPr>
        <p:spPr/>
        <p:txBody>
          <a:bodyPr/>
          <a:lstStyle/>
          <a:p>
            <a:pPr algn="ctr"/>
            <a:r>
              <a:rPr lang="en-029" b="1" dirty="0" smtClean="0"/>
              <a:t>INTERPERSONAL SKILLS</a:t>
            </a:r>
            <a:endParaRPr lang="en-029" b="1" dirty="0"/>
          </a:p>
        </p:txBody>
      </p:sp>
      <p:pic>
        <p:nvPicPr>
          <p:cNvPr id="5" name="Picture 4"/>
          <p:cNvPicPr>
            <a:picLocks noChangeAspect="1"/>
          </p:cNvPicPr>
          <p:nvPr/>
        </p:nvPicPr>
        <p:blipFill>
          <a:blip r:embed="rId2"/>
          <a:stretch>
            <a:fillRect/>
          </a:stretch>
        </p:blipFill>
        <p:spPr>
          <a:xfrm>
            <a:off x="10406130" y="31323"/>
            <a:ext cx="1647758" cy="1329433"/>
          </a:xfrm>
          <a:prstGeom prst="rect">
            <a:avLst/>
          </a:prstGeom>
        </p:spPr>
      </p:pic>
    </p:spTree>
    <p:extLst>
      <p:ext uri="{BB962C8B-B14F-4D97-AF65-F5344CB8AC3E}">
        <p14:creationId xmlns:p14="http://schemas.microsoft.com/office/powerpoint/2010/main" val="944497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029" sz="3200" dirty="0"/>
              <a:t>Technical skills apply to specific job requirements. In other words, technical skills are practical and often pertain to mechanical or scientific subjects. Typically, you attain these from training and through experience in a field. For example, a research scientist’s technical skills might include the ability to use and maintain laboratory equipment, and a baker’s technical skills might include operating kitchen equipment and maintaining sanitary cooking </a:t>
            </a:r>
            <a:r>
              <a:rPr lang="en-029" sz="3200" dirty="0" smtClean="0"/>
              <a:t>areas.</a:t>
            </a:r>
            <a:endParaRPr lang="en-029" sz="3200" dirty="0"/>
          </a:p>
        </p:txBody>
      </p:sp>
      <p:sp>
        <p:nvSpPr>
          <p:cNvPr id="3" name="Title 2"/>
          <p:cNvSpPr>
            <a:spLocks noGrp="1"/>
          </p:cNvSpPr>
          <p:nvPr>
            <p:ph type="title"/>
          </p:nvPr>
        </p:nvSpPr>
        <p:spPr/>
        <p:txBody>
          <a:bodyPr/>
          <a:lstStyle/>
          <a:p>
            <a:r>
              <a:rPr lang="en-029" b="1" dirty="0" smtClean="0"/>
              <a:t>OPERATIONAL/TECHNICAL SKILLS</a:t>
            </a:r>
            <a:endParaRPr lang="en-029" b="1" dirty="0"/>
          </a:p>
        </p:txBody>
      </p:sp>
      <p:pic>
        <p:nvPicPr>
          <p:cNvPr id="4" name="Picture 3"/>
          <p:cNvPicPr>
            <a:picLocks noChangeAspect="1"/>
          </p:cNvPicPr>
          <p:nvPr/>
        </p:nvPicPr>
        <p:blipFill>
          <a:blip r:embed="rId2"/>
          <a:stretch>
            <a:fillRect/>
          </a:stretch>
        </p:blipFill>
        <p:spPr>
          <a:xfrm>
            <a:off x="10769600" y="0"/>
            <a:ext cx="1422400" cy="1483485"/>
          </a:xfrm>
          <a:prstGeom prst="rect">
            <a:avLst/>
          </a:prstGeom>
        </p:spPr>
      </p:pic>
    </p:spTree>
    <p:extLst>
      <p:ext uri="{BB962C8B-B14F-4D97-AF65-F5344CB8AC3E}">
        <p14:creationId xmlns:p14="http://schemas.microsoft.com/office/powerpoint/2010/main" val="3508337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029" sz="3200" dirty="0" smtClean="0"/>
              <a:t>The process of delivering high quality service to internal and external customer. Customer care results in high levels of customer satisfaction leading to long term buying relationships between suppliers and customers.</a:t>
            </a:r>
          </a:p>
          <a:p>
            <a:r>
              <a:rPr lang="en-029" sz="3200" dirty="0" smtClean="0"/>
              <a:t>Organisations that provide a high standard of customer care tend to have the following characteristics.</a:t>
            </a:r>
          </a:p>
          <a:p>
            <a:r>
              <a:rPr lang="en-029" sz="3200" dirty="0" smtClean="0"/>
              <a:t>- High quality products or services that represent value for money.</a:t>
            </a:r>
            <a:endParaRPr lang="en-029" sz="3200" dirty="0"/>
          </a:p>
        </p:txBody>
      </p:sp>
      <p:sp>
        <p:nvSpPr>
          <p:cNvPr id="3" name="Title 2"/>
          <p:cNvSpPr>
            <a:spLocks noGrp="1"/>
          </p:cNvSpPr>
          <p:nvPr>
            <p:ph type="title"/>
          </p:nvPr>
        </p:nvSpPr>
        <p:spPr/>
        <p:txBody>
          <a:bodyPr/>
          <a:lstStyle/>
          <a:p>
            <a:pPr algn="ctr"/>
            <a:r>
              <a:rPr lang="en-029" b="1" dirty="0" smtClean="0"/>
              <a:t>CUSTOMER CARE</a:t>
            </a:r>
            <a:endParaRPr lang="en-029" b="1" dirty="0"/>
          </a:p>
        </p:txBody>
      </p:sp>
      <p:pic>
        <p:nvPicPr>
          <p:cNvPr id="5" name="Picture 4"/>
          <p:cNvPicPr>
            <a:picLocks noChangeAspect="1"/>
          </p:cNvPicPr>
          <p:nvPr/>
        </p:nvPicPr>
        <p:blipFill>
          <a:blip r:embed="rId2"/>
          <a:stretch>
            <a:fillRect/>
          </a:stretch>
        </p:blipFill>
        <p:spPr>
          <a:xfrm>
            <a:off x="10227627" y="43434"/>
            <a:ext cx="1876425" cy="1847850"/>
          </a:xfrm>
          <a:prstGeom prst="rect">
            <a:avLst/>
          </a:prstGeom>
        </p:spPr>
      </p:pic>
    </p:spTree>
    <p:extLst>
      <p:ext uri="{BB962C8B-B14F-4D97-AF65-F5344CB8AC3E}">
        <p14:creationId xmlns:p14="http://schemas.microsoft.com/office/powerpoint/2010/main" val="232814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029" sz="3200" dirty="0" smtClean="0"/>
              <a:t>-A high standard of after –sales service.</a:t>
            </a:r>
          </a:p>
          <a:p>
            <a:r>
              <a:rPr lang="en-029" sz="3200" dirty="0" smtClean="0"/>
              <a:t>-Friendly and helpful staff who are well trained and knowledgeable.</a:t>
            </a:r>
          </a:p>
          <a:p>
            <a:r>
              <a:rPr lang="en-029" sz="3200" dirty="0" smtClean="0"/>
              <a:t>-A positive response to customer enquires and demands.</a:t>
            </a:r>
          </a:p>
          <a:p>
            <a:r>
              <a:rPr lang="en-029" sz="3200" dirty="0" smtClean="0"/>
              <a:t>-A ‘can do’ rather than ‘can’t do’ approach.</a:t>
            </a:r>
          </a:p>
          <a:p>
            <a:r>
              <a:rPr lang="en-029" sz="3200" dirty="0" smtClean="0"/>
              <a:t>-A regular appraisal of the service the provide in order to improve that service.</a:t>
            </a:r>
          </a:p>
          <a:p>
            <a:r>
              <a:rPr lang="en-029" sz="3200" dirty="0" smtClean="0"/>
              <a:t>-The ability to be self-critical in a positive way.</a:t>
            </a:r>
            <a:endParaRPr lang="en-029" sz="3200" dirty="0"/>
          </a:p>
        </p:txBody>
      </p:sp>
      <p:sp>
        <p:nvSpPr>
          <p:cNvPr id="3" name="Title 2"/>
          <p:cNvSpPr>
            <a:spLocks noGrp="1"/>
          </p:cNvSpPr>
          <p:nvPr>
            <p:ph type="title"/>
          </p:nvPr>
        </p:nvSpPr>
        <p:spPr/>
        <p:txBody>
          <a:bodyPr/>
          <a:lstStyle/>
          <a:p>
            <a:pPr algn="ctr"/>
            <a:r>
              <a:rPr lang="en-029" b="1" dirty="0" smtClean="0"/>
              <a:t>CUSTOMER CARE</a:t>
            </a:r>
            <a:endParaRPr lang="en-029" b="1" dirty="0"/>
          </a:p>
        </p:txBody>
      </p:sp>
      <p:pic>
        <p:nvPicPr>
          <p:cNvPr id="5" name="Picture 4"/>
          <p:cNvPicPr>
            <a:picLocks noChangeAspect="1"/>
          </p:cNvPicPr>
          <p:nvPr/>
        </p:nvPicPr>
        <p:blipFill>
          <a:blip r:embed="rId2"/>
          <a:stretch>
            <a:fillRect/>
          </a:stretch>
        </p:blipFill>
        <p:spPr>
          <a:xfrm>
            <a:off x="10237787" y="43434"/>
            <a:ext cx="1876425" cy="1847850"/>
          </a:xfrm>
          <a:prstGeom prst="rect">
            <a:avLst/>
          </a:prstGeom>
        </p:spPr>
      </p:pic>
    </p:spTree>
    <p:extLst>
      <p:ext uri="{BB962C8B-B14F-4D97-AF65-F5344CB8AC3E}">
        <p14:creationId xmlns:p14="http://schemas.microsoft.com/office/powerpoint/2010/main" val="4015287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029" dirty="0"/>
              <a:t>Communication is the process of exchanging information and ideas. There are many means of communication. To be </a:t>
            </a:r>
            <a:r>
              <a:rPr lang="en-029" dirty="0" smtClean="0"/>
              <a:t>an effective </a:t>
            </a:r>
            <a:r>
              <a:rPr lang="en-029" dirty="0"/>
              <a:t>and valuable member of your workplace it is important that you become skilled in all of the different methods </a:t>
            </a:r>
            <a:r>
              <a:rPr lang="en-029" dirty="0" smtClean="0"/>
              <a:t>of communication </a:t>
            </a:r>
            <a:r>
              <a:rPr lang="en-029" dirty="0"/>
              <a:t>that are appropriate</a:t>
            </a:r>
            <a:r>
              <a:rPr lang="en-029" dirty="0" smtClean="0"/>
              <a:t>.</a:t>
            </a:r>
          </a:p>
          <a:p>
            <a:r>
              <a:rPr lang="en-029" dirty="0"/>
              <a:t>For communication to occur it must pass from a sender to a receiver. This must occur irrespective of the form </a:t>
            </a:r>
            <a:r>
              <a:rPr lang="en-029" dirty="0" smtClean="0"/>
              <a:t>of communication</a:t>
            </a:r>
            <a:r>
              <a:rPr lang="en-029" dirty="0"/>
              <a:t>.</a:t>
            </a:r>
          </a:p>
          <a:p>
            <a:r>
              <a:rPr lang="en-029" dirty="0"/>
              <a:t>For communication to be effective it must be understood by the receiver and be able to be responded to. This means </a:t>
            </a:r>
            <a:r>
              <a:rPr lang="en-029" dirty="0" smtClean="0"/>
              <a:t>that total </a:t>
            </a:r>
            <a:r>
              <a:rPr lang="en-029" dirty="0"/>
              <a:t>communication involves speaking, reading, listening, and reasoning skills.</a:t>
            </a:r>
          </a:p>
        </p:txBody>
      </p:sp>
      <p:sp>
        <p:nvSpPr>
          <p:cNvPr id="3" name="Title 2"/>
          <p:cNvSpPr>
            <a:spLocks noGrp="1"/>
          </p:cNvSpPr>
          <p:nvPr>
            <p:ph type="title"/>
          </p:nvPr>
        </p:nvSpPr>
        <p:spPr/>
        <p:txBody>
          <a:bodyPr/>
          <a:lstStyle/>
          <a:p>
            <a:pPr algn="ctr"/>
            <a:r>
              <a:rPr lang="en-029" b="1" dirty="0" smtClean="0"/>
              <a:t>COMMUNICATION</a:t>
            </a:r>
            <a:r>
              <a:rPr lang="en-029" dirty="0" smtClean="0"/>
              <a:t> </a:t>
            </a:r>
            <a:endParaRPr lang="en-029" dirty="0"/>
          </a:p>
        </p:txBody>
      </p:sp>
      <p:pic>
        <p:nvPicPr>
          <p:cNvPr id="5" name="Picture 4"/>
          <p:cNvPicPr>
            <a:picLocks noChangeAspect="1"/>
          </p:cNvPicPr>
          <p:nvPr/>
        </p:nvPicPr>
        <p:blipFill>
          <a:blip r:embed="rId2"/>
          <a:stretch>
            <a:fillRect/>
          </a:stretch>
        </p:blipFill>
        <p:spPr>
          <a:xfrm>
            <a:off x="11069510" y="0"/>
            <a:ext cx="1023112" cy="1158240"/>
          </a:xfrm>
          <a:prstGeom prst="rect">
            <a:avLst/>
          </a:prstGeom>
        </p:spPr>
      </p:pic>
    </p:spTree>
    <p:extLst>
      <p:ext uri="{BB962C8B-B14F-4D97-AF65-F5344CB8AC3E}">
        <p14:creationId xmlns:p14="http://schemas.microsoft.com/office/powerpoint/2010/main" val="959627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029" dirty="0"/>
              <a:t>As communications pass from the source to the receiver there is plenty of opportunity for its original meaning to change </a:t>
            </a:r>
            <a:r>
              <a:rPr lang="en-029" dirty="0" smtClean="0"/>
              <a:t>or alter</a:t>
            </a:r>
            <a:r>
              <a:rPr lang="en-029" dirty="0"/>
              <a:t>. Therefore listening, reasoning and feedback is an important part of the process as it is an opportunity for the sender </a:t>
            </a:r>
            <a:r>
              <a:rPr lang="en-029" dirty="0" smtClean="0"/>
              <a:t>to make </a:t>
            </a:r>
            <a:r>
              <a:rPr lang="en-029" dirty="0"/>
              <a:t>sure the receiver has understood the message.</a:t>
            </a:r>
          </a:p>
          <a:p>
            <a:r>
              <a:rPr lang="en-029" dirty="0"/>
              <a:t>The other consideration is the “noise” associated with the </a:t>
            </a:r>
            <a:r>
              <a:rPr lang="en-029" dirty="0" smtClean="0"/>
              <a:t>communication </a:t>
            </a:r>
            <a:r>
              <a:rPr lang="en-029" dirty="0"/>
              <a:t>– what else is happening, what are </a:t>
            </a:r>
            <a:r>
              <a:rPr lang="en-029" dirty="0" smtClean="0"/>
              <a:t>the distractions</a:t>
            </a:r>
            <a:r>
              <a:rPr lang="en-029" dirty="0"/>
              <a:t>, the baggage etc. Noise can have a big impact on the message the receiver decodes. </a:t>
            </a:r>
          </a:p>
        </p:txBody>
      </p:sp>
      <p:sp>
        <p:nvSpPr>
          <p:cNvPr id="3" name="Title 2"/>
          <p:cNvSpPr>
            <a:spLocks noGrp="1"/>
          </p:cNvSpPr>
          <p:nvPr>
            <p:ph type="title"/>
          </p:nvPr>
        </p:nvSpPr>
        <p:spPr/>
        <p:txBody>
          <a:bodyPr/>
          <a:lstStyle/>
          <a:p>
            <a:pPr algn="ctr"/>
            <a:r>
              <a:rPr lang="en-029" b="1" dirty="0" smtClean="0"/>
              <a:t>COMMUNICATION</a:t>
            </a:r>
            <a:r>
              <a:rPr lang="en-029" dirty="0" smtClean="0"/>
              <a:t> </a:t>
            </a:r>
            <a:endParaRPr lang="en-029" dirty="0"/>
          </a:p>
        </p:txBody>
      </p:sp>
      <p:pic>
        <p:nvPicPr>
          <p:cNvPr id="5" name="Picture 4"/>
          <p:cNvPicPr>
            <a:picLocks noChangeAspect="1"/>
          </p:cNvPicPr>
          <p:nvPr/>
        </p:nvPicPr>
        <p:blipFill>
          <a:blip r:embed="rId2"/>
          <a:stretch>
            <a:fillRect/>
          </a:stretch>
        </p:blipFill>
        <p:spPr>
          <a:xfrm>
            <a:off x="10962640" y="90171"/>
            <a:ext cx="1150302" cy="1139190"/>
          </a:xfrm>
          <a:prstGeom prst="rect">
            <a:avLst/>
          </a:prstGeom>
        </p:spPr>
      </p:pic>
    </p:spTree>
    <p:extLst>
      <p:ext uri="{BB962C8B-B14F-4D97-AF65-F5344CB8AC3E}">
        <p14:creationId xmlns:p14="http://schemas.microsoft.com/office/powerpoint/2010/main" val="3471702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029" sz="3600" dirty="0"/>
              <a:t>To formally begin your networking journey, you need to start forming a more detailed and </a:t>
            </a:r>
            <a:r>
              <a:rPr lang="en-029" sz="3600" dirty="0" smtClean="0"/>
              <a:t>specific answer </a:t>
            </a:r>
            <a:r>
              <a:rPr lang="en-029" sz="3600" dirty="0"/>
              <a:t>to the </a:t>
            </a:r>
            <a:r>
              <a:rPr lang="en-029" sz="3600" dirty="0" smtClean="0"/>
              <a:t>question-</a:t>
            </a:r>
          </a:p>
          <a:p>
            <a:r>
              <a:rPr lang="en-029" sz="3600" dirty="0" smtClean="0"/>
              <a:t>“</a:t>
            </a:r>
            <a:r>
              <a:rPr lang="en-029" sz="3600" dirty="0"/>
              <a:t>What’s a network?” </a:t>
            </a:r>
            <a:endParaRPr lang="en-029" sz="3600" dirty="0" smtClean="0"/>
          </a:p>
          <a:p>
            <a:r>
              <a:rPr lang="en-029" sz="3600" dirty="0" smtClean="0"/>
              <a:t>   A </a:t>
            </a:r>
            <a:r>
              <a:rPr lang="en-029" sz="3600" dirty="0"/>
              <a:t>combination of </a:t>
            </a:r>
            <a:r>
              <a:rPr lang="en-029" sz="3600" dirty="0" smtClean="0"/>
              <a:t>person usually having a common interest sharing  information and services among the group</a:t>
            </a:r>
            <a:r>
              <a:rPr lang="en-029" dirty="0" smtClean="0"/>
              <a:t>. </a:t>
            </a:r>
            <a:endParaRPr lang="en-029" dirty="0"/>
          </a:p>
        </p:txBody>
      </p:sp>
      <p:sp>
        <p:nvSpPr>
          <p:cNvPr id="3" name="Title 2"/>
          <p:cNvSpPr>
            <a:spLocks noGrp="1"/>
          </p:cNvSpPr>
          <p:nvPr>
            <p:ph type="title"/>
          </p:nvPr>
        </p:nvSpPr>
        <p:spPr/>
        <p:txBody>
          <a:bodyPr/>
          <a:lstStyle/>
          <a:p>
            <a:pPr algn="ctr"/>
            <a:r>
              <a:rPr lang="en-029" b="1" dirty="0" smtClean="0"/>
              <a:t>NETWORKING</a:t>
            </a:r>
            <a:endParaRPr lang="en-029" b="1" dirty="0"/>
          </a:p>
        </p:txBody>
      </p:sp>
      <p:pic>
        <p:nvPicPr>
          <p:cNvPr id="4" name="Picture 3"/>
          <p:cNvPicPr>
            <a:picLocks noChangeAspect="1"/>
          </p:cNvPicPr>
          <p:nvPr/>
        </p:nvPicPr>
        <p:blipFill>
          <a:blip/>
          <a:stretch>
            <a:fillRect/>
          </a:stretch>
        </p:blipFill>
        <p:spPr>
          <a:xfrm>
            <a:off x="10947042" y="0"/>
            <a:ext cx="1244958" cy="1091886"/>
          </a:xfrm>
          <a:prstGeom prst="rect">
            <a:avLst/>
          </a:prstGeom>
        </p:spPr>
      </p:pic>
      <p:pic>
        <p:nvPicPr>
          <p:cNvPr id="5" name="Picture 4"/>
          <p:cNvPicPr>
            <a:picLocks noChangeAspect="1"/>
          </p:cNvPicPr>
          <p:nvPr/>
        </p:nvPicPr>
        <p:blipFill>
          <a:blip r:embed="rId2"/>
          <a:stretch>
            <a:fillRect/>
          </a:stretch>
        </p:blipFill>
        <p:spPr>
          <a:xfrm>
            <a:off x="9334500" y="26830"/>
            <a:ext cx="2857500" cy="1038225"/>
          </a:xfrm>
          <a:prstGeom prst="rect">
            <a:avLst/>
          </a:prstGeom>
        </p:spPr>
      </p:pic>
    </p:spTree>
    <p:extLst>
      <p:ext uri="{BB962C8B-B14F-4D97-AF65-F5344CB8AC3E}">
        <p14:creationId xmlns:p14="http://schemas.microsoft.com/office/powerpoint/2010/main" val="44144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029" sz="2800" dirty="0"/>
              <a:t>For many people, the thought of business networking can seem like a chore or even a nerve-wracking ordeal. When done properly, business networking can be enjoyable and helpful to one's career. In the past business networking was usually done in-person; however, today many people also use the Internet as another means of widening their professional networks. In both cases, it is important to brush up on networking strategies and etiquette for successful results</a:t>
            </a:r>
            <a:r>
              <a:rPr lang="en-029" sz="2800" dirty="0" smtClean="0"/>
              <a:t>.</a:t>
            </a:r>
          </a:p>
          <a:p>
            <a:r>
              <a:rPr lang="en-029" sz="2800" dirty="0"/>
              <a:t>One of the first advantages of business networking is that it allows us to meet new people. </a:t>
            </a:r>
          </a:p>
        </p:txBody>
      </p:sp>
      <p:sp>
        <p:nvSpPr>
          <p:cNvPr id="3" name="Title 2"/>
          <p:cNvSpPr>
            <a:spLocks noGrp="1"/>
          </p:cNvSpPr>
          <p:nvPr>
            <p:ph type="title"/>
          </p:nvPr>
        </p:nvSpPr>
        <p:spPr/>
        <p:txBody>
          <a:bodyPr/>
          <a:lstStyle/>
          <a:p>
            <a:pPr algn="ctr"/>
            <a:r>
              <a:rPr lang="en-029" b="1" dirty="0" smtClean="0"/>
              <a:t>NETWORKING</a:t>
            </a:r>
            <a:endParaRPr lang="en-029" b="1" dirty="0"/>
          </a:p>
        </p:txBody>
      </p:sp>
      <p:pic>
        <p:nvPicPr>
          <p:cNvPr id="4" name="Picture 3"/>
          <p:cNvPicPr>
            <a:picLocks noChangeAspect="1"/>
          </p:cNvPicPr>
          <p:nvPr/>
        </p:nvPicPr>
        <p:blipFill>
          <a:blip/>
          <a:stretch>
            <a:fillRect/>
          </a:stretch>
        </p:blipFill>
        <p:spPr>
          <a:xfrm>
            <a:off x="10947042" y="0"/>
            <a:ext cx="1244958" cy="1091886"/>
          </a:xfrm>
          <a:prstGeom prst="rect">
            <a:avLst/>
          </a:prstGeom>
        </p:spPr>
      </p:pic>
      <p:pic>
        <p:nvPicPr>
          <p:cNvPr id="5" name="Picture 4"/>
          <p:cNvPicPr>
            <a:picLocks noChangeAspect="1"/>
          </p:cNvPicPr>
          <p:nvPr/>
        </p:nvPicPr>
        <p:blipFill>
          <a:blip r:embed="rId2"/>
          <a:stretch>
            <a:fillRect/>
          </a:stretch>
        </p:blipFill>
        <p:spPr>
          <a:xfrm>
            <a:off x="9250267" y="0"/>
            <a:ext cx="2857500" cy="1038225"/>
          </a:xfrm>
          <a:prstGeom prst="rect">
            <a:avLst/>
          </a:prstGeom>
        </p:spPr>
      </p:pic>
    </p:spTree>
    <p:extLst>
      <p:ext uri="{BB962C8B-B14F-4D97-AF65-F5344CB8AC3E}">
        <p14:creationId xmlns:p14="http://schemas.microsoft.com/office/powerpoint/2010/main" val="1076408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029" dirty="0" smtClean="0"/>
              <a:t> </a:t>
            </a:r>
            <a:r>
              <a:rPr lang="en-029" sz="3200" dirty="0"/>
              <a:t>While it is a great way to increase our profiles or business awareness, not all of these people will necessarily turn into new customers or sales leads; however, they can help to introduce us to other business opportunities further down the line. Meeting other professionals provides a fresh forum for people from different professional backgrounds to exchange ideas. They might offer information on how to do something better, or how things are done elsewhere. Sometimes, business networking leads to new connections, mentors, or careers.</a:t>
            </a:r>
          </a:p>
        </p:txBody>
      </p:sp>
      <p:sp>
        <p:nvSpPr>
          <p:cNvPr id="3" name="Title 2"/>
          <p:cNvSpPr>
            <a:spLocks noGrp="1"/>
          </p:cNvSpPr>
          <p:nvPr>
            <p:ph type="title"/>
          </p:nvPr>
        </p:nvSpPr>
        <p:spPr/>
        <p:txBody>
          <a:bodyPr/>
          <a:lstStyle/>
          <a:p>
            <a:pPr algn="ctr"/>
            <a:r>
              <a:rPr lang="en-029" b="1" dirty="0" smtClean="0"/>
              <a:t>NETWORKING</a:t>
            </a:r>
            <a:endParaRPr lang="en-029" b="1" dirty="0"/>
          </a:p>
        </p:txBody>
      </p:sp>
      <p:pic>
        <p:nvPicPr>
          <p:cNvPr id="4" name="Picture 3"/>
          <p:cNvPicPr>
            <a:picLocks noChangeAspect="1"/>
          </p:cNvPicPr>
          <p:nvPr/>
        </p:nvPicPr>
        <p:blipFill>
          <a:blip/>
          <a:stretch>
            <a:fillRect/>
          </a:stretch>
        </p:blipFill>
        <p:spPr>
          <a:xfrm>
            <a:off x="10947042" y="0"/>
            <a:ext cx="1244958" cy="1091886"/>
          </a:xfrm>
          <a:prstGeom prst="rect">
            <a:avLst/>
          </a:prstGeom>
        </p:spPr>
      </p:pic>
      <p:pic>
        <p:nvPicPr>
          <p:cNvPr id="5" name="Picture 4"/>
          <p:cNvPicPr>
            <a:picLocks noChangeAspect="1"/>
          </p:cNvPicPr>
          <p:nvPr/>
        </p:nvPicPr>
        <p:blipFill>
          <a:blip r:embed="rId2"/>
          <a:stretch>
            <a:fillRect/>
          </a:stretch>
        </p:blipFill>
        <p:spPr>
          <a:xfrm>
            <a:off x="9334500" y="0"/>
            <a:ext cx="2857500" cy="1038225"/>
          </a:xfrm>
          <a:prstGeom prst="rect">
            <a:avLst/>
          </a:prstGeom>
        </p:spPr>
      </p:pic>
    </p:spTree>
    <p:extLst>
      <p:ext uri="{BB962C8B-B14F-4D97-AF65-F5344CB8AC3E}">
        <p14:creationId xmlns:p14="http://schemas.microsoft.com/office/powerpoint/2010/main" val="34018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JM" b="1" dirty="0"/>
              <a:t>UNIT 40: BUSINESS WORK EXPEREINCE</a:t>
            </a:r>
            <a:endParaRPr lang="en-US" b="1" dirty="0"/>
          </a:p>
        </p:txBody>
      </p:sp>
      <p:sp>
        <p:nvSpPr>
          <p:cNvPr id="7" name="Content Placeholder 6"/>
          <p:cNvSpPr>
            <a:spLocks noGrp="1"/>
          </p:cNvSpPr>
          <p:nvPr>
            <p:ph idx="1"/>
          </p:nvPr>
        </p:nvSpPr>
        <p:spPr/>
        <p:txBody>
          <a:bodyPr>
            <a:normAutofit/>
          </a:bodyPr>
          <a:lstStyle/>
          <a:p>
            <a:endParaRPr lang="en-JM" dirty="0" smtClean="0"/>
          </a:p>
          <a:p>
            <a:endParaRPr lang="en-JM" dirty="0"/>
          </a:p>
          <a:p>
            <a:endParaRPr lang="en-JM" dirty="0" smtClean="0"/>
          </a:p>
          <a:p>
            <a:endParaRPr lang="en-JM" dirty="0"/>
          </a:p>
          <a:p>
            <a:endParaRPr lang="en-JM" dirty="0" smtClean="0"/>
          </a:p>
          <a:p>
            <a:endParaRPr lang="en-JM" dirty="0"/>
          </a:p>
          <a:p>
            <a:endParaRPr lang="en-JM" dirty="0" smtClean="0"/>
          </a:p>
          <a:p>
            <a:r>
              <a:rPr lang="en-JM" dirty="0" smtClean="0"/>
              <a:t>LEARNING OUTCOME 1</a:t>
            </a:r>
            <a:r>
              <a:rPr lang="en-JM" dirty="0"/>
              <a:t>: </a:t>
            </a:r>
            <a:r>
              <a:rPr lang="en-JM" dirty="0" smtClean="0"/>
              <a:t>UNDERSTAND WAYS TO ARRANGE APPROPRIATE INDUSTRY EXPERIENCE </a:t>
            </a:r>
            <a:endParaRPr lang="en-JM" dirty="0"/>
          </a:p>
        </p:txBody>
      </p:sp>
      <p:pic>
        <p:nvPicPr>
          <p:cNvPr id="4" name="Picture 3"/>
          <p:cNvPicPr>
            <a:picLocks noChangeAspect="1"/>
          </p:cNvPicPr>
          <p:nvPr/>
        </p:nvPicPr>
        <p:blipFill>
          <a:blip r:embed="rId2"/>
          <a:stretch>
            <a:fillRect/>
          </a:stretch>
        </p:blipFill>
        <p:spPr>
          <a:xfrm>
            <a:off x="4667250" y="2138362"/>
            <a:ext cx="2857500" cy="2581275"/>
          </a:xfrm>
          <a:prstGeom prst="rect">
            <a:avLst/>
          </a:prstGeom>
        </p:spPr>
      </p:pic>
    </p:spTree>
    <p:extLst>
      <p:ext uri="{BB962C8B-B14F-4D97-AF65-F5344CB8AC3E}">
        <p14:creationId xmlns:p14="http://schemas.microsoft.com/office/powerpoint/2010/main" val="150891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029" dirty="0"/>
              <a:t> An action plan is a document that lists what steps must be taken in order to achieve a specific goal.</a:t>
            </a:r>
          </a:p>
          <a:p>
            <a:r>
              <a:rPr lang="en-029" dirty="0" smtClean="0"/>
              <a:t>The </a:t>
            </a:r>
            <a:r>
              <a:rPr lang="en-029" dirty="0"/>
              <a:t>purpose of an action plan is to clarify what resources are required to reach the goal, formulate a timeline for when specific tasks need to be completed and determine what resources are required.</a:t>
            </a:r>
          </a:p>
          <a:p>
            <a:r>
              <a:rPr lang="en-029" dirty="0" smtClean="0"/>
              <a:t>In </a:t>
            </a:r>
            <a:r>
              <a:rPr lang="en-029" dirty="0"/>
              <a:t>project management, a well-developed action plan can serve as a blueprint for the project manager to break a large project down into smaller, more manageable SMART (Specific, Measurable, Attainable, Realistic and Time-based) goals.</a:t>
            </a:r>
          </a:p>
        </p:txBody>
      </p:sp>
      <p:sp>
        <p:nvSpPr>
          <p:cNvPr id="3" name="Title 2"/>
          <p:cNvSpPr>
            <a:spLocks noGrp="1"/>
          </p:cNvSpPr>
          <p:nvPr>
            <p:ph type="title"/>
          </p:nvPr>
        </p:nvSpPr>
        <p:spPr/>
        <p:txBody>
          <a:bodyPr/>
          <a:lstStyle/>
          <a:p>
            <a:pPr algn="ctr"/>
            <a:r>
              <a:rPr lang="en-029" b="1" dirty="0" smtClean="0"/>
              <a:t>ACTION PLANNING</a:t>
            </a:r>
            <a:endParaRPr lang="en-029" b="1" dirty="0"/>
          </a:p>
        </p:txBody>
      </p:sp>
      <p:pic>
        <p:nvPicPr>
          <p:cNvPr id="5" name="Picture 4"/>
          <p:cNvPicPr>
            <a:picLocks noChangeAspect="1"/>
          </p:cNvPicPr>
          <p:nvPr/>
        </p:nvPicPr>
        <p:blipFill>
          <a:blip/>
          <a:stretch>
            <a:fillRect/>
          </a:stretch>
        </p:blipFill>
        <p:spPr>
          <a:xfrm>
            <a:off x="11320962" y="0"/>
            <a:ext cx="871037" cy="704088"/>
          </a:xfrm>
          <a:prstGeom prst="rect">
            <a:avLst/>
          </a:prstGeom>
        </p:spPr>
      </p:pic>
      <p:pic>
        <p:nvPicPr>
          <p:cNvPr id="4" name="Picture 3"/>
          <p:cNvPicPr>
            <a:picLocks noChangeAspect="1"/>
          </p:cNvPicPr>
          <p:nvPr/>
        </p:nvPicPr>
        <p:blipFill>
          <a:blip r:embed="rId2"/>
          <a:stretch>
            <a:fillRect/>
          </a:stretch>
        </p:blipFill>
        <p:spPr>
          <a:xfrm>
            <a:off x="10125074" y="0"/>
            <a:ext cx="2066925" cy="1676400"/>
          </a:xfrm>
          <a:prstGeom prst="rect">
            <a:avLst/>
          </a:prstGeom>
        </p:spPr>
      </p:pic>
    </p:spTree>
    <p:extLst>
      <p:ext uri="{BB962C8B-B14F-4D97-AF65-F5344CB8AC3E}">
        <p14:creationId xmlns:p14="http://schemas.microsoft.com/office/powerpoint/2010/main" val="4236202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029" dirty="0"/>
              <a:t>Problems are at the </a:t>
            </a:r>
            <a:r>
              <a:rPr lang="en-029" dirty="0" err="1"/>
              <a:t>center</a:t>
            </a:r>
            <a:r>
              <a:rPr lang="en-029" dirty="0"/>
              <a:t> of what many people do at work every day. Whether you're solving a problem for a client (internal or external), supporting those who are solving problems, or discovering new problems to solve, the problems you face can be large or small, simple or complex, and easy or difficult. </a:t>
            </a:r>
          </a:p>
          <a:p>
            <a:r>
              <a:rPr lang="en-029" dirty="0" smtClean="0"/>
              <a:t>A </a:t>
            </a:r>
            <a:r>
              <a:rPr lang="en-029" dirty="0"/>
              <a:t>fundamental part of every manager's role is finding ways to solve them. So, being a confident problem solver is really important to your success. Much of that confidence comes from having a good process to use when approaching a problem. With one, you can solve problems quickly and effectively. Without one, your solutions may be ineffective, or you'll get stuck and do nothing, with sometimes painful consequences.</a:t>
            </a:r>
          </a:p>
        </p:txBody>
      </p:sp>
      <p:sp>
        <p:nvSpPr>
          <p:cNvPr id="3" name="Title 2"/>
          <p:cNvSpPr>
            <a:spLocks noGrp="1"/>
          </p:cNvSpPr>
          <p:nvPr>
            <p:ph type="title"/>
          </p:nvPr>
        </p:nvSpPr>
        <p:spPr/>
        <p:txBody>
          <a:bodyPr/>
          <a:lstStyle/>
          <a:p>
            <a:pPr algn="ctr"/>
            <a:r>
              <a:rPr lang="en-029" b="1" dirty="0" smtClean="0"/>
              <a:t>PROBLEM SOLVING</a:t>
            </a:r>
            <a:endParaRPr lang="en-029" b="1" dirty="0"/>
          </a:p>
        </p:txBody>
      </p:sp>
      <p:pic>
        <p:nvPicPr>
          <p:cNvPr id="4" name="Picture 3"/>
          <p:cNvPicPr>
            <a:picLocks noChangeAspect="1"/>
          </p:cNvPicPr>
          <p:nvPr/>
        </p:nvPicPr>
        <p:blipFill>
          <a:blip/>
          <a:stretch>
            <a:fillRect/>
          </a:stretch>
        </p:blipFill>
        <p:spPr>
          <a:xfrm>
            <a:off x="10641496" y="22500"/>
            <a:ext cx="1457739" cy="1274784"/>
          </a:xfrm>
          <a:prstGeom prst="rect">
            <a:avLst/>
          </a:prstGeom>
        </p:spPr>
      </p:pic>
      <p:pic>
        <p:nvPicPr>
          <p:cNvPr id="5" name="Picture 4"/>
          <p:cNvPicPr>
            <a:picLocks noChangeAspect="1"/>
          </p:cNvPicPr>
          <p:nvPr/>
        </p:nvPicPr>
        <p:blipFill>
          <a:blip r:embed="rId2"/>
          <a:stretch>
            <a:fillRect/>
          </a:stretch>
        </p:blipFill>
        <p:spPr>
          <a:xfrm>
            <a:off x="10641496" y="22501"/>
            <a:ext cx="1457739" cy="1441980"/>
          </a:xfrm>
          <a:prstGeom prst="rect">
            <a:avLst/>
          </a:prstGeom>
        </p:spPr>
      </p:pic>
    </p:spTree>
    <p:extLst>
      <p:ext uri="{BB962C8B-B14F-4D97-AF65-F5344CB8AC3E}">
        <p14:creationId xmlns:p14="http://schemas.microsoft.com/office/powerpoint/2010/main" val="1871074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029" dirty="0"/>
              <a:t>With one, you can solve problems quickly and effectively. Without one, your solutions may be ineffective, or you'll get stuck and do nothing, with sometimes painful </a:t>
            </a:r>
            <a:r>
              <a:rPr lang="en-029" dirty="0" smtClean="0"/>
              <a:t>consequences.</a:t>
            </a:r>
          </a:p>
          <a:p>
            <a:r>
              <a:rPr lang="en-029" dirty="0" smtClean="0"/>
              <a:t>There </a:t>
            </a:r>
            <a:r>
              <a:rPr lang="en-029" dirty="0"/>
              <a:t>are four basic steps in solving a problem:</a:t>
            </a:r>
          </a:p>
          <a:p>
            <a:r>
              <a:rPr lang="en-029" dirty="0" smtClean="0"/>
              <a:t>Defining </a:t>
            </a:r>
            <a:r>
              <a:rPr lang="en-029" dirty="0"/>
              <a:t>the problem.</a:t>
            </a:r>
          </a:p>
          <a:p>
            <a:r>
              <a:rPr lang="en-029" dirty="0"/>
              <a:t>Generating alternatives.</a:t>
            </a:r>
          </a:p>
          <a:p>
            <a:r>
              <a:rPr lang="en-029" dirty="0"/>
              <a:t>Evaluating and selecting alternatives.</a:t>
            </a:r>
          </a:p>
          <a:p>
            <a:r>
              <a:rPr lang="en-029" dirty="0"/>
              <a:t>Implementing solutions.</a:t>
            </a:r>
          </a:p>
        </p:txBody>
      </p:sp>
      <p:sp>
        <p:nvSpPr>
          <p:cNvPr id="3" name="Title 2"/>
          <p:cNvSpPr>
            <a:spLocks noGrp="1"/>
          </p:cNvSpPr>
          <p:nvPr>
            <p:ph type="title"/>
          </p:nvPr>
        </p:nvSpPr>
        <p:spPr/>
        <p:txBody>
          <a:bodyPr/>
          <a:lstStyle/>
          <a:p>
            <a:pPr algn="ctr"/>
            <a:r>
              <a:rPr lang="en-029" b="1" dirty="0" smtClean="0"/>
              <a:t>PROBLEM SOLVING</a:t>
            </a:r>
            <a:endParaRPr lang="en-029" b="1" dirty="0"/>
          </a:p>
        </p:txBody>
      </p:sp>
      <p:pic>
        <p:nvPicPr>
          <p:cNvPr id="4" name="Picture 3"/>
          <p:cNvPicPr>
            <a:picLocks noChangeAspect="1"/>
          </p:cNvPicPr>
          <p:nvPr/>
        </p:nvPicPr>
        <p:blipFill>
          <a:blip/>
          <a:stretch>
            <a:fillRect/>
          </a:stretch>
        </p:blipFill>
        <p:spPr>
          <a:xfrm>
            <a:off x="10641496" y="22500"/>
            <a:ext cx="1457739" cy="1274784"/>
          </a:xfrm>
          <a:prstGeom prst="rect">
            <a:avLst/>
          </a:prstGeom>
        </p:spPr>
      </p:pic>
      <p:pic>
        <p:nvPicPr>
          <p:cNvPr id="5" name="Picture 4"/>
          <p:cNvPicPr>
            <a:picLocks noChangeAspect="1"/>
          </p:cNvPicPr>
          <p:nvPr/>
        </p:nvPicPr>
        <p:blipFill>
          <a:blip r:embed="rId2"/>
          <a:stretch>
            <a:fillRect/>
          </a:stretch>
        </p:blipFill>
        <p:spPr>
          <a:xfrm>
            <a:off x="10337110" y="104013"/>
            <a:ext cx="1762125" cy="1743075"/>
          </a:xfrm>
          <a:prstGeom prst="rect">
            <a:avLst/>
          </a:prstGeom>
        </p:spPr>
      </p:pic>
    </p:spTree>
    <p:extLst>
      <p:ext uri="{BB962C8B-B14F-4D97-AF65-F5344CB8AC3E}">
        <p14:creationId xmlns:p14="http://schemas.microsoft.com/office/powerpoint/2010/main" val="3517728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029" dirty="0"/>
              <a:t>ICT is an acronym that stands for Information Communications Technology</a:t>
            </a:r>
            <a:r>
              <a:rPr lang="en-029" dirty="0" smtClean="0"/>
              <a:t>.</a:t>
            </a:r>
          </a:p>
          <a:p>
            <a:r>
              <a:rPr lang="en-029" dirty="0"/>
              <a:t>A good way to think about ICT is to consider all uses of digital technology that exist to help individuals, businesses and organisations use information. ICT covers any product that will store, retrieve, manipulate, transmit or receive information electronically in a digital form. For example, personal computers, digital television, email, robots.</a:t>
            </a:r>
          </a:p>
          <a:p>
            <a:r>
              <a:rPr lang="en-029" dirty="0" smtClean="0"/>
              <a:t>So </a:t>
            </a:r>
            <a:r>
              <a:rPr lang="en-029" dirty="0"/>
              <a:t>ICT is concerned with the storage, retrieval, manipulation, transmission or receipt of digital data. Importantly, it is also concerned with the way these different uses can work with each other.</a:t>
            </a:r>
          </a:p>
        </p:txBody>
      </p:sp>
      <p:sp>
        <p:nvSpPr>
          <p:cNvPr id="3" name="Title 2"/>
          <p:cNvSpPr>
            <a:spLocks noGrp="1"/>
          </p:cNvSpPr>
          <p:nvPr>
            <p:ph type="title"/>
          </p:nvPr>
        </p:nvSpPr>
        <p:spPr/>
        <p:txBody>
          <a:bodyPr/>
          <a:lstStyle/>
          <a:p>
            <a:pPr algn="ctr"/>
            <a:r>
              <a:rPr lang="en-029" b="1" dirty="0" smtClean="0"/>
              <a:t>ICT/COMPUTER LITERACY</a:t>
            </a:r>
            <a:endParaRPr lang="en-029" b="1" dirty="0"/>
          </a:p>
        </p:txBody>
      </p:sp>
      <p:pic>
        <p:nvPicPr>
          <p:cNvPr id="4" name="Picture 3"/>
          <p:cNvPicPr>
            <a:picLocks noChangeAspect="1"/>
          </p:cNvPicPr>
          <p:nvPr/>
        </p:nvPicPr>
        <p:blipFill>
          <a:blip/>
          <a:stretch>
            <a:fillRect/>
          </a:stretch>
        </p:blipFill>
        <p:spPr>
          <a:xfrm>
            <a:off x="10617942" y="60144"/>
            <a:ext cx="1471027" cy="1287887"/>
          </a:xfrm>
          <a:prstGeom prst="rect">
            <a:avLst/>
          </a:prstGeom>
        </p:spPr>
      </p:pic>
      <p:pic>
        <p:nvPicPr>
          <p:cNvPr id="5" name="Picture 4"/>
          <p:cNvPicPr>
            <a:picLocks noChangeAspect="1"/>
          </p:cNvPicPr>
          <p:nvPr/>
        </p:nvPicPr>
        <p:blipFill>
          <a:blip r:embed="rId2"/>
          <a:stretch>
            <a:fillRect/>
          </a:stretch>
        </p:blipFill>
        <p:spPr>
          <a:xfrm>
            <a:off x="10499419" y="60144"/>
            <a:ext cx="1504950" cy="1514475"/>
          </a:xfrm>
          <a:prstGeom prst="rect">
            <a:avLst/>
          </a:prstGeom>
        </p:spPr>
      </p:pic>
    </p:spTree>
    <p:extLst>
      <p:ext uri="{BB962C8B-B14F-4D97-AF65-F5344CB8AC3E}">
        <p14:creationId xmlns:p14="http://schemas.microsoft.com/office/powerpoint/2010/main" val="2394131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029" dirty="0"/>
              <a:t>In business, ICT is often categorised into two broad types of product:</a:t>
            </a:r>
          </a:p>
          <a:p>
            <a:endParaRPr lang="en-029" dirty="0"/>
          </a:p>
          <a:p>
            <a:r>
              <a:rPr lang="en-029" dirty="0" smtClean="0"/>
              <a:t>-Traditional </a:t>
            </a:r>
            <a:r>
              <a:rPr lang="en-029" dirty="0"/>
              <a:t>computer-based technologies (things you can typically do on a personal computer or using computers at home or at work</a:t>
            </a:r>
            <a:r>
              <a:rPr lang="en-029" dirty="0" smtClean="0"/>
              <a:t>).</a:t>
            </a:r>
          </a:p>
          <a:p>
            <a:endParaRPr lang="en-029" dirty="0"/>
          </a:p>
          <a:p>
            <a:r>
              <a:rPr lang="en-029" dirty="0" smtClean="0"/>
              <a:t>-Digital </a:t>
            </a:r>
            <a:r>
              <a:rPr lang="en-029" dirty="0"/>
              <a:t>communication technologies (which allow people and organisations to communicate and share information digitally)</a:t>
            </a:r>
          </a:p>
        </p:txBody>
      </p:sp>
      <p:sp>
        <p:nvSpPr>
          <p:cNvPr id="3" name="Title 2"/>
          <p:cNvSpPr>
            <a:spLocks noGrp="1"/>
          </p:cNvSpPr>
          <p:nvPr>
            <p:ph type="title"/>
          </p:nvPr>
        </p:nvSpPr>
        <p:spPr/>
        <p:txBody>
          <a:bodyPr/>
          <a:lstStyle/>
          <a:p>
            <a:pPr algn="ctr"/>
            <a:r>
              <a:rPr lang="en-029" b="1" dirty="0" smtClean="0"/>
              <a:t>ICT/COMPUTER LITERACY</a:t>
            </a:r>
            <a:endParaRPr lang="en-029" b="1" dirty="0"/>
          </a:p>
        </p:txBody>
      </p:sp>
      <p:pic>
        <p:nvPicPr>
          <p:cNvPr id="4" name="Picture 3"/>
          <p:cNvPicPr>
            <a:picLocks noChangeAspect="1"/>
          </p:cNvPicPr>
          <p:nvPr/>
        </p:nvPicPr>
        <p:blipFill>
          <a:blip/>
          <a:stretch>
            <a:fillRect/>
          </a:stretch>
        </p:blipFill>
        <p:spPr>
          <a:xfrm>
            <a:off x="10617942" y="60144"/>
            <a:ext cx="1471027" cy="1287887"/>
          </a:xfrm>
          <a:prstGeom prst="rect">
            <a:avLst/>
          </a:prstGeom>
        </p:spPr>
      </p:pic>
      <p:pic>
        <p:nvPicPr>
          <p:cNvPr id="5" name="Picture 4"/>
          <p:cNvPicPr>
            <a:picLocks noChangeAspect="1"/>
          </p:cNvPicPr>
          <p:nvPr/>
        </p:nvPicPr>
        <p:blipFill>
          <a:blip r:embed="rId2"/>
          <a:stretch>
            <a:fillRect/>
          </a:stretch>
        </p:blipFill>
        <p:spPr>
          <a:xfrm>
            <a:off x="10617942" y="0"/>
            <a:ext cx="1504950" cy="1514475"/>
          </a:xfrm>
          <a:prstGeom prst="rect">
            <a:avLst/>
          </a:prstGeom>
        </p:spPr>
      </p:pic>
    </p:spTree>
    <p:extLst>
      <p:ext uri="{BB962C8B-B14F-4D97-AF65-F5344CB8AC3E}">
        <p14:creationId xmlns:p14="http://schemas.microsoft.com/office/powerpoint/2010/main" val="4194416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029" sz="3200" dirty="0" smtClean="0"/>
              <a:t>Flexibility </a:t>
            </a:r>
            <a:r>
              <a:rPr lang="en-029" sz="3200" dirty="0"/>
              <a:t>is about an employee and an employer making changes to when, where and how a person will work to better meet individual and business needs. Flexibility enables both individual and business needs to be met through making changes to the time (when), location (where) and manner (how) in which an employee works. Flexibility should be mutually beneficial to both the employer and employee and result in superior </a:t>
            </a:r>
            <a:r>
              <a:rPr lang="en-029" sz="3200" dirty="0" smtClean="0"/>
              <a:t>outcomes.</a:t>
            </a:r>
            <a:endParaRPr lang="en-029" sz="3200" dirty="0"/>
          </a:p>
        </p:txBody>
      </p:sp>
      <p:sp>
        <p:nvSpPr>
          <p:cNvPr id="3" name="Title 2"/>
          <p:cNvSpPr>
            <a:spLocks noGrp="1"/>
          </p:cNvSpPr>
          <p:nvPr>
            <p:ph type="title"/>
          </p:nvPr>
        </p:nvSpPr>
        <p:spPr/>
        <p:txBody>
          <a:bodyPr/>
          <a:lstStyle/>
          <a:p>
            <a:pPr algn="ctr"/>
            <a:r>
              <a:rPr lang="en-029" b="1" dirty="0" smtClean="0"/>
              <a:t>FLEXIBILITY</a:t>
            </a:r>
            <a:endParaRPr lang="en-029" b="1" dirty="0"/>
          </a:p>
        </p:txBody>
      </p:sp>
      <p:pic>
        <p:nvPicPr>
          <p:cNvPr id="4" name="Picture 3"/>
          <p:cNvPicPr>
            <a:picLocks noChangeAspect="1"/>
          </p:cNvPicPr>
          <p:nvPr/>
        </p:nvPicPr>
        <p:blipFill>
          <a:blip/>
          <a:stretch>
            <a:fillRect/>
          </a:stretch>
        </p:blipFill>
        <p:spPr>
          <a:xfrm>
            <a:off x="10934163" y="5414"/>
            <a:ext cx="1232549" cy="1220563"/>
          </a:xfrm>
          <a:prstGeom prst="rect">
            <a:avLst/>
          </a:prstGeom>
        </p:spPr>
      </p:pic>
      <p:pic>
        <p:nvPicPr>
          <p:cNvPr id="5" name="Picture 4"/>
          <p:cNvPicPr>
            <a:picLocks noChangeAspect="1"/>
          </p:cNvPicPr>
          <p:nvPr/>
        </p:nvPicPr>
        <p:blipFill>
          <a:blip r:embed="rId2"/>
          <a:stretch>
            <a:fillRect/>
          </a:stretch>
        </p:blipFill>
        <p:spPr>
          <a:xfrm>
            <a:off x="10499132" y="5414"/>
            <a:ext cx="1571625" cy="1619250"/>
          </a:xfrm>
          <a:prstGeom prst="rect">
            <a:avLst/>
          </a:prstGeom>
        </p:spPr>
      </p:pic>
    </p:spTree>
    <p:extLst>
      <p:ext uri="{BB962C8B-B14F-4D97-AF65-F5344CB8AC3E}">
        <p14:creationId xmlns:p14="http://schemas.microsoft.com/office/powerpoint/2010/main" val="3178952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029" sz="3600" dirty="0"/>
              <a:t>Formal </a:t>
            </a:r>
            <a:r>
              <a:rPr lang="en-029" sz="3600" dirty="0" smtClean="0"/>
              <a:t>flexibility: Policies </a:t>
            </a:r>
            <a:r>
              <a:rPr lang="en-029" sz="3600" dirty="0"/>
              <a:t>are </a:t>
            </a:r>
            <a:r>
              <a:rPr lang="en-029" sz="3600" dirty="0" smtClean="0"/>
              <a:t>officially </a:t>
            </a:r>
            <a:r>
              <a:rPr lang="en-029" sz="3600" dirty="0"/>
              <a:t>approved human resources policies, as well as any official policies that give supervisors discretion to provide flexibility</a:t>
            </a:r>
            <a:r>
              <a:rPr lang="en-029" sz="3600" dirty="0" smtClean="0"/>
              <a:t>.</a:t>
            </a:r>
          </a:p>
          <a:p>
            <a:r>
              <a:rPr lang="en-029" sz="3600" dirty="0" smtClean="0"/>
              <a:t> Informal flexibility: Policies </a:t>
            </a:r>
            <a:r>
              <a:rPr lang="en-029" sz="3600" dirty="0"/>
              <a:t>that are not official and not written down but are still available to some employees, even on a discretionary basis</a:t>
            </a:r>
            <a:r>
              <a:rPr lang="en-029" sz="3600" dirty="0" smtClean="0"/>
              <a:t>.</a:t>
            </a:r>
            <a:endParaRPr lang="en-029" sz="3600" dirty="0"/>
          </a:p>
        </p:txBody>
      </p:sp>
      <p:sp>
        <p:nvSpPr>
          <p:cNvPr id="3" name="Title 2"/>
          <p:cNvSpPr>
            <a:spLocks noGrp="1"/>
          </p:cNvSpPr>
          <p:nvPr>
            <p:ph type="title"/>
          </p:nvPr>
        </p:nvSpPr>
        <p:spPr/>
        <p:txBody>
          <a:bodyPr/>
          <a:lstStyle/>
          <a:p>
            <a:pPr algn="ctr"/>
            <a:r>
              <a:rPr lang="en-029" b="1" dirty="0" smtClean="0"/>
              <a:t>FLEXIBILITY</a:t>
            </a:r>
            <a:endParaRPr lang="en-029" b="1" dirty="0"/>
          </a:p>
        </p:txBody>
      </p:sp>
      <p:pic>
        <p:nvPicPr>
          <p:cNvPr id="4" name="Picture 3"/>
          <p:cNvPicPr>
            <a:picLocks noChangeAspect="1"/>
          </p:cNvPicPr>
          <p:nvPr/>
        </p:nvPicPr>
        <p:blipFill>
          <a:blip/>
          <a:stretch>
            <a:fillRect/>
          </a:stretch>
        </p:blipFill>
        <p:spPr>
          <a:xfrm>
            <a:off x="10934163" y="5414"/>
            <a:ext cx="1232549" cy="1220563"/>
          </a:xfrm>
          <a:prstGeom prst="rect">
            <a:avLst/>
          </a:prstGeom>
        </p:spPr>
      </p:pic>
      <p:pic>
        <p:nvPicPr>
          <p:cNvPr id="5" name="Picture 4"/>
          <p:cNvPicPr>
            <a:picLocks noChangeAspect="1"/>
          </p:cNvPicPr>
          <p:nvPr/>
        </p:nvPicPr>
        <p:blipFill>
          <a:blip r:embed="rId2"/>
          <a:stretch>
            <a:fillRect/>
          </a:stretch>
        </p:blipFill>
        <p:spPr>
          <a:xfrm>
            <a:off x="10595087" y="5414"/>
            <a:ext cx="1571625" cy="1619250"/>
          </a:xfrm>
          <a:prstGeom prst="rect">
            <a:avLst/>
          </a:prstGeom>
        </p:spPr>
      </p:pic>
    </p:spTree>
    <p:extLst>
      <p:ext uri="{BB962C8B-B14F-4D97-AF65-F5344CB8AC3E}">
        <p14:creationId xmlns:p14="http://schemas.microsoft.com/office/powerpoint/2010/main" val="299093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JM" dirty="0"/>
              <a:t>Small Business - Chron.com,. "What Are Examples Of Managerial Reports?". </a:t>
            </a:r>
            <a:r>
              <a:rPr lang="en-JM" dirty="0" err="1"/>
              <a:t>N.p</a:t>
            </a:r>
            <a:r>
              <a:rPr lang="en-JM" dirty="0"/>
              <a:t>., 2015. Web. 27 Dec. 2015</a:t>
            </a:r>
            <a:r>
              <a:rPr lang="en-JM" dirty="0" smtClean="0"/>
              <a:t>.</a:t>
            </a:r>
          </a:p>
          <a:p>
            <a:r>
              <a:rPr lang="en-JM" dirty="0"/>
              <a:t>Blog.eskill.com,. "How To Get A Team To Work Together". </a:t>
            </a:r>
            <a:r>
              <a:rPr lang="en-JM" dirty="0" err="1"/>
              <a:t>N.p</a:t>
            </a:r>
            <a:r>
              <a:rPr lang="en-JM" dirty="0"/>
              <a:t>., 2015. Web. 27 Dec. 2015</a:t>
            </a:r>
            <a:r>
              <a:rPr lang="en-JM" dirty="0" smtClean="0"/>
              <a:t>.</a:t>
            </a:r>
          </a:p>
          <a:p>
            <a:r>
              <a:rPr lang="en-029" dirty="0"/>
              <a:t>Sharma, Manoj, and </a:t>
            </a:r>
            <a:r>
              <a:rPr lang="en-029" dirty="0" err="1"/>
              <a:t>Shilpan</a:t>
            </a:r>
            <a:r>
              <a:rPr lang="en-029" dirty="0"/>
              <a:t> Jain. "Leadership Management: Principles, Models And Theories". Global Journal of Management and Business Studies. 3.3 (2015): 309-318. Web. 28 Dec. 2015</a:t>
            </a:r>
            <a:r>
              <a:rPr lang="en-029" dirty="0" smtClean="0"/>
              <a:t>.</a:t>
            </a:r>
          </a:p>
          <a:p>
            <a:r>
              <a:rPr lang="en-029" dirty="0"/>
              <a:t>2011-2015, (c). "What Are Interpersonal Skills? | Skills You Need". Skillsyouneed.com. </a:t>
            </a:r>
            <a:r>
              <a:rPr lang="en-029" dirty="0" err="1"/>
              <a:t>N.p</a:t>
            </a:r>
            <a:r>
              <a:rPr lang="en-029" dirty="0"/>
              <a:t>., 2015. Web. 28 Dec. 2015.</a:t>
            </a:r>
            <a:endParaRPr lang="en-029" dirty="0" smtClean="0"/>
          </a:p>
          <a:p>
            <a:endParaRPr lang="en-JM" dirty="0" smtClean="0"/>
          </a:p>
        </p:txBody>
      </p:sp>
      <p:sp>
        <p:nvSpPr>
          <p:cNvPr id="3" name="Title 2"/>
          <p:cNvSpPr>
            <a:spLocks noGrp="1"/>
          </p:cNvSpPr>
          <p:nvPr>
            <p:ph type="title"/>
          </p:nvPr>
        </p:nvSpPr>
        <p:spPr/>
        <p:txBody>
          <a:bodyPr/>
          <a:lstStyle/>
          <a:p>
            <a:pPr algn="ctr"/>
            <a:r>
              <a:rPr lang="en-US" b="1" dirty="0" smtClean="0"/>
              <a:t>BIBLIOGRAPHY</a:t>
            </a:r>
            <a:endParaRPr lang="en-US" b="1" dirty="0"/>
          </a:p>
        </p:txBody>
      </p:sp>
      <p:pic>
        <p:nvPicPr>
          <p:cNvPr id="5" name="Picture 4"/>
          <p:cNvPicPr>
            <a:picLocks noChangeAspect="1"/>
          </p:cNvPicPr>
          <p:nvPr/>
        </p:nvPicPr>
        <p:blipFill>
          <a:blip/>
          <a:stretch>
            <a:fillRect/>
          </a:stretch>
        </p:blipFill>
        <p:spPr>
          <a:xfrm>
            <a:off x="9982197" y="107372"/>
            <a:ext cx="2083379" cy="1388919"/>
          </a:xfrm>
          <a:prstGeom prst="rect">
            <a:avLst/>
          </a:prstGeom>
        </p:spPr>
      </p:pic>
      <p:pic>
        <p:nvPicPr>
          <p:cNvPr id="4" name="Picture 3"/>
          <p:cNvPicPr>
            <a:picLocks noChangeAspect="1"/>
          </p:cNvPicPr>
          <p:nvPr/>
        </p:nvPicPr>
        <p:blipFill>
          <a:blip r:embed="rId2"/>
          <a:stretch>
            <a:fillRect/>
          </a:stretch>
        </p:blipFill>
        <p:spPr>
          <a:xfrm>
            <a:off x="9982197" y="29252"/>
            <a:ext cx="2083379" cy="1545158"/>
          </a:xfrm>
          <a:prstGeom prst="rect">
            <a:avLst/>
          </a:prstGeom>
        </p:spPr>
      </p:pic>
    </p:spTree>
    <p:extLst>
      <p:ext uri="{BB962C8B-B14F-4D97-AF65-F5344CB8AC3E}">
        <p14:creationId xmlns:p14="http://schemas.microsoft.com/office/powerpoint/2010/main" val="1126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029" dirty="0"/>
              <a:t>Small Business - Chron.com,. "The Difference Between Technical Skills &amp; Business Skills". </a:t>
            </a:r>
            <a:r>
              <a:rPr lang="en-029" dirty="0" err="1"/>
              <a:t>N.p</a:t>
            </a:r>
            <a:r>
              <a:rPr lang="en-029" dirty="0"/>
              <a:t>., 2015. Web. 28 Dec. 2015</a:t>
            </a:r>
            <a:r>
              <a:rPr lang="en-029" dirty="0" smtClean="0"/>
              <a:t>.</a:t>
            </a:r>
          </a:p>
          <a:p>
            <a:r>
              <a:rPr lang="en-029" dirty="0"/>
              <a:t>Atkinson, </a:t>
            </a:r>
            <a:r>
              <a:rPr lang="en-029" dirty="0" smtClean="0"/>
              <a:t>Frank</a:t>
            </a:r>
            <a:r>
              <a:rPr lang="en-029" dirty="0"/>
              <a:t>. Customer Care. 2011. Print</a:t>
            </a:r>
            <a:r>
              <a:rPr lang="en-029" dirty="0" smtClean="0"/>
              <a:t>.</a:t>
            </a:r>
          </a:p>
          <a:p>
            <a:r>
              <a:rPr lang="en-029" dirty="0" smtClean="0"/>
              <a:t>WORKPLACE </a:t>
            </a:r>
            <a:r>
              <a:rPr lang="en-029" dirty="0"/>
              <a:t>COMMUNICATION. A Commonwealth of Australia project funded by: Department of Education, Employment and Workplace Relations, 2015. Print</a:t>
            </a:r>
            <a:r>
              <a:rPr lang="en-029" dirty="0" smtClean="0"/>
              <a:t>.</a:t>
            </a:r>
          </a:p>
          <a:p>
            <a:r>
              <a:rPr lang="en-US" dirty="0"/>
              <a:t>Miller, Joel. "Business Networking Essentials | </a:t>
            </a:r>
            <a:r>
              <a:rPr lang="en-US" dirty="0" err="1"/>
              <a:t>Admedia</a:t>
            </a:r>
            <a:r>
              <a:rPr lang="en-US" dirty="0"/>
              <a:t>". Admedia.com. </a:t>
            </a:r>
            <a:r>
              <a:rPr lang="en-US" dirty="0" err="1"/>
              <a:t>N.p</a:t>
            </a:r>
            <a:r>
              <a:rPr lang="en-US" dirty="0"/>
              <a:t>., 2015. Web. 28 Dec. 2015</a:t>
            </a:r>
            <a:r>
              <a:rPr lang="en-US" dirty="0" smtClean="0"/>
              <a:t>.</a:t>
            </a:r>
          </a:p>
          <a:p>
            <a:r>
              <a:rPr lang="en-029" dirty="0"/>
              <a:t>"Introduction To Networking". Networking Basics CCNA 1 Companion Guide. 1st ed. Pearson, 2015. 3. Print.</a:t>
            </a:r>
            <a:endParaRPr lang="en-US" dirty="0"/>
          </a:p>
        </p:txBody>
      </p:sp>
      <p:sp>
        <p:nvSpPr>
          <p:cNvPr id="3" name="Title 2"/>
          <p:cNvSpPr>
            <a:spLocks noGrp="1"/>
          </p:cNvSpPr>
          <p:nvPr>
            <p:ph type="title"/>
          </p:nvPr>
        </p:nvSpPr>
        <p:spPr/>
        <p:txBody>
          <a:bodyPr/>
          <a:lstStyle/>
          <a:p>
            <a:pPr algn="ctr"/>
            <a:r>
              <a:rPr lang="en-US" b="1" dirty="0" smtClean="0"/>
              <a:t>BIBLIOGRAPHY</a:t>
            </a:r>
            <a:endParaRPr lang="en-US" b="1" dirty="0"/>
          </a:p>
        </p:txBody>
      </p:sp>
      <p:pic>
        <p:nvPicPr>
          <p:cNvPr id="5" name="Picture 4"/>
          <p:cNvPicPr>
            <a:picLocks noChangeAspect="1"/>
          </p:cNvPicPr>
          <p:nvPr/>
        </p:nvPicPr>
        <p:blipFill>
          <a:blip/>
          <a:stretch>
            <a:fillRect/>
          </a:stretch>
        </p:blipFill>
        <p:spPr>
          <a:xfrm>
            <a:off x="9982197" y="107372"/>
            <a:ext cx="2083379" cy="1388919"/>
          </a:xfrm>
          <a:prstGeom prst="rect">
            <a:avLst/>
          </a:prstGeom>
        </p:spPr>
      </p:pic>
      <p:pic>
        <p:nvPicPr>
          <p:cNvPr id="4" name="Picture 3"/>
          <p:cNvPicPr>
            <a:picLocks noChangeAspect="1"/>
          </p:cNvPicPr>
          <p:nvPr/>
        </p:nvPicPr>
        <p:blipFill>
          <a:blip r:embed="rId2"/>
          <a:stretch>
            <a:fillRect/>
          </a:stretch>
        </p:blipFill>
        <p:spPr>
          <a:xfrm>
            <a:off x="9982197" y="107372"/>
            <a:ext cx="2083379" cy="1567192"/>
          </a:xfrm>
          <a:prstGeom prst="rect">
            <a:avLst/>
          </a:prstGeom>
        </p:spPr>
      </p:pic>
    </p:spTree>
    <p:extLst>
      <p:ext uri="{BB962C8B-B14F-4D97-AF65-F5344CB8AC3E}">
        <p14:creationId xmlns:p14="http://schemas.microsoft.com/office/powerpoint/2010/main" val="985287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029" dirty="0"/>
              <a:t>WhatIs.com,. "What Is Action Plan? - Definition From </a:t>
            </a:r>
            <a:r>
              <a:rPr lang="en-029" dirty="0" err="1"/>
              <a:t>Whatis.Com</a:t>
            </a:r>
            <a:r>
              <a:rPr lang="en-029" dirty="0"/>
              <a:t>". </a:t>
            </a:r>
            <a:r>
              <a:rPr lang="en-029" dirty="0" err="1"/>
              <a:t>N.p</a:t>
            </a:r>
            <a:r>
              <a:rPr lang="en-029" dirty="0"/>
              <a:t>., 2015. Web. 28 Dec. 2015</a:t>
            </a:r>
            <a:r>
              <a:rPr lang="en-029" dirty="0" smtClean="0"/>
              <a:t>.</a:t>
            </a:r>
          </a:p>
          <a:p>
            <a:r>
              <a:rPr lang="en-029" dirty="0"/>
              <a:t>Mindtools.com,. "What Is Problem Solving?". </a:t>
            </a:r>
            <a:r>
              <a:rPr lang="en-029" dirty="0" err="1"/>
              <a:t>N.p</a:t>
            </a:r>
            <a:r>
              <a:rPr lang="en-029" dirty="0"/>
              <a:t>., 2015. Web. 28 Dec. 2015</a:t>
            </a:r>
            <a:r>
              <a:rPr lang="en-029" dirty="0" smtClean="0"/>
              <a:t>.</a:t>
            </a:r>
          </a:p>
          <a:p>
            <a:r>
              <a:rPr lang="en-029" dirty="0"/>
              <a:t>Tutor2u.net,. "What Is ICT? | Business | Tutor2u". </a:t>
            </a:r>
            <a:r>
              <a:rPr lang="en-029" dirty="0" err="1"/>
              <a:t>N.p</a:t>
            </a:r>
            <a:r>
              <a:rPr lang="en-029" dirty="0"/>
              <a:t>., 2015. Web. 28 Dec. 2015</a:t>
            </a:r>
            <a:r>
              <a:rPr lang="en-029" dirty="0" smtClean="0"/>
              <a:t>.</a:t>
            </a:r>
          </a:p>
          <a:p>
            <a:r>
              <a:rPr lang="en-029" dirty="0"/>
              <a:t>WHAT IS WORKPLACE FLEXIBILITY?. 1st ed. Chestnut Hill, MA 02467: Sloan </a:t>
            </a:r>
            <a:r>
              <a:rPr lang="en-029" dirty="0" err="1"/>
              <a:t>Center</a:t>
            </a:r>
            <a:r>
              <a:rPr lang="en-029" dirty="0"/>
              <a:t> on Aging &amp; Work at Boston College, 2015. Web. 28 Dec. 2015</a:t>
            </a:r>
            <a:r>
              <a:rPr lang="en-029" dirty="0" smtClean="0"/>
              <a:t>.</a:t>
            </a:r>
          </a:p>
          <a:p>
            <a:r>
              <a:rPr lang="en-029" dirty="0"/>
              <a:t>Practical Management Skills,. "What Is Teamwork, Define Teamwork". </a:t>
            </a:r>
            <a:r>
              <a:rPr lang="en-029" dirty="0" err="1"/>
              <a:t>N.p</a:t>
            </a:r>
            <a:r>
              <a:rPr lang="en-029" dirty="0"/>
              <a:t>., 2015. Web. 29 Dec. 2015.</a:t>
            </a:r>
            <a:endParaRPr lang="en-US" dirty="0"/>
          </a:p>
        </p:txBody>
      </p:sp>
      <p:sp>
        <p:nvSpPr>
          <p:cNvPr id="3" name="Title 2"/>
          <p:cNvSpPr>
            <a:spLocks noGrp="1"/>
          </p:cNvSpPr>
          <p:nvPr>
            <p:ph type="title"/>
          </p:nvPr>
        </p:nvSpPr>
        <p:spPr/>
        <p:txBody>
          <a:bodyPr/>
          <a:lstStyle/>
          <a:p>
            <a:pPr algn="ctr"/>
            <a:r>
              <a:rPr lang="en-US" b="1" dirty="0" smtClean="0"/>
              <a:t>BIBLIOGRAPHY</a:t>
            </a:r>
            <a:endParaRPr lang="en-US" b="1" dirty="0"/>
          </a:p>
        </p:txBody>
      </p:sp>
      <p:pic>
        <p:nvPicPr>
          <p:cNvPr id="5" name="Picture 4"/>
          <p:cNvPicPr>
            <a:picLocks noChangeAspect="1"/>
          </p:cNvPicPr>
          <p:nvPr/>
        </p:nvPicPr>
        <p:blipFill>
          <a:blip/>
          <a:stretch>
            <a:fillRect/>
          </a:stretch>
        </p:blipFill>
        <p:spPr>
          <a:xfrm>
            <a:off x="9982197" y="107372"/>
            <a:ext cx="2083379" cy="1388919"/>
          </a:xfrm>
          <a:prstGeom prst="rect">
            <a:avLst/>
          </a:prstGeom>
        </p:spPr>
      </p:pic>
      <p:pic>
        <p:nvPicPr>
          <p:cNvPr id="4" name="Picture 3"/>
          <p:cNvPicPr>
            <a:picLocks noChangeAspect="1"/>
          </p:cNvPicPr>
          <p:nvPr/>
        </p:nvPicPr>
        <p:blipFill>
          <a:blip r:embed="rId2"/>
          <a:stretch>
            <a:fillRect/>
          </a:stretch>
        </p:blipFill>
        <p:spPr>
          <a:xfrm>
            <a:off x="10061861" y="107372"/>
            <a:ext cx="1924050" cy="1695450"/>
          </a:xfrm>
          <a:prstGeom prst="rect">
            <a:avLst/>
          </a:prstGeom>
        </p:spPr>
      </p:pic>
    </p:spTree>
    <p:extLst>
      <p:ext uri="{BB962C8B-B14F-4D97-AF65-F5344CB8AC3E}">
        <p14:creationId xmlns:p14="http://schemas.microsoft.com/office/powerpoint/2010/main" val="113059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1. Understand ways to arrange appropriate industry experience.</a:t>
            </a:r>
          </a:p>
          <a:p>
            <a:endParaRPr lang="en-US" dirty="0"/>
          </a:p>
          <a:p>
            <a:r>
              <a:rPr lang="en-US" dirty="0" smtClean="0"/>
              <a:t>2. Be able to agree aims and objectives of work-based project with others.</a:t>
            </a:r>
          </a:p>
          <a:p>
            <a:endParaRPr lang="en-US" dirty="0"/>
          </a:p>
          <a:p>
            <a:r>
              <a:rPr lang="en-US" dirty="0" smtClean="0"/>
              <a:t>3.Be able to monitor and evaluate progress of work-based project.</a:t>
            </a:r>
          </a:p>
          <a:p>
            <a:endParaRPr lang="en-US" dirty="0"/>
          </a:p>
          <a:p>
            <a:r>
              <a:rPr lang="en-US" dirty="0" smtClean="0"/>
              <a:t>4. Be able to present report on work-based project.</a:t>
            </a:r>
            <a:endParaRPr lang="en-US" dirty="0"/>
          </a:p>
        </p:txBody>
      </p:sp>
      <p:sp>
        <p:nvSpPr>
          <p:cNvPr id="3" name="Title 2"/>
          <p:cNvSpPr>
            <a:spLocks noGrp="1"/>
          </p:cNvSpPr>
          <p:nvPr>
            <p:ph type="title"/>
          </p:nvPr>
        </p:nvSpPr>
        <p:spPr/>
        <p:txBody>
          <a:bodyPr>
            <a:normAutofit/>
          </a:bodyPr>
          <a:lstStyle/>
          <a:p>
            <a:pPr algn="ctr"/>
            <a:r>
              <a:rPr lang="en-US" sz="4400" b="1" dirty="0" smtClean="0"/>
              <a:t>THE BASIC SYLLABUS</a:t>
            </a:r>
            <a:endParaRPr lang="en-US" sz="4400" b="1" dirty="0"/>
          </a:p>
        </p:txBody>
      </p:sp>
      <p:pic>
        <p:nvPicPr>
          <p:cNvPr id="5" name="Picture 4"/>
          <p:cNvPicPr>
            <a:picLocks noChangeAspect="1"/>
          </p:cNvPicPr>
          <p:nvPr/>
        </p:nvPicPr>
        <p:blipFill>
          <a:blip r:embed="rId2"/>
          <a:stretch>
            <a:fillRect/>
          </a:stretch>
        </p:blipFill>
        <p:spPr>
          <a:xfrm>
            <a:off x="10951962" y="144463"/>
            <a:ext cx="1154947" cy="1135698"/>
          </a:xfrm>
          <a:prstGeom prst="rect">
            <a:avLst/>
          </a:prstGeom>
        </p:spPr>
      </p:pic>
    </p:spTree>
    <p:extLst>
      <p:ext uri="{BB962C8B-B14F-4D97-AF65-F5344CB8AC3E}">
        <p14:creationId xmlns:p14="http://schemas.microsoft.com/office/powerpoint/2010/main" val="333955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JM" dirty="0"/>
              <a:t>Montana, P, and B </a:t>
            </a:r>
            <a:r>
              <a:rPr lang="en-JM" dirty="0" err="1"/>
              <a:t>Charnov</a:t>
            </a:r>
            <a:r>
              <a:rPr lang="en-JM" dirty="0"/>
              <a:t>. "ORGANIZATIONAL STRUCTURES: CONCEPTS AND F0RMATS". Management: A Streamlined Course For Students And Business People.. 1st ed. New York: </a:t>
            </a:r>
            <a:r>
              <a:rPr lang="en-JM" dirty="0" err="1"/>
              <a:t>N.p</a:t>
            </a:r>
            <a:r>
              <a:rPr lang="en-JM" dirty="0"/>
              <a:t>., 2016. Web. 10 Jan. 2016</a:t>
            </a:r>
            <a:r>
              <a:rPr lang="en-JM" dirty="0" smtClean="0"/>
              <a:t>.</a:t>
            </a:r>
          </a:p>
          <a:p>
            <a:endParaRPr lang="en-JM" dirty="0"/>
          </a:p>
          <a:p>
            <a:r>
              <a:rPr lang="en-JM" dirty="0"/>
              <a:t>Bbc.co.uk,. "BBC - GCSE Bitesize: Primary, Secondary And Tertiary Sectors". </a:t>
            </a:r>
            <a:r>
              <a:rPr lang="en-JM" dirty="0" err="1"/>
              <a:t>N.p</a:t>
            </a:r>
            <a:r>
              <a:rPr lang="en-JM" dirty="0"/>
              <a:t>., 2016. Web. 10 Jan. 2016.</a:t>
            </a:r>
            <a:endParaRPr lang="en-JM" dirty="0" smtClean="0"/>
          </a:p>
          <a:p>
            <a:endParaRPr lang="en-JM" dirty="0"/>
          </a:p>
        </p:txBody>
      </p:sp>
      <p:sp>
        <p:nvSpPr>
          <p:cNvPr id="3" name="Title 2"/>
          <p:cNvSpPr>
            <a:spLocks noGrp="1"/>
          </p:cNvSpPr>
          <p:nvPr>
            <p:ph type="title"/>
          </p:nvPr>
        </p:nvSpPr>
        <p:spPr/>
        <p:txBody>
          <a:bodyPr/>
          <a:lstStyle/>
          <a:p>
            <a:pPr algn="ctr"/>
            <a:r>
              <a:rPr lang="en-JM" dirty="0" smtClean="0"/>
              <a:t> </a:t>
            </a:r>
            <a:r>
              <a:rPr lang="en-JM" b="1" dirty="0" smtClean="0"/>
              <a:t>FURTHER READING LIST</a:t>
            </a:r>
            <a:endParaRPr lang="en-JM" b="1" dirty="0"/>
          </a:p>
        </p:txBody>
      </p:sp>
      <p:pic>
        <p:nvPicPr>
          <p:cNvPr id="4" name="Picture 3"/>
          <p:cNvPicPr>
            <a:picLocks noChangeAspect="1"/>
          </p:cNvPicPr>
          <p:nvPr/>
        </p:nvPicPr>
        <p:blipFill>
          <a:blip r:embed="rId2"/>
          <a:stretch>
            <a:fillRect/>
          </a:stretch>
        </p:blipFill>
        <p:spPr>
          <a:xfrm>
            <a:off x="10146535" y="61431"/>
            <a:ext cx="1957330" cy="1285313"/>
          </a:xfrm>
          <a:prstGeom prst="rect">
            <a:avLst/>
          </a:prstGeom>
        </p:spPr>
      </p:pic>
    </p:spTree>
    <p:extLst>
      <p:ext uri="{BB962C8B-B14F-4D97-AF65-F5344CB8AC3E}">
        <p14:creationId xmlns:p14="http://schemas.microsoft.com/office/powerpoint/2010/main" val="1661402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Understand ways to arrange appropriate industry experience</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At the end of the class the students should be able to:</a:t>
            </a:r>
          </a:p>
          <a:p>
            <a:r>
              <a:rPr lang="en-US" dirty="0" smtClean="0"/>
              <a:t>AC 1.2  Explain the structure of the host organization and the sector in which it operates</a:t>
            </a:r>
          </a:p>
          <a:p>
            <a:endParaRPr lang="en-US" dirty="0"/>
          </a:p>
          <a:p>
            <a:endParaRPr lang="en-US" dirty="0" smtClean="0"/>
          </a:p>
          <a:p>
            <a:endParaRPr lang="en-US" dirty="0"/>
          </a:p>
        </p:txBody>
      </p:sp>
      <p:sp>
        <p:nvSpPr>
          <p:cNvPr id="3" name="Title 2"/>
          <p:cNvSpPr>
            <a:spLocks noGrp="1"/>
          </p:cNvSpPr>
          <p:nvPr>
            <p:ph type="title"/>
          </p:nvPr>
        </p:nvSpPr>
        <p:spPr/>
        <p:txBody>
          <a:bodyPr/>
          <a:lstStyle/>
          <a:p>
            <a:pPr algn="ctr"/>
            <a:r>
              <a:rPr lang="en-US" b="1" dirty="0" smtClean="0"/>
              <a:t>LEARNING OUTCOMES</a:t>
            </a:r>
            <a:endParaRPr lang="en-US" b="1" dirty="0"/>
          </a:p>
        </p:txBody>
      </p:sp>
      <p:pic>
        <p:nvPicPr>
          <p:cNvPr id="6" name="Picture 5"/>
          <p:cNvPicPr>
            <a:picLocks noChangeAspect="1"/>
          </p:cNvPicPr>
          <p:nvPr/>
        </p:nvPicPr>
        <p:blipFill>
          <a:blip r:embed="rId2"/>
          <a:stretch>
            <a:fillRect/>
          </a:stretch>
        </p:blipFill>
        <p:spPr>
          <a:xfrm>
            <a:off x="4037300" y="2570532"/>
            <a:ext cx="3668233" cy="2505075"/>
          </a:xfrm>
          <a:prstGeom prst="rect">
            <a:avLst/>
          </a:prstGeom>
        </p:spPr>
      </p:pic>
      <p:pic>
        <p:nvPicPr>
          <p:cNvPr id="5" name="Picture 4"/>
          <p:cNvPicPr>
            <a:picLocks noChangeAspect="1"/>
          </p:cNvPicPr>
          <p:nvPr/>
        </p:nvPicPr>
        <p:blipFill>
          <a:blip r:embed="rId3"/>
          <a:stretch>
            <a:fillRect/>
          </a:stretch>
        </p:blipFill>
        <p:spPr>
          <a:xfrm>
            <a:off x="10820400" y="120015"/>
            <a:ext cx="1371600" cy="1362456"/>
          </a:xfrm>
          <a:prstGeom prst="rect">
            <a:avLst/>
          </a:prstGeom>
        </p:spPr>
      </p:pic>
    </p:spTree>
    <p:extLst>
      <p:ext uri="{BB962C8B-B14F-4D97-AF65-F5344CB8AC3E}">
        <p14:creationId xmlns:p14="http://schemas.microsoft.com/office/powerpoint/2010/main" val="115085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JM" sz="3600" dirty="0" smtClean="0"/>
              <a:t>Management reports or business </a:t>
            </a:r>
            <a:r>
              <a:rPr lang="en-JM" sz="3600" dirty="0"/>
              <a:t>reports </a:t>
            </a:r>
            <a:r>
              <a:rPr lang="en-JM" sz="3600" dirty="0" smtClean="0"/>
              <a:t> </a:t>
            </a:r>
            <a:r>
              <a:rPr lang="en-JM" sz="3600" dirty="0"/>
              <a:t>help managers make </a:t>
            </a:r>
            <a:r>
              <a:rPr lang="en-JM" sz="3600" dirty="0" smtClean="0"/>
              <a:t>decisions which are </a:t>
            </a:r>
            <a:r>
              <a:rPr lang="en-JM" sz="3600" dirty="0"/>
              <a:t>vital to the operation of a company. These reports inform managers of different aspects of the business and can help them make decisions that may have a profound impact on the business. These reports collect data from accounting transactions and present them in ways to facilitate decision making.</a:t>
            </a:r>
          </a:p>
        </p:txBody>
      </p:sp>
      <p:sp>
        <p:nvSpPr>
          <p:cNvPr id="3" name="Title 2"/>
          <p:cNvSpPr>
            <a:spLocks noGrp="1"/>
          </p:cNvSpPr>
          <p:nvPr>
            <p:ph type="title"/>
          </p:nvPr>
        </p:nvSpPr>
        <p:spPr/>
        <p:txBody>
          <a:bodyPr/>
          <a:lstStyle/>
          <a:p>
            <a:pPr algn="ctr"/>
            <a:r>
              <a:rPr lang="en-US" b="1" dirty="0" smtClean="0"/>
              <a:t>OVERVIEW</a:t>
            </a:r>
            <a:endParaRPr lang="en-US" b="1" dirty="0"/>
          </a:p>
        </p:txBody>
      </p:sp>
      <p:pic>
        <p:nvPicPr>
          <p:cNvPr id="4" name="Picture 3"/>
          <p:cNvPicPr>
            <a:picLocks noChangeAspect="1"/>
          </p:cNvPicPr>
          <p:nvPr/>
        </p:nvPicPr>
        <p:blipFill>
          <a:blip r:embed="rId2"/>
          <a:stretch>
            <a:fillRect/>
          </a:stretch>
        </p:blipFill>
        <p:spPr>
          <a:xfrm>
            <a:off x="10324214" y="144771"/>
            <a:ext cx="1730006" cy="1510872"/>
          </a:xfrm>
          <a:prstGeom prst="rect">
            <a:avLst/>
          </a:prstGeom>
        </p:spPr>
      </p:pic>
    </p:spTree>
    <p:extLst>
      <p:ext uri="{BB962C8B-B14F-4D97-AF65-F5344CB8AC3E}">
        <p14:creationId xmlns:p14="http://schemas.microsoft.com/office/powerpoint/2010/main" val="325200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029" sz="4000" dirty="0"/>
              <a:t>Bruce Tuckman's contribution to teamwork theory recognised four stages in team development. </a:t>
            </a:r>
            <a:r>
              <a:rPr lang="en-029" sz="4000" dirty="0" smtClean="0"/>
              <a:t>This </a:t>
            </a:r>
            <a:r>
              <a:rPr lang="en-029" sz="4000" dirty="0"/>
              <a:t>has proved very popular in the understanding of what is </a:t>
            </a:r>
            <a:r>
              <a:rPr lang="en-029" sz="4000" dirty="0" smtClean="0"/>
              <a:t>teamwork. </a:t>
            </a:r>
            <a:r>
              <a:rPr lang="en-JM" sz="4000" dirty="0" smtClean="0"/>
              <a:t>Working </a:t>
            </a:r>
            <a:r>
              <a:rPr lang="en-JM" sz="4000" dirty="0"/>
              <a:t>in teams can be both beneficial and challenging at the same time. </a:t>
            </a:r>
          </a:p>
        </p:txBody>
      </p:sp>
      <p:sp>
        <p:nvSpPr>
          <p:cNvPr id="3" name="Title 2"/>
          <p:cNvSpPr>
            <a:spLocks noGrp="1"/>
          </p:cNvSpPr>
          <p:nvPr>
            <p:ph type="title"/>
          </p:nvPr>
        </p:nvSpPr>
        <p:spPr/>
        <p:txBody>
          <a:bodyPr/>
          <a:lstStyle/>
          <a:p>
            <a:pPr algn="ctr"/>
            <a:r>
              <a:rPr lang="en-US" b="1" dirty="0" smtClean="0"/>
              <a:t>TEAMWORKING</a:t>
            </a:r>
            <a:endParaRPr lang="en-US" b="1" dirty="0"/>
          </a:p>
        </p:txBody>
      </p:sp>
      <p:pic>
        <p:nvPicPr>
          <p:cNvPr id="5" name="Picture 4"/>
          <p:cNvPicPr>
            <a:picLocks noChangeAspect="1"/>
          </p:cNvPicPr>
          <p:nvPr/>
        </p:nvPicPr>
        <p:blipFill>
          <a:blip r:embed="rId2"/>
          <a:stretch>
            <a:fillRect/>
          </a:stretch>
        </p:blipFill>
        <p:spPr>
          <a:xfrm>
            <a:off x="10306050" y="0"/>
            <a:ext cx="1885950" cy="1485900"/>
          </a:xfrm>
          <a:prstGeom prst="rect">
            <a:avLst/>
          </a:prstGeom>
        </p:spPr>
      </p:pic>
    </p:spTree>
    <p:extLst>
      <p:ext uri="{BB962C8B-B14F-4D97-AF65-F5344CB8AC3E}">
        <p14:creationId xmlns:p14="http://schemas.microsoft.com/office/powerpoint/2010/main" val="141945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JM" sz="4000" dirty="0" smtClean="0"/>
              <a:t>Sharing work can be less than ideal if the team members don’t work well together. In most team settings, you’ll have a leader and one or two other people who share the workload for the entire team. </a:t>
            </a:r>
            <a:endParaRPr lang="en-JM" sz="4000" dirty="0"/>
          </a:p>
        </p:txBody>
      </p:sp>
      <p:sp>
        <p:nvSpPr>
          <p:cNvPr id="3" name="Title 2"/>
          <p:cNvSpPr>
            <a:spLocks noGrp="1"/>
          </p:cNvSpPr>
          <p:nvPr>
            <p:ph type="title"/>
          </p:nvPr>
        </p:nvSpPr>
        <p:spPr/>
        <p:txBody>
          <a:bodyPr/>
          <a:lstStyle/>
          <a:p>
            <a:pPr algn="ctr"/>
            <a:r>
              <a:rPr lang="en-US" b="1" dirty="0" smtClean="0"/>
              <a:t>TEAMWORKING</a:t>
            </a:r>
            <a:endParaRPr lang="en-US" b="1" dirty="0"/>
          </a:p>
        </p:txBody>
      </p:sp>
      <p:pic>
        <p:nvPicPr>
          <p:cNvPr id="5" name="Picture 4"/>
          <p:cNvPicPr>
            <a:picLocks noChangeAspect="1"/>
          </p:cNvPicPr>
          <p:nvPr/>
        </p:nvPicPr>
        <p:blipFill>
          <a:blip r:embed="rId2"/>
          <a:stretch>
            <a:fillRect/>
          </a:stretch>
        </p:blipFill>
        <p:spPr>
          <a:xfrm>
            <a:off x="10306050" y="0"/>
            <a:ext cx="1885950" cy="1485900"/>
          </a:xfrm>
          <a:prstGeom prst="rect">
            <a:avLst/>
          </a:prstGeom>
        </p:spPr>
      </p:pic>
    </p:spTree>
    <p:extLst>
      <p:ext uri="{BB962C8B-B14F-4D97-AF65-F5344CB8AC3E}">
        <p14:creationId xmlns:p14="http://schemas.microsoft.com/office/powerpoint/2010/main" val="498084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JM" sz="4000" dirty="0"/>
              <a:t>This can lead to pent-up feelings of resentment on the part of the worker bees, and sometimes the other team members can feel left out. Teams that work well together can greatly increase workplace productivity and creates a more cohesive company culture. Here are seven tips that will help your company’s teams work well together.</a:t>
            </a:r>
          </a:p>
        </p:txBody>
      </p:sp>
      <p:sp>
        <p:nvSpPr>
          <p:cNvPr id="3" name="Title 2"/>
          <p:cNvSpPr>
            <a:spLocks noGrp="1"/>
          </p:cNvSpPr>
          <p:nvPr>
            <p:ph type="title"/>
          </p:nvPr>
        </p:nvSpPr>
        <p:spPr/>
        <p:txBody>
          <a:bodyPr/>
          <a:lstStyle/>
          <a:p>
            <a:pPr algn="ctr"/>
            <a:r>
              <a:rPr lang="en-US" b="1" dirty="0" smtClean="0"/>
              <a:t>TEAMWORKING</a:t>
            </a:r>
            <a:endParaRPr lang="en-US" b="1" dirty="0"/>
          </a:p>
        </p:txBody>
      </p:sp>
      <p:pic>
        <p:nvPicPr>
          <p:cNvPr id="5" name="Picture 4"/>
          <p:cNvPicPr>
            <a:picLocks noChangeAspect="1"/>
          </p:cNvPicPr>
          <p:nvPr/>
        </p:nvPicPr>
        <p:blipFill>
          <a:blip r:embed="rId2"/>
          <a:stretch>
            <a:fillRect/>
          </a:stretch>
        </p:blipFill>
        <p:spPr>
          <a:xfrm>
            <a:off x="10306050" y="5334"/>
            <a:ext cx="1885950" cy="1480566"/>
          </a:xfrm>
          <a:prstGeom prst="rect">
            <a:avLst/>
          </a:prstGeom>
        </p:spPr>
      </p:pic>
    </p:spTree>
    <p:extLst>
      <p:ext uri="{BB962C8B-B14F-4D97-AF65-F5344CB8AC3E}">
        <p14:creationId xmlns:p14="http://schemas.microsoft.com/office/powerpoint/2010/main" val="2618851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JM" b="1" dirty="0" smtClean="0"/>
              <a:t>LEADERSHIP</a:t>
            </a:r>
            <a:endParaRPr lang="en-JM" b="1" dirty="0"/>
          </a:p>
        </p:txBody>
      </p:sp>
      <p:pic>
        <p:nvPicPr>
          <p:cNvPr id="4" name="Picture 3"/>
          <p:cNvPicPr>
            <a:picLocks noChangeAspect="1"/>
          </p:cNvPicPr>
          <p:nvPr/>
        </p:nvPicPr>
        <p:blipFill>
          <a:blip r:embed="rId2"/>
          <a:stretch>
            <a:fillRect/>
          </a:stretch>
        </p:blipFill>
        <p:spPr>
          <a:xfrm>
            <a:off x="9653155" y="0"/>
            <a:ext cx="2459614" cy="1941368"/>
          </a:xfrm>
          <a:prstGeom prst="rect">
            <a:avLst/>
          </a:prstGeom>
        </p:spPr>
      </p:pic>
      <p:sp>
        <p:nvSpPr>
          <p:cNvPr id="6" name="Content Placeholder 5"/>
          <p:cNvSpPr>
            <a:spLocks noGrp="1"/>
          </p:cNvSpPr>
          <p:nvPr>
            <p:ph idx="1"/>
          </p:nvPr>
        </p:nvSpPr>
        <p:spPr/>
        <p:txBody>
          <a:bodyPr>
            <a:normAutofit/>
          </a:bodyPr>
          <a:lstStyle/>
          <a:p>
            <a:r>
              <a:rPr lang="en-029" sz="2800" dirty="0"/>
              <a:t>Leadership is a process by which a person influences others to accomplish an </a:t>
            </a:r>
            <a:r>
              <a:rPr lang="en-029" sz="2800" dirty="0" smtClean="0"/>
              <a:t>objective and </a:t>
            </a:r>
            <a:r>
              <a:rPr lang="en-029" sz="2800" dirty="0"/>
              <a:t>directs the organization in a way that makes it more cohesive and coherent. </a:t>
            </a:r>
            <a:endParaRPr lang="en-029" sz="2800" dirty="0" smtClean="0"/>
          </a:p>
          <a:p>
            <a:r>
              <a:rPr lang="en-029" sz="2800" dirty="0" smtClean="0"/>
              <a:t>This definition </a:t>
            </a:r>
            <a:r>
              <a:rPr lang="en-029" sz="2800" dirty="0"/>
              <a:t>is similar to </a:t>
            </a:r>
            <a:r>
              <a:rPr lang="en-029" sz="2800" dirty="0" err="1"/>
              <a:t>Northouse's</a:t>
            </a:r>
            <a:r>
              <a:rPr lang="en-029" sz="2800" dirty="0"/>
              <a:t> (2007, p3) definition — Leadership is a </a:t>
            </a:r>
            <a:r>
              <a:rPr lang="en-029" sz="2800" dirty="0" smtClean="0"/>
              <a:t>process whereby </a:t>
            </a:r>
            <a:r>
              <a:rPr lang="en-029" sz="2800" dirty="0"/>
              <a:t>an individual influences a group of individuals to achieve a common goal. </a:t>
            </a:r>
            <a:endParaRPr lang="en-029" sz="2800" dirty="0" smtClean="0"/>
          </a:p>
          <a:p>
            <a:r>
              <a:rPr lang="en-029" sz="2800" dirty="0"/>
              <a:t>Leaders carry out this process by applying their leadership knowledge and skills</a:t>
            </a:r>
            <a:r>
              <a:rPr lang="en-029" sz="2800" dirty="0" smtClean="0"/>
              <a:t>. This </a:t>
            </a:r>
            <a:r>
              <a:rPr lang="en-029" sz="2800" dirty="0"/>
              <a:t>is called Process Leadership (</a:t>
            </a:r>
            <a:r>
              <a:rPr lang="en-029" sz="2800" dirty="0" err="1"/>
              <a:t>Jago</a:t>
            </a:r>
            <a:r>
              <a:rPr lang="en-029" sz="2800" dirty="0"/>
              <a:t>, 1982).</a:t>
            </a:r>
            <a:endParaRPr lang="en-JM" sz="2800" dirty="0"/>
          </a:p>
        </p:txBody>
      </p:sp>
    </p:spTree>
    <p:extLst>
      <p:ext uri="{BB962C8B-B14F-4D97-AF65-F5344CB8AC3E}">
        <p14:creationId xmlns:p14="http://schemas.microsoft.com/office/powerpoint/2010/main" val="4259138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resentation on brainstorming">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 on brainstorming" id="{C229246F-E851-40FB-8E1D-535DCA6AFD71}" vid="{8D346C02-FE09-4A8E-BC58-EB73E373F0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2274</Words>
  <Application>Microsoft Office PowerPoint</Application>
  <PresentationFormat>Widescreen</PresentationFormat>
  <Paragraphs>133</Paragraphs>
  <Slides>30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Calibri</vt:lpstr>
      <vt:lpstr>Century Gothic</vt:lpstr>
      <vt:lpstr>Palatino Linotype</vt:lpstr>
      <vt:lpstr>Wingdings 2</vt:lpstr>
      <vt:lpstr>Presentation on brainstorming</vt:lpstr>
      <vt:lpstr>UNIT 40: BUSINESS WORK EXPEREINCE</vt:lpstr>
      <vt:lpstr>UNIT 40: BUSINESS WORK EXPEREINCE</vt:lpstr>
      <vt:lpstr>THE BASIC SYLLABUS</vt:lpstr>
      <vt:lpstr>LEARNING OUTCOMES</vt:lpstr>
      <vt:lpstr>OVERVIEW</vt:lpstr>
      <vt:lpstr>TEAMWORKING</vt:lpstr>
      <vt:lpstr>TEAMWORKING</vt:lpstr>
      <vt:lpstr>TEAMWORKING</vt:lpstr>
      <vt:lpstr>LEADERSHIP</vt:lpstr>
      <vt:lpstr>LEADERSHIP</vt:lpstr>
      <vt:lpstr>INTERPERSONAL SKILLS</vt:lpstr>
      <vt:lpstr>OPERATIONAL/TECHNICAL SKILLS</vt:lpstr>
      <vt:lpstr>CUSTOMER CARE</vt:lpstr>
      <vt:lpstr>CUSTOMER CARE</vt:lpstr>
      <vt:lpstr>COMMUNICATION </vt:lpstr>
      <vt:lpstr>COMMUNICATION </vt:lpstr>
      <vt:lpstr>NETWORKING</vt:lpstr>
      <vt:lpstr>NETWORKING</vt:lpstr>
      <vt:lpstr>NETWORKING</vt:lpstr>
      <vt:lpstr>ACTION PLANNING</vt:lpstr>
      <vt:lpstr>PROBLEM SOLVING</vt:lpstr>
      <vt:lpstr>PROBLEM SOLVING</vt:lpstr>
      <vt:lpstr>ICT/COMPUTER LITERACY</vt:lpstr>
      <vt:lpstr>ICT/COMPUTER LITERACY</vt:lpstr>
      <vt:lpstr>FLEXIBILITY</vt:lpstr>
      <vt:lpstr>FLEXIBILITY</vt:lpstr>
      <vt:lpstr>BIBLIOGRAPHY</vt:lpstr>
      <vt:lpstr>BIBLIOGRAPHY</vt:lpstr>
      <vt:lpstr>BIBLIOGRAPHY</vt:lpstr>
      <vt:lpstr> FURTHER READING LIST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2016-01-12T18:26:29Z</dcterms:modified>
</cp:coreProperties>
</file>