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22"/>
  </p:notesMasterIdLst>
  <p:handoutMasterIdLst>
    <p:handoutMasterId r:id="rId23"/>
  </p:handoutMasterIdLst>
  <p:sldIdLst>
    <p:sldId id="272" r:id="rId2"/>
    <p:sldId id="273" r:id="rId3"/>
    <p:sldId id="274" r:id="rId4"/>
    <p:sldId id="275" r:id="rId5"/>
    <p:sldId id="276" r:id="rId6"/>
    <p:sldId id="325" r:id="rId7"/>
    <p:sldId id="326" r:id="rId8"/>
    <p:sldId id="327" r:id="rId9"/>
    <p:sldId id="328" r:id="rId10"/>
    <p:sldId id="329" r:id="rId11"/>
    <p:sldId id="331" r:id="rId12"/>
    <p:sldId id="330" r:id="rId13"/>
    <p:sldId id="332" r:id="rId14"/>
    <p:sldId id="333" r:id="rId15"/>
    <p:sldId id="334" r:id="rId16"/>
    <p:sldId id="335" r:id="rId17"/>
    <p:sldId id="279" r:id="rId18"/>
    <p:sldId id="284" r:id="rId19"/>
    <p:sldId id="302" r:id="rId20"/>
    <p:sldId id="324" r:id="rId21"/>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JM"/>
          </a:p>
        </p:txBody>
      </p:sp>
      <p:sp>
        <p:nvSpPr>
          <p:cNvPr id="3" name="Date Placeholder 2"/>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82F79CB2-13D0-414C-A34E-0EB0DD94727C}" type="datetimeFigureOut">
              <a:rPr lang="en-JM" smtClean="0"/>
              <a:t>12/1/2016</a:t>
            </a:fld>
            <a:endParaRPr lang="en-JM"/>
          </a:p>
        </p:txBody>
      </p:sp>
      <p:sp>
        <p:nvSpPr>
          <p:cNvPr id="4" name="Footer Placeholder 3"/>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n-JM"/>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7A85EC5C-5084-4A7C-8359-9C9C4C76044F}" type="slidenum">
              <a:rPr lang="en-JM" smtClean="0"/>
              <a:t>‹#›</a:t>
            </a:fld>
            <a:endParaRPr lang="en-JM"/>
          </a:p>
        </p:txBody>
      </p:sp>
    </p:spTree>
    <p:extLst>
      <p:ext uri="{BB962C8B-B14F-4D97-AF65-F5344CB8AC3E}">
        <p14:creationId xmlns:p14="http://schemas.microsoft.com/office/powerpoint/2010/main" val="2771441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71BD4573-58E7-4156-A133-2731F5F8D1A6}" type="datetimeFigureOut">
              <a:rPr lang="en-US" smtClean="0"/>
              <a:t>1/12/2016</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30" name="Date Placeholder 29"/>
          <p:cNvSpPr>
            <a:spLocks noGrp="1"/>
          </p:cNvSpPr>
          <p:nvPr>
            <p:ph type="dt" sz="half" idx="10"/>
          </p:nvPr>
        </p:nvSpPr>
        <p:spPr/>
        <p:txBody>
          <a:bodyPr/>
          <a:lstStyle/>
          <a:p>
            <a:fld id="{021A1D30-C0A0-4124-A783-34D9F15FA0FE}" type="datetime1">
              <a:rPr lang="en-US" smtClean="0"/>
              <a:t>1/12/2016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cxnSp>
        <p:nvCxnSpPr>
          <p:cNvPr id="5" name="Straight Connector 4"/>
          <p:cNvCxnSpPr/>
          <p:nvPr/>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D2D5871-AB0F-4B3D-8861-97E78CB7B47E}" type="datetime1">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418406-4C3F-4F3E-80BD-A22568EA37EB}" type="datetime1">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5F28077-7188-48C5-8679-2287FAC952E9}" type="datetime1">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2DCB740-6776-4EE9-99FD-96D592FA5A23}" type="datetime1">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5F6BD99-6FFD-46C5-B5E2-43A34BDA2566}" type="datetime1">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022678E-214C-4CF8-97C7-95015FB02960}" type="datetime1">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5660E0-FA77-4473-A859-74127B089143}" type="datetime1">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197C5C-1CD1-417D-A89C-14747F5222C7}" type="datetime1">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5" name="Date Placeholder 4"/>
          <p:cNvSpPr>
            <a:spLocks noGrp="1"/>
          </p:cNvSpPr>
          <p:nvPr>
            <p:ph type="dt" sz="half" idx="10"/>
          </p:nvPr>
        </p:nvSpPr>
        <p:spPr/>
        <p:txBody>
          <a:bodyPr/>
          <a:lstStyle/>
          <a:p>
            <a:fld id="{1359EFBB-CFA1-4AA8-9123-F0B52DBD84FE}" type="datetime1">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1"/>
                </a:solidFill>
              </a:defRPr>
            </a:lvl1pPr>
          </a:lstStyle>
          <a:p>
            <a:fld id="{61146459-E3C3-4969-9224-5ED50B492D17}" type="datetime1">
              <a:rPr lang="en-US" smtClean="0"/>
              <a:t>1/12/2016</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1"/>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1"/>
                </a:solidFill>
              </a:defRPr>
            </a:lvl1pPr>
          </a:lstStyle>
          <a:p>
            <a:fld id="{401CF334-2D5C-4859-84A6-CA7E6E43FAEB}" type="slidenum">
              <a:rPr lang="en-US" smtClean="0"/>
              <a:pPr/>
              <a:t>‹#›</a:t>
            </a:fld>
            <a:endParaRPr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endParaRPr lang="en-JM" smtClean="0"/>
          </a:p>
          <a:p>
            <a:endParaRPr lang="en-JM" smtClean="0"/>
          </a:p>
          <a:p>
            <a:endParaRPr lang="en-JM" smtClean="0"/>
          </a:p>
          <a:p>
            <a:r>
              <a:rPr lang="en-JM" smtClean="0"/>
              <a:t>LECTURER:JUDITH ROBB-WALTERS</a:t>
            </a:r>
            <a:endParaRPr lang="en-JM" dirty="0"/>
          </a:p>
        </p:txBody>
      </p:sp>
      <p:sp>
        <p:nvSpPr>
          <p:cNvPr id="4" name="Title 3"/>
          <p:cNvSpPr>
            <a:spLocks noGrp="1"/>
          </p:cNvSpPr>
          <p:nvPr>
            <p:ph type="ctrTitle"/>
          </p:nvPr>
        </p:nvSpPr>
        <p:spPr/>
        <p:txBody>
          <a:bodyPr/>
          <a:lstStyle/>
          <a:p>
            <a:r>
              <a:rPr lang="en-US" smtClean="0"/>
              <a:t>UNIT 40: BUSINESS WORK EXPEREINCE</a:t>
            </a:r>
            <a:endParaRPr lang="en-US" dirty="0"/>
          </a:p>
        </p:txBody>
      </p:sp>
      <p:pic>
        <p:nvPicPr>
          <p:cNvPr id="9" name="Picture 8"/>
          <p:cNvPicPr>
            <a:picLocks noChangeAspect="1"/>
          </p:cNvPicPr>
          <p:nvPr/>
        </p:nvPicPr>
        <p:blipFill>
          <a:blip r:embed="rId3"/>
          <a:stretch>
            <a:fillRect/>
          </a:stretch>
        </p:blipFill>
        <p:spPr>
          <a:xfrm>
            <a:off x="125730" y="3200400"/>
            <a:ext cx="2857500" cy="2857500"/>
          </a:xfrm>
          <a:prstGeom prst="rect">
            <a:avLst/>
          </a:prstGeom>
        </p:spPr>
      </p:pic>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029" dirty="0"/>
              <a:t>Business law deals with the creation of new businesses and the issues that arise as existing businesses interact with the public, other companies, and the government. This area of the law draws on a variety of legal disciplines, including tax law, intellectual property, real estate, sales, employment law, bankruptcy, and others. </a:t>
            </a:r>
            <a:endParaRPr lang="en-029" dirty="0" smtClean="0"/>
          </a:p>
          <a:p>
            <a:r>
              <a:rPr lang="en-029" dirty="0"/>
              <a:t>To understand the role of business law within the legal system, it helps to view businesses as entities separate from their owners and employees. Just like individuals living together in society, business entities are subject to legal rules designed to give every participant in the marketplace a fair opportunity to succeed. </a:t>
            </a:r>
          </a:p>
          <a:p>
            <a:r>
              <a:rPr lang="en-029" dirty="0" smtClean="0"/>
              <a:t>An </a:t>
            </a:r>
            <a:r>
              <a:rPr lang="en-029" dirty="0"/>
              <a:t>enforceable system of business laws also benefits the economy as a whole and provides for more efficient transactions</a:t>
            </a:r>
          </a:p>
        </p:txBody>
      </p:sp>
      <p:sp>
        <p:nvSpPr>
          <p:cNvPr id="3" name="Title 2"/>
          <p:cNvSpPr>
            <a:spLocks noGrp="1"/>
          </p:cNvSpPr>
          <p:nvPr>
            <p:ph type="title"/>
          </p:nvPr>
        </p:nvSpPr>
        <p:spPr/>
        <p:txBody>
          <a:bodyPr/>
          <a:lstStyle/>
          <a:p>
            <a:pPr algn="ctr"/>
            <a:r>
              <a:rPr lang="en-029" b="1" dirty="0" smtClean="0"/>
              <a:t>LAW</a:t>
            </a:r>
            <a:endParaRPr lang="en-029" b="1" dirty="0"/>
          </a:p>
        </p:txBody>
      </p:sp>
      <p:pic>
        <p:nvPicPr>
          <p:cNvPr id="4" name="Picture 3"/>
          <p:cNvPicPr>
            <a:picLocks noChangeAspect="1"/>
          </p:cNvPicPr>
          <p:nvPr/>
        </p:nvPicPr>
        <p:blipFill>
          <a:blip r:embed="rId2"/>
          <a:stretch>
            <a:fillRect/>
          </a:stretch>
        </p:blipFill>
        <p:spPr>
          <a:xfrm>
            <a:off x="11090321" y="123256"/>
            <a:ext cx="924541" cy="832087"/>
          </a:xfrm>
          <a:prstGeom prst="rect">
            <a:avLst/>
          </a:prstGeom>
        </p:spPr>
      </p:pic>
    </p:spTree>
    <p:extLst>
      <p:ext uri="{BB962C8B-B14F-4D97-AF65-F5344CB8AC3E}">
        <p14:creationId xmlns:p14="http://schemas.microsoft.com/office/powerpoint/2010/main" val="56153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029" dirty="0"/>
              <a:t>The art of getting employees together on a common platform and extracting the best out of them refers to effective organization </a:t>
            </a:r>
            <a:r>
              <a:rPr lang="en-029" dirty="0" smtClean="0"/>
              <a:t>management.</a:t>
            </a:r>
          </a:p>
          <a:p>
            <a:r>
              <a:rPr lang="en-029" dirty="0" smtClean="0"/>
              <a:t>Management </a:t>
            </a:r>
            <a:r>
              <a:rPr lang="en-029" dirty="0"/>
              <a:t>plays an important role in strengthening the bond amongst the employees and making them work together as a single unit. It is the management’s responsibility to ensure that employees are satisfied with their job responsibilities and eventually deliver their level best.</a:t>
            </a:r>
          </a:p>
          <a:p>
            <a:r>
              <a:rPr lang="en-029" dirty="0" smtClean="0"/>
              <a:t>The </a:t>
            </a:r>
            <a:r>
              <a:rPr lang="en-029" dirty="0"/>
              <a:t>management must understand its employees well and strive hard to </a:t>
            </a:r>
            <a:r>
              <a:rPr lang="en-029" dirty="0" err="1"/>
              <a:t>fulfill</a:t>
            </a:r>
            <a:r>
              <a:rPr lang="en-029" dirty="0"/>
              <a:t> their expectations for a stress free ambience at the workplace.</a:t>
            </a:r>
          </a:p>
        </p:txBody>
      </p:sp>
      <p:sp>
        <p:nvSpPr>
          <p:cNvPr id="3" name="Title 2"/>
          <p:cNvSpPr>
            <a:spLocks noGrp="1"/>
          </p:cNvSpPr>
          <p:nvPr>
            <p:ph type="title"/>
          </p:nvPr>
        </p:nvSpPr>
        <p:spPr/>
        <p:txBody>
          <a:bodyPr/>
          <a:lstStyle/>
          <a:p>
            <a:pPr algn="ctr"/>
            <a:r>
              <a:rPr lang="en-029" b="1" dirty="0" smtClean="0"/>
              <a:t>MANAGEMENT</a:t>
            </a:r>
            <a:endParaRPr lang="en-029" b="1" dirty="0"/>
          </a:p>
        </p:txBody>
      </p:sp>
      <p:pic>
        <p:nvPicPr>
          <p:cNvPr id="4" name="Picture 3"/>
          <p:cNvPicPr>
            <a:picLocks noChangeAspect="1"/>
          </p:cNvPicPr>
          <p:nvPr/>
        </p:nvPicPr>
        <p:blipFill>
          <a:blip r:embed="rId2"/>
          <a:stretch>
            <a:fillRect/>
          </a:stretch>
        </p:blipFill>
        <p:spPr>
          <a:xfrm>
            <a:off x="10630966" y="76263"/>
            <a:ext cx="1438487" cy="1078865"/>
          </a:xfrm>
          <a:prstGeom prst="rect">
            <a:avLst/>
          </a:prstGeom>
        </p:spPr>
      </p:pic>
    </p:spTree>
    <p:extLst>
      <p:ext uri="{BB962C8B-B14F-4D97-AF65-F5344CB8AC3E}">
        <p14:creationId xmlns:p14="http://schemas.microsoft.com/office/powerpoint/2010/main" val="305142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029" dirty="0"/>
              <a:t>The open systems view of HRM has been </a:t>
            </a:r>
            <a:r>
              <a:rPr lang="en-029" dirty="0" smtClean="0"/>
              <a:t>developed further </a:t>
            </a:r>
            <a:r>
              <a:rPr lang="en-029" dirty="0"/>
              <a:t>by Wright &amp; Snell (1991), who used it to describe a </a:t>
            </a:r>
            <a:r>
              <a:rPr lang="en-029" dirty="0" smtClean="0"/>
              <a:t>competence management </a:t>
            </a:r>
            <a:r>
              <a:rPr lang="en-029" dirty="0"/>
              <a:t>model of organizations. Skills and abilities are treated as </a:t>
            </a:r>
            <a:r>
              <a:rPr lang="en-029" dirty="0" smtClean="0"/>
              <a:t>inputs from </a:t>
            </a:r>
            <a:r>
              <a:rPr lang="en-029" dirty="0"/>
              <a:t>the environment; employee </a:t>
            </a:r>
            <a:r>
              <a:rPr lang="en-029" dirty="0" smtClean="0"/>
              <a:t>behaviours </a:t>
            </a:r>
            <a:r>
              <a:rPr lang="en-029" dirty="0"/>
              <a:t>are treated as throughput; </a:t>
            </a:r>
            <a:r>
              <a:rPr lang="en-029" dirty="0" smtClean="0"/>
              <a:t>and employee </a:t>
            </a:r>
            <a:r>
              <a:rPr lang="en-029" dirty="0"/>
              <a:t>satisfaction and performance are treated as outputs. In this model, </a:t>
            </a:r>
            <a:r>
              <a:rPr lang="en-029" dirty="0" smtClean="0"/>
              <a:t>the HRM </a:t>
            </a:r>
            <a:r>
              <a:rPr lang="en-029" dirty="0"/>
              <a:t>subsystem functions to acquire, utilize, retain, and displace competencies.</a:t>
            </a:r>
          </a:p>
          <a:p>
            <a:r>
              <a:rPr lang="en-029" dirty="0"/>
              <a:t>Similarly, Snell's (1992) description of HRM as a control system is based in</a:t>
            </a:r>
          </a:p>
          <a:p>
            <a:r>
              <a:rPr lang="en-029" dirty="0"/>
              <a:t>open systems theory. In a more narrow discussion, Kozlowski &amp; Salas (1994)</a:t>
            </a:r>
          </a:p>
          <a:p>
            <a:r>
              <a:rPr lang="en-029" dirty="0"/>
              <a:t>presented a multilevel organizational systems approach for understanding </a:t>
            </a:r>
            <a:r>
              <a:rPr lang="en-029" dirty="0" smtClean="0"/>
              <a:t>training implementation </a:t>
            </a:r>
            <a:r>
              <a:rPr lang="en-029" dirty="0"/>
              <a:t>and </a:t>
            </a:r>
            <a:r>
              <a:rPr lang="en-029" dirty="0" smtClean="0"/>
              <a:t>transfer.</a:t>
            </a:r>
            <a:endParaRPr lang="en-029" dirty="0"/>
          </a:p>
        </p:txBody>
      </p:sp>
      <p:sp>
        <p:nvSpPr>
          <p:cNvPr id="3" name="Title 2"/>
          <p:cNvSpPr>
            <a:spLocks noGrp="1"/>
          </p:cNvSpPr>
          <p:nvPr>
            <p:ph type="title"/>
          </p:nvPr>
        </p:nvSpPr>
        <p:spPr/>
        <p:txBody>
          <a:bodyPr/>
          <a:lstStyle/>
          <a:p>
            <a:pPr algn="ctr"/>
            <a:r>
              <a:rPr lang="en-029" b="1" dirty="0" smtClean="0"/>
              <a:t>HUMAN RESOURCES </a:t>
            </a:r>
            <a:endParaRPr lang="en-029" b="1" dirty="0"/>
          </a:p>
        </p:txBody>
      </p:sp>
      <p:pic>
        <p:nvPicPr>
          <p:cNvPr id="4" name="Picture 3"/>
          <p:cNvPicPr>
            <a:picLocks noChangeAspect="1"/>
          </p:cNvPicPr>
          <p:nvPr/>
        </p:nvPicPr>
        <p:blipFill>
          <a:blip r:embed="rId2"/>
          <a:stretch>
            <a:fillRect/>
          </a:stretch>
        </p:blipFill>
        <p:spPr>
          <a:xfrm>
            <a:off x="10383972" y="113538"/>
            <a:ext cx="1667072" cy="1360420"/>
          </a:xfrm>
          <a:prstGeom prst="rect">
            <a:avLst/>
          </a:prstGeom>
        </p:spPr>
      </p:pic>
    </p:spTree>
    <p:extLst>
      <p:ext uri="{BB962C8B-B14F-4D97-AF65-F5344CB8AC3E}">
        <p14:creationId xmlns:p14="http://schemas.microsoft.com/office/powerpoint/2010/main" val="15559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029" sz="3600" dirty="0"/>
              <a:t>M</a:t>
            </a:r>
            <a:r>
              <a:rPr lang="en-029" sz="3600" dirty="0" smtClean="0"/>
              <a:t>arketing </a:t>
            </a:r>
            <a:r>
              <a:rPr lang="en-029" sz="3600" dirty="0"/>
              <a:t>is everything a company does to acquire customers and maintain a relationship with them. Even the small tasks like writing thank-you letters, playing golf with a prospective client, returning calls promptly and meeting with a past client for coffee can be thought of as marketing. The ultimate goal of marketing is to match a company's products and services to the people who need and want them, thereby ensure </a:t>
            </a:r>
            <a:r>
              <a:rPr lang="en-029" sz="3600" dirty="0" smtClean="0"/>
              <a:t>profitability.</a:t>
            </a:r>
            <a:endParaRPr lang="en-029" sz="3600" dirty="0"/>
          </a:p>
          <a:p>
            <a:endParaRPr lang="en-029" dirty="0"/>
          </a:p>
        </p:txBody>
      </p:sp>
      <p:sp>
        <p:nvSpPr>
          <p:cNvPr id="3" name="Title 2"/>
          <p:cNvSpPr>
            <a:spLocks noGrp="1"/>
          </p:cNvSpPr>
          <p:nvPr>
            <p:ph type="title"/>
          </p:nvPr>
        </p:nvSpPr>
        <p:spPr/>
        <p:txBody>
          <a:bodyPr/>
          <a:lstStyle/>
          <a:p>
            <a:pPr algn="ctr"/>
            <a:r>
              <a:rPr lang="en-029" b="1" dirty="0" smtClean="0"/>
              <a:t>MARKETING</a:t>
            </a:r>
            <a:endParaRPr lang="en-029" b="1" dirty="0"/>
          </a:p>
        </p:txBody>
      </p:sp>
      <p:pic>
        <p:nvPicPr>
          <p:cNvPr id="4" name="Picture 3"/>
          <p:cNvPicPr>
            <a:picLocks noChangeAspect="1"/>
          </p:cNvPicPr>
          <p:nvPr/>
        </p:nvPicPr>
        <p:blipFill>
          <a:blip r:embed="rId2"/>
          <a:stretch>
            <a:fillRect/>
          </a:stretch>
        </p:blipFill>
        <p:spPr>
          <a:xfrm>
            <a:off x="10672954" y="0"/>
            <a:ext cx="1328261" cy="1323833"/>
          </a:xfrm>
          <a:prstGeom prst="rect">
            <a:avLst/>
          </a:prstGeom>
        </p:spPr>
      </p:pic>
    </p:spTree>
    <p:extLst>
      <p:ext uri="{BB962C8B-B14F-4D97-AF65-F5344CB8AC3E}">
        <p14:creationId xmlns:p14="http://schemas.microsoft.com/office/powerpoint/2010/main" val="270979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029" sz="4400" dirty="0"/>
              <a:t>A company which provides goods or services to a local population. Though most often used when referring to a locally-owned business, the term may also be used to describe a franchise or corporate branch operating within a local area.</a:t>
            </a:r>
          </a:p>
          <a:p>
            <a:endParaRPr lang="en-029" dirty="0"/>
          </a:p>
        </p:txBody>
      </p:sp>
      <p:sp>
        <p:nvSpPr>
          <p:cNvPr id="3" name="Title 2"/>
          <p:cNvSpPr>
            <a:spLocks noGrp="1"/>
          </p:cNvSpPr>
          <p:nvPr>
            <p:ph type="title"/>
          </p:nvPr>
        </p:nvSpPr>
        <p:spPr/>
        <p:txBody>
          <a:bodyPr/>
          <a:lstStyle/>
          <a:p>
            <a:pPr algn="ctr"/>
            <a:r>
              <a:rPr lang="en-029" b="1" dirty="0" smtClean="0"/>
              <a:t>LOCAL BUSINESS</a:t>
            </a:r>
            <a:endParaRPr lang="en-029" b="1" dirty="0"/>
          </a:p>
        </p:txBody>
      </p:sp>
      <p:pic>
        <p:nvPicPr>
          <p:cNvPr id="4" name="Picture 3"/>
          <p:cNvPicPr>
            <a:picLocks noChangeAspect="1"/>
          </p:cNvPicPr>
          <p:nvPr/>
        </p:nvPicPr>
        <p:blipFill>
          <a:blip r:embed="rId2"/>
          <a:stretch>
            <a:fillRect/>
          </a:stretch>
        </p:blipFill>
        <p:spPr>
          <a:xfrm>
            <a:off x="10498500" y="96762"/>
            <a:ext cx="1570669" cy="1214651"/>
          </a:xfrm>
          <a:prstGeom prst="rect">
            <a:avLst/>
          </a:prstGeom>
        </p:spPr>
      </p:pic>
    </p:spTree>
    <p:extLst>
      <p:ext uri="{BB962C8B-B14F-4D97-AF65-F5344CB8AC3E}">
        <p14:creationId xmlns:p14="http://schemas.microsoft.com/office/powerpoint/2010/main" val="408957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029" sz="4800" dirty="0" smtClean="0"/>
              <a:t>This is where a small local business may set up their main operation in one main location  and have other branches operating throughout the country.</a:t>
            </a:r>
            <a:endParaRPr lang="en-029" sz="4800" dirty="0"/>
          </a:p>
        </p:txBody>
      </p:sp>
      <p:sp>
        <p:nvSpPr>
          <p:cNvPr id="3" name="Title 2"/>
          <p:cNvSpPr>
            <a:spLocks noGrp="1"/>
          </p:cNvSpPr>
          <p:nvPr>
            <p:ph type="title"/>
          </p:nvPr>
        </p:nvSpPr>
        <p:spPr/>
        <p:txBody>
          <a:bodyPr/>
          <a:lstStyle/>
          <a:p>
            <a:pPr algn="ctr"/>
            <a:r>
              <a:rPr lang="en-029" b="1" dirty="0" smtClean="0"/>
              <a:t>NATIONAL BUSINESS</a:t>
            </a:r>
            <a:endParaRPr lang="en-029" b="1" dirty="0"/>
          </a:p>
        </p:txBody>
      </p:sp>
      <p:pic>
        <p:nvPicPr>
          <p:cNvPr id="4" name="Picture 3"/>
          <p:cNvPicPr>
            <a:picLocks noChangeAspect="1"/>
          </p:cNvPicPr>
          <p:nvPr/>
        </p:nvPicPr>
        <p:blipFill>
          <a:blip r:embed="rId2"/>
          <a:stretch>
            <a:fillRect/>
          </a:stretch>
        </p:blipFill>
        <p:spPr>
          <a:xfrm>
            <a:off x="10836039" y="26107"/>
            <a:ext cx="1355961" cy="1355961"/>
          </a:xfrm>
          <a:prstGeom prst="rect">
            <a:avLst/>
          </a:prstGeom>
        </p:spPr>
      </p:pic>
    </p:spTree>
    <p:extLst>
      <p:ext uri="{BB962C8B-B14F-4D97-AF65-F5344CB8AC3E}">
        <p14:creationId xmlns:p14="http://schemas.microsoft.com/office/powerpoint/2010/main" val="332120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029" sz="4000" dirty="0"/>
              <a:t>A global company is one that operates in two or more countries around the world. Often, this term is used describe companies that operate in multiple countries across continental borders. A global company is the opposite of a domestic business, which operates in only one country</a:t>
            </a:r>
            <a:r>
              <a:rPr lang="en-029" dirty="0"/>
              <a:t>.</a:t>
            </a:r>
          </a:p>
          <a:p>
            <a:endParaRPr lang="en-029" dirty="0"/>
          </a:p>
        </p:txBody>
      </p:sp>
      <p:sp>
        <p:nvSpPr>
          <p:cNvPr id="3" name="Title 2"/>
          <p:cNvSpPr>
            <a:spLocks noGrp="1"/>
          </p:cNvSpPr>
          <p:nvPr>
            <p:ph type="title"/>
          </p:nvPr>
        </p:nvSpPr>
        <p:spPr/>
        <p:txBody>
          <a:bodyPr/>
          <a:lstStyle/>
          <a:p>
            <a:pPr algn="ctr"/>
            <a:r>
              <a:rPr lang="en-029" b="1" dirty="0" smtClean="0"/>
              <a:t>Global</a:t>
            </a:r>
            <a:r>
              <a:rPr lang="en-029" dirty="0" smtClean="0"/>
              <a:t> </a:t>
            </a:r>
            <a:endParaRPr lang="en-029" dirty="0"/>
          </a:p>
        </p:txBody>
      </p:sp>
      <p:pic>
        <p:nvPicPr>
          <p:cNvPr id="4" name="Picture 3"/>
          <p:cNvPicPr>
            <a:picLocks noChangeAspect="1"/>
          </p:cNvPicPr>
          <p:nvPr/>
        </p:nvPicPr>
        <p:blipFill>
          <a:blip r:embed="rId2"/>
          <a:stretch>
            <a:fillRect/>
          </a:stretch>
        </p:blipFill>
        <p:spPr>
          <a:xfrm>
            <a:off x="10686221" y="95534"/>
            <a:ext cx="1405126" cy="1419367"/>
          </a:xfrm>
          <a:prstGeom prst="rect">
            <a:avLst/>
          </a:prstGeom>
        </p:spPr>
      </p:pic>
    </p:spTree>
    <p:extLst>
      <p:ext uri="{BB962C8B-B14F-4D97-AF65-F5344CB8AC3E}">
        <p14:creationId xmlns:p14="http://schemas.microsoft.com/office/powerpoint/2010/main" val="315085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029" dirty="0" err="1"/>
              <a:t>Maxted</a:t>
            </a:r>
            <a:r>
              <a:rPr lang="en-029" dirty="0"/>
              <a:t>, Suzanne, and Suzanne </a:t>
            </a:r>
            <a:r>
              <a:rPr lang="en-029" dirty="0" err="1"/>
              <a:t>Maxted</a:t>
            </a:r>
            <a:r>
              <a:rPr lang="en-029" dirty="0"/>
              <a:t>. "The Business Context Model; As Good As It Gets". Batimes.com. </a:t>
            </a:r>
            <a:r>
              <a:rPr lang="en-029" dirty="0" err="1"/>
              <a:t>N.p</a:t>
            </a:r>
            <a:r>
              <a:rPr lang="en-029" dirty="0"/>
              <a:t>., 2016. Web. 6 Jan. 2016</a:t>
            </a:r>
            <a:r>
              <a:rPr lang="en-029" dirty="0" smtClean="0"/>
              <a:t>.</a:t>
            </a:r>
          </a:p>
          <a:p>
            <a:endParaRPr lang="en-029" dirty="0"/>
          </a:p>
          <a:p>
            <a:r>
              <a:rPr lang="en-029" dirty="0"/>
              <a:t>The Economist,. "Warning: Too Much Finance Is Bad For The Economy". </a:t>
            </a:r>
            <a:r>
              <a:rPr lang="en-029" dirty="0" err="1"/>
              <a:t>N.p</a:t>
            </a:r>
            <a:r>
              <a:rPr lang="en-029" dirty="0"/>
              <a:t>., 2015. Web. 6 Jan. 2016</a:t>
            </a:r>
            <a:r>
              <a:rPr lang="en-029" dirty="0" smtClean="0"/>
              <a:t>.</a:t>
            </a:r>
          </a:p>
          <a:p>
            <a:endParaRPr lang="en-029" dirty="0" smtClean="0"/>
          </a:p>
          <a:p>
            <a:r>
              <a:rPr lang="en-029" dirty="0"/>
              <a:t>The Importance Of Financial Sector Development For Growth And Poverty Reduction. 1st ed. Glasgow G75 8EA UK: DFID, 2016. Web. 6 Jan. 2016.</a:t>
            </a:r>
            <a:endParaRPr lang="en-029" dirty="0" smtClean="0"/>
          </a:p>
          <a:p>
            <a:endParaRPr lang="en-029" dirty="0"/>
          </a:p>
          <a:p>
            <a:r>
              <a:rPr lang="en-029" dirty="0"/>
              <a:t>Economywatch.com,. "Banking Industry | Economy Watch". </a:t>
            </a:r>
            <a:r>
              <a:rPr lang="en-029" dirty="0" err="1"/>
              <a:t>N.p</a:t>
            </a:r>
            <a:r>
              <a:rPr lang="en-029" dirty="0"/>
              <a:t>., 2016. Web. 6 Jan. 2016.</a:t>
            </a:r>
            <a:endParaRPr lang="en-029" dirty="0" smtClean="0"/>
          </a:p>
          <a:p>
            <a:endParaRPr lang="en-029" dirty="0"/>
          </a:p>
          <a:p>
            <a:endParaRPr lang="en-JM" dirty="0" smtClean="0"/>
          </a:p>
        </p:txBody>
      </p:sp>
      <p:sp>
        <p:nvSpPr>
          <p:cNvPr id="3" name="Title 2"/>
          <p:cNvSpPr>
            <a:spLocks noGrp="1"/>
          </p:cNvSpPr>
          <p:nvPr>
            <p:ph type="title"/>
          </p:nvPr>
        </p:nvSpPr>
        <p:spPr/>
        <p:txBody>
          <a:bodyPr/>
          <a:lstStyle/>
          <a:p>
            <a:pPr algn="ctr"/>
            <a:r>
              <a:rPr lang="en-US" b="1" dirty="0" smtClean="0"/>
              <a:t>BIBLIOGRAPHY</a:t>
            </a:r>
            <a:endParaRPr lang="en-US" b="1" dirty="0"/>
          </a:p>
        </p:txBody>
      </p:sp>
      <p:pic>
        <p:nvPicPr>
          <p:cNvPr id="5" name="Picture 4"/>
          <p:cNvPicPr>
            <a:picLocks noChangeAspect="1"/>
          </p:cNvPicPr>
          <p:nvPr/>
        </p:nvPicPr>
        <p:blipFill>
          <a:blip/>
          <a:stretch>
            <a:fillRect/>
          </a:stretch>
        </p:blipFill>
        <p:spPr>
          <a:xfrm>
            <a:off x="9982197" y="107372"/>
            <a:ext cx="2083379" cy="1388919"/>
          </a:xfrm>
          <a:prstGeom prst="rect">
            <a:avLst/>
          </a:prstGeom>
        </p:spPr>
      </p:pic>
      <p:pic>
        <p:nvPicPr>
          <p:cNvPr id="4" name="Picture 3"/>
          <p:cNvPicPr>
            <a:picLocks noChangeAspect="1"/>
          </p:cNvPicPr>
          <p:nvPr/>
        </p:nvPicPr>
        <p:blipFill>
          <a:blip r:embed="rId2"/>
          <a:stretch>
            <a:fillRect/>
          </a:stretch>
        </p:blipFill>
        <p:spPr>
          <a:xfrm>
            <a:off x="9722426" y="107372"/>
            <a:ext cx="2343150" cy="1562100"/>
          </a:xfrm>
          <a:prstGeom prst="rect">
            <a:avLst/>
          </a:prstGeom>
        </p:spPr>
      </p:pic>
    </p:spTree>
    <p:extLst>
      <p:ext uri="{BB962C8B-B14F-4D97-AF65-F5344CB8AC3E}">
        <p14:creationId xmlns:p14="http://schemas.microsoft.com/office/powerpoint/2010/main" val="1126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NL" dirty="0"/>
              <a:t>Hg.org,. N.p., 2016. Web. 6 Jan. 2016</a:t>
            </a:r>
            <a:r>
              <a:rPr lang="nl-NL" dirty="0" smtClean="0"/>
              <a:t>.</a:t>
            </a:r>
          </a:p>
          <a:p>
            <a:endParaRPr lang="nl-NL" dirty="0"/>
          </a:p>
          <a:p>
            <a:r>
              <a:rPr lang="en-029" dirty="0"/>
              <a:t>Jackson, Susan, and Randall Schuler. "UNDERSTANDING HUMAN RESOURCE MANAGEMENT IN THE CONTEXT OF ORGANIZATIONS AND THEIR ENVIRONMENTS". (2016): n. </a:t>
            </a:r>
            <a:r>
              <a:rPr lang="en-029" dirty="0" err="1"/>
              <a:t>pag</a:t>
            </a:r>
            <a:r>
              <a:rPr lang="en-029" dirty="0"/>
              <a:t>. Web. 6 Jan. 2016</a:t>
            </a:r>
            <a:r>
              <a:rPr lang="en-029" dirty="0" smtClean="0"/>
              <a:t>.</a:t>
            </a:r>
          </a:p>
          <a:p>
            <a:endParaRPr lang="en-029" dirty="0"/>
          </a:p>
          <a:p>
            <a:r>
              <a:rPr lang="en-029" dirty="0"/>
              <a:t>Managementstudyguide.com,. "Management Style - Meaning And Different Types Of Styles". </a:t>
            </a:r>
            <a:r>
              <a:rPr lang="en-029" dirty="0" err="1"/>
              <a:t>N.p</a:t>
            </a:r>
            <a:r>
              <a:rPr lang="en-029" dirty="0"/>
              <a:t>., 2016. Web. 6 Jan. 2016.</a:t>
            </a:r>
            <a:endParaRPr lang="en-029" dirty="0" smtClean="0"/>
          </a:p>
          <a:p>
            <a:endParaRPr lang="en-029" dirty="0"/>
          </a:p>
          <a:p>
            <a:endParaRPr lang="en-US" dirty="0"/>
          </a:p>
        </p:txBody>
      </p:sp>
      <p:sp>
        <p:nvSpPr>
          <p:cNvPr id="3" name="Title 2"/>
          <p:cNvSpPr>
            <a:spLocks noGrp="1"/>
          </p:cNvSpPr>
          <p:nvPr>
            <p:ph type="title"/>
          </p:nvPr>
        </p:nvSpPr>
        <p:spPr/>
        <p:txBody>
          <a:bodyPr/>
          <a:lstStyle/>
          <a:p>
            <a:pPr algn="ctr"/>
            <a:r>
              <a:rPr lang="en-US" b="1" dirty="0" smtClean="0"/>
              <a:t>BIBLIOGRAPHY</a:t>
            </a:r>
            <a:endParaRPr lang="en-US" b="1" dirty="0"/>
          </a:p>
        </p:txBody>
      </p:sp>
      <p:pic>
        <p:nvPicPr>
          <p:cNvPr id="5" name="Picture 4"/>
          <p:cNvPicPr>
            <a:picLocks noChangeAspect="1"/>
          </p:cNvPicPr>
          <p:nvPr/>
        </p:nvPicPr>
        <p:blipFill>
          <a:blip/>
          <a:stretch>
            <a:fillRect/>
          </a:stretch>
        </p:blipFill>
        <p:spPr>
          <a:xfrm>
            <a:off x="9982197" y="107372"/>
            <a:ext cx="2083379" cy="1388919"/>
          </a:xfrm>
          <a:prstGeom prst="rect">
            <a:avLst/>
          </a:prstGeom>
        </p:spPr>
      </p:pic>
      <p:pic>
        <p:nvPicPr>
          <p:cNvPr id="4" name="Picture 3"/>
          <p:cNvPicPr>
            <a:picLocks noChangeAspect="1"/>
          </p:cNvPicPr>
          <p:nvPr/>
        </p:nvPicPr>
        <p:blipFill>
          <a:blip r:embed="rId2"/>
          <a:stretch>
            <a:fillRect/>
          </a:stretch>
        </p:blipFill>
        <p:spPr>
          <a:xfrm>
            <a:off x="9722426" y="109590"/>
            <a:ext cx="2343150" cy="1562100"/>
          </a:xfrm>
          <a:prstGeom prst="rect">
            <a:avLst/>
          </a:prstGeom>
        </p:spPr>
      </p:pic>
    </p:spTree>
    <p:extLst>
      <p:ext uri="{BB962C8B-B14F-4D97-AF65-F5344CB8AC3E}">
        <p14:creationId xmlns:p14="http://schemas.microsoft.com/office/powerpoint/2010/main" val="98528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029" dirty="0"/>
              <a:t>. Investopedia,. "Marketing Definition | Investopedia". </a:t>
            </a:r>
            <a:r>
              <a:rPr lang="en-029" dirty="0" err="1"/>
              <a:t>N.p</a:t>
            </a:r>
            <a:r>
              <a:rPr lang="en-029" dirty="0"/>
              <a:t>., 2005. Web. 6 Jan. 2016</a:t>
            </a:r>
            <a:r>
              <a:rPr lang="en-029" dirty="0" smtClean="0"/>
              <a:t>.</a:t>
            </a:r>
          </a:p>
          <a:p>
            <a:endParaRPr lang="en-029" dirty="0"/>
          </a:p>
          <a:p>
            <a:r>
              <a:rPr lang="en-029" dirty="0"/>
              <a:t>BusinessDictionary.com,. "What Is Local Business? Definition And Meaning". </a:t>
            </a:r>
            <a:r>
              <a:rPr lang="en-029" dirty="0" err="1"/>
              <a:t>N.p</a:t>
            </a:r>
            <a:r>
              <a:rPr lang="en-029" dirty="0"/>
              <a:t>., 2016. Web. 6 Jan. 2016</a:t>
            </a:r>
            <a:r>
              <a:rPr lang="en-029" dirty="0" smtClean="0"/>
              <a:t>.</a:t>
            </a:r>
          </a:p>
          <a:p>
            <a:endParaRPr lang="en-029" dirty="0"/>
          </a:p>
          <a:p>
            <a:r>
              <a:rPr lang="en-029" dirty="0" err="1"/>
              <a:t>Kokemuller</a:t>
            </a:r>
            <a:r>
              <a:rPr lang="en-029" dirty="0"/>
              <a:t>, Neil</a:t>
            </a:r>
            <a:r>
              <a:rPr lang="en-029" dirty="0" smtClean="0"/>
              <a:t>, </a:t>
            </a:r>
            <a:r>
              <a:rPr lang="en-029" dirty="0"/>
              <a:t>"What Is A Global Company? | </a:t>
            </a:r>
            <a:r>
              <a:rPr lang="en-029" dirty="0" err="1"/>
              <a:t>Ehow</a:t>
            </a:r>
            <a:r>
              <a:rPr lang="en-029" dirty="0"/>
              <a:t>". </a:t>
            </a:r>
            <a:r>
              <a:rPr lang="en-029" dirty="0" err="1"/>
              <a:t>eHow</a:t>
            </a:r>
            <a:r>
              <a:rPr lang="en-029" dirty="0"/>
              <a:t>. </a:t>
            </a:r>
            <a:r>
              <a:rPr lang="en-029" dirty="0" err="1"/>
              <a:t>N.p</a:t>
            </a:r>
            <a:r>
              <a:rPr lang="en-029" dirty="0"/>
              <a:t>., 2015. Web. 6 Jan. 2016.</a:t>
            </a:r>
            <a:endParaRPr lang="en-029" dirty="0" smtClean="0"/>
          </a:p>
          <a:p>
            <a:endParaRPr lang="en-029" dirty="0"/>
          </a:p>
          <a:p>
            <a:endParaRPr lang="en-029" dirty="0" smtClean="0"/>
          </a:p>
          <a:p>
            <a:endParaRPr lang="en-029" dirty="0"/>
          </a:p>
          <a:p>
            <a:endParaRPr lang="en-029" dirty="0" smtClean="0"/>
          </a:p>
          <a:p>
            <a:endParaRPr lang="en-029" dirty="0"/>
          </a:p>
          <a:p>
            <a:endParaRPr lang="en-US" dirty="0"/>
          </a:p>
        </p:txBody>
      </p:sp>
      <p:sp>
        <p:nvSpPr>
          <p:cNvPr id="3" name="Title 2"/>
          <p:cNvSpPr>
            <a:spLocks noGrp="1"/>
          </p:cNvSpPr>
          <p:nvPr>
            <p:ph type="title"/>
          </p:nvPr>
        </p:nvSpPr>
        <p:spPr/>
        <p:txBody>
          <a:bodyPr/>
          <a:lstStyle/>
          <a:p>
            <a:pPr algn="ctr"/>
            <a:r>
              <a:rPr lang="en-US" b="1" dirty="0" smtClean="0"/>
              <a:t>BIBLIOGRAPHY</a:t>
            </a:r>
            <a:endParaRPr lang="en-US" b="1" dirty="0"/>
          </a:p>
        </p:txBody>
      </p:sp>
      <p:pic>
        <p:nvPicPr>
          <p:cNvPr id="5" name="Picture 4"/>
          <p:cNvPicPr>
            <a:picLocks noChangeAspect="1"/>
          </p:cNvPicPr>
          <p:nvPr/>
        </p:nvPicPr>
        <p:blipFill>
          <a:blip/>
          <a:stretch>
            <a:fillRect/>
          </a:stretch>
        </p:blipFill>
        <p:spPr>
          <a:xfrm>
            <a:off x="9982197" y="107372"/>
            <a:ext cx="2083379" cy="1388919"/>
          </a:xfrm>
          <a:prstGeom prst="rect">
            <a:avLst/>
          </a:prstGeom>
        </p:spPr>
      </p:pic>
      <p:pic>
        <p:nvPicPr>
          <p:cNvPr id="4" name="Picture 3"/>
          <p:cNvPicPr>
            <a:picLocks noChangeAspect="1"/>
          </p:cNvPicPr>
          <p:nvPr/>
        </p:nvPicPr>
        <p:blipFill>
          <a:blip r:embed="rId2"/>
          <a:stretch>
            <a:fillRect/>
          </a:stretch>
        </p:blipFill>
        <p:spPr>
          <a:xfrm>
            <a:off x="9762414" y="107372"/>
            <a:ext cx="2343150" cy="1562100"/>
          </a:xfrm>
          <a:prstGeom prst="rect">
            <a:avLst/>
          </a:prstGeom>
        </p:spPr>
      </p:pic>
    </p:spTree>
    <p:extLst>
      <p:ext uri="{BB962C8B-B14F-4D97-AF65-F5344CB8AC3E}">
        <p14:creationId xmlns:p14="http://schemas.microsoft.com/office/powerpoint/2010/main" val="113059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JM" b="1" dirty="0"/>
              <a:t>UNIT 40: BUSINESS WORK EXPEREINCE</a:t>
            </a:r>
            <a:endParaRPr lang="en-US" b="1" dirty="0"/>
          </a:p>
        </p:txBody>
      </p:sp>
      <p:sp>
        <p:nvSpPr>
          <p:cNvPr id="7" name="Content Placeholder 6"/>
          <p:cNvSpPr>
            <a:spLocks noGrp="1"/>
          </p:cNvSpPr>
          <p:nvPr>
            <p:ph idx="1"/>
          </p:nvPr>
        </p:nvSpPr>
        <p:spPr/>
        <p:txBody>
          <a:bodyPr>
            <a:normAutofit/>
          </a:bodyPr>
          <a:lstStyle/>
          <a:p>
            <a:endParaRPr lang="en-JM" dirty="0" smtClean="0"/>
          </a:p>
          <a:p>
            <a:endParaRPr lang="en-JM" dirty="0"/>
          </a:p>
          <a:p>
            <a:endParaRPr lang="en-JM" dirty="0" smtClean="0"/>
          </a:p>
          <a:p>
            <a:endParaRPr lang="en-JM" dirty="0"/>
          </a:p>
          <a:p>
            <a:endParaRPr lang="en-JM" dirty="0" smtClean="0"/>
          </a:p>
          <a:p>
            <a:endParaRPr lang="en-JM" dirty="0"/>
          </a:p>
          <a:p>
            <a:endParaRPr lang="en-JM" dirty="0" smtClean="0"/>
          </a:p>
          <a:p>
            <a:r>
              <a:rPr lang="en-JM" dirty="0" smtClean="0"/>
              <a:t>LEARNING OUTCOME 1</a:t>
            </a:r>
            <a:r>
              <a:rPr lang="en-JM" dirty="0"/>
              <a:t>: </a:t>
            </a:r>
            <a:r>
              <a:rPr lang="en-JM" dirty="0" smtClean="0"/>
              <a:t>UNDERSTAND WAYS TO ARRANGE APPROPRIATE INDUSTRY EXPERIENCE </a:t>
            </a:r>
            <a:endParaRPr lang="en-JM" dirty="0"/>
          </a:p>
        </p:txBody>
      </p:sp>
      <p:pic>
        <p:nvPicPr>
          <p:cNvPr id="4" name="Picture 3"/>
          <p:cNvPicPr>
            <a:picLocks noChangeAspect="1"/>
          </p:cNvPicPr>
          <p:nvPr/>
        </p:nvPicPr>
        <p:blipFill>
          <a:blip r:embed="rId2"/>
          <a:stretch>
            <a:fillRect/>
          </a:stretch>
        </p:blipFill>
        <p:spPr>
          <a:xfrm>
            <a:off x="4667250" y="2138362"/>
            <a:ext cx="2857500" cy="2581275"/>
          </a:xfrm>
          <a:prstGeom prst="rect">
            <a:avLst/>
          </a:prstGeom>
        </p:spPr>
      </p:pic>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029" dirty="0"/>
              <a:t>Answers To All Types Of Questions | TypesOf.com,. "Types Of Business Sectors". </a:t>
            </a:r>
            <a:r>
              <a:rPr lang="en-029" dirty="0" err="1"/>
              <a:t>N.p</a:t>
            </a:r>
            <a:r>
              <a:rPr lang="en-029" dirty="0"/>
              <a:t>., 2013. Web. 6 Jan. 2016</a:t>
            </a:r>
            <a:r>
              <a:rPr lang="en-029" dirty="0" smtClean="0"/>
              <a:t>.</a:t>
            </a:r>
          </a:p>
          <a:p>
            <a:endParaRPr lang="en-029" dirty="0"/>
          </a:p>
          <a:p>
            <a:r>
              <a:rPr lang="en-029" smtClean="0"/>
              <a:t>Worldbank.org</a:t>
            </a:r>
            <a:r>
              <a:rPr lang="en-029" dirty="0"/>
              <a:t>,. "Financial Sector". </a:t>
            </a:r>
            <a:r>
              <a:rPr lang="en-029" dirty="0" err="1"/>
              <a:t>N.p</a:t>
            </a:r>
            <a:r>
              <a:rPr lang="en-029" dirty="0"/>
              <a:t>., 2016. Web. 6 Jan. 2016</a:t>
            </a:r>
            <a:r>
              <a:rPr lang="en-029" dirty="0" smtClean="0"/>
              <a:t>.</a:t>
            </a:r>
          </a:p>
          <a:p>
            <a:endParaRPr lang="en-029" dirty="0" smtClean="0"/>
          </a:p>
          <a:p>
            <a:r>
              <a:rPr lang="en-029" dirty="0"/>
              <a:t>Quinn, Susan. Management Basics. 1st ed. Bookboon.com, 2016. Web. 6 Jan. 2016.</a:t>
            </a:r>
          </a:p>
        </p:txBody>
      </p:sp>
      <p:sp>
        <p:nvSpPr>
          <p:cNvPr id="3" name="Title 2"/>
          <p:cNvSpPr>
            <a:spLocks noGrp="1"/>
          </p:cNvSpPr>
          <p:nvPr>
            <p:ph type="title"/>
          </p:nvPr>
        </p:nvSpPr>
        <p:spPr/>
        <p:txBody>
          <a:bodyPr/>
          <a:lstStyle/>
          <a:p>
            <a:pPr algn="ctr"/>
            <a:r>
              <a:rPr lang="en-029" b="1" dirty="0" smtClean="0"/>
              <a:t>FURTHER READING LIST</a:t>
            </a:r>
            <a:endParaRPr lang="en-029" b="1" dirty="0"/>
          </a:p>
        </p:txBody>
      </p:sp>
      <p:pic>
        <p:nvPicPr>
          <p:cNvPr id="4" name="Picture 3"/>
          <p:cNvPicPr>
            <a:picLocks noChangeAspect="1"/>
          </p:cNvPicPr>
          <p:nvPr/>
        </p:nvPicPr>
        <p:blipFill>
          <a:blip r:embed="rId2"/>
          <a:stretch>
            <a:fillRect/>
          </a:stretch>
        </p:blipFill>
        <p:spPr>
          <a:xfrm>
            <a:off x="10413241" y="47062"/>
            <a:ext cx="1642565" cy="1314052"/>
          </a:xfrm>
          <a:prstGeom prst="rect">
            <a:avLst/>
          </a:prstGeom>
        </p:spPr>
      </p:pic>
    </p:spTree>
    <p:extLst>
      <p:ext uri="{BB962C8B-B14F-4D97-AF65-F5344CB8AC3E}">
        <p14:creationId xmlns:p14="http://schemas.microsoft.com/office/powerpoint/2010/main" val="40845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1. Understand ways to arrange appropriate industry experience.</a:t>
            </a:r>
          </a:p>
          <a:p>
            <a:endParaRPr lang="en-US" dirty="0"/>
          </a:p>
          <a:p>
            <a:r>
              <a:rPr lang="en-US" dirty="0" smtClean="0"/>
              <a:t>2. Be able to agree aims and objectives of work-based project with others.</a:t>
            </a:r>
          </a:p>
          <a:p>
            <a:endParaRPr lang="en-US" dirty="0"/>
          </a:p>
          <a:p>
            <a:r>
              <a:rPr lang="en-US" dirty="0" smtClean="0"/>
              <a:t>3.Be able to monitor and evaluate progress of work-based project.</a:t>
            </a:r>
          </a:p>
          <a:p>
            <a:endParaRPr lang="en-US" dirty="0"/>
          </a:p>
          <a:p>
            <a:r>
              <a:rPr lang="en-US" dirty="0" smtClean="0"/>
              <a:t>4. Be able to present report on work-based project.</a:t>
            </a:r>
            <a:endParaRPr lang="en-US" dirty="0"/>
          </a:p>
        </p:txBody>
      </p:sp>
      <p:sp>
        <p:nvSpPr>
          <p:cNvPr id="3" name="Title 2"/>
          <p:cNvSpPr>
            <a:spLocks noGrp="1"/>
          </p:cNvSpPr>
          <p:nvPr>
            <p:ph type="title"/>
          </p:nvPr>
        </p:nvSpPr>
        <p:spPr/>
        <p:txBody>
          <a:bodyPr>
            <a:normAutofit/>
          </a:bodyPr>
          <a:lstStyle/>
          <a:p>
            <a:pPr algn="ctr"/>
            <a:r>
              <a:rPr lang="en-US" sz="4400" b="1" dirty="0" smtClean="0"/>
              <a:t>THE BASIC SYLLABUS</a:t>
            </a:r>
            <a:endParaRPr lang="en-US" sz="4400" b="1" dirty="0"/>
          </a:p>
        </p:txBody>
      </p:sp>
      <p:pic>
        <p:nvPicPr>
          <p:cNvPr id="5" name="Picture 4"/>
          <p:cNvPicPr>
            <a:picLocks noChangeAspect="1"/>
          </p:cNvPicPr>
          <p:nvPr/>
        </p:nvPicPr>
        <p:blipFill>
          <a:blip r:embed="rId2"/>
          <a:stretch>
            <a:fillRect/>
          </a:stretch>
        </p:blipFill>
        <p:spPr>
          <a:xfrm>
            <a:off x="10951962" y="144463"/>
            <a:ext cx="1154947" cy="1135698"/>
          </a:xfrm>
          <a:prstGeom prst="rect">
            <a:avLst/>
          </a:prstGeom>
        </p:spPr>
      </p:pic>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Understand ways to arrange appropriate industry experience</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At the end of the class the students should be able to:</a:t>
            </a:r>
          </a:p>
          <a:p>
            <a:r>
              <a:rPr lang="en-US" dirty="0" smtClean="0"/>
              <a:t>AC 1.3  Explain how the industry experience would support the development of an appropriate management report.</a:t>
            </a:r>
          </a:p>
          <a:p>
            <a:endParaRPr lang="en-US" dirty="0"/>
          </a:p>
          <a:p>
            <a:endParaRPr lang="en-US" dirty="0" smtClean="0"/>
          </a:p>
          <a:p>
            <a:endParaRPr lang="en-US" dirty="0"/>
          </a:p>
        </p:txBody>
      </p:sp>
      <p:sp>
        <p:nvSpPr>
          <p:cNvPr id="3" name="Title 2"/>
          <p:cNvSpPr>
            <a:spLocks noGrp="1"/>
          </p:cNvSpPr>
          <p:nvPr>
            <p:ph type="title"/>
          </p:nvPr>
        </p:nvSpPr>
        <p:spPr/>
        <p:txBody>
          <a:bodyPr/>
          <a:lstStyle/>
          <a:p>
            <a:pPr algn="ctr"/>
            <a:r>
              <a:rPr lang="en-US" b="1" dirty="0" smtClean="0"/>
              <a:t>LEARNING OUTCOMES</a:t>
            </a:r>
            <a:endParaRPr lang="en-US" b="1" dirty="0"/>
          </a:p>
        </p:txBody>
      </p:sp>
      <p:pic>
        <p:nvPicPr>
          <p:cNvPr id="6" name="Picture 5"/>
          <p:cNvPicPr>
            <a:picLocks noChangeAspect="1"/>
          </p:cNvPicPr>
          <p:nvPr/>
        </p:nvPicPr>
        <p:blipFill>
          <a:blip r:embed="rId2"/>
          <a:stretch>
            <a:fillRect/>
          </a:stretch>
        </p:blipFill>
        <p:spPr>
          <a:xfrm>
            <a:off x="4037300" y="2570532"/>
            <a:ext cx="3668233" cy="2505075"/>
          </a:xfrm>
          <a:prstGeom prst="rect">
            <a:avLst/>
          </a:prstGeom>
        </p:spPr>
      </p:pic>
      <p:pic>
        <p:nvPicPr>
          <p:cNvPr id="5" name="Picture 4"/>
          <p:cNvPicPr>
            <a:picLocks noChangeAspect="1"/>
          </p:cNvPicPr>
          <p:nvPr/>
        </p:nvPicPr>
        <p:blipFill>
          <a:blip r:embed="rId3"/>
          <a:stretch>
            <a:fillRect/>
          </a:stretch>
        </p:blipFill>
        <p:spPr>
          <a:xfrm>
            <a:off x="10820400" y="120015"/>
            <a:ext cx="1371600" cy="1362456"/>
          </a:xfrm>
          <a:prstGeom prst="rect">
            <a:avLst/>
          </a:prstGeom>
        </p:spPr>
      </p:pic>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a:t>The Greek philosopher Socrates said "In the world of knowledge the idea of the good appears last of all, and is seen only with effort". </a:t>
            </a:r>
            <a:r>
              <a:rPr lang="en-029" sz="3200" dirty="0" smtClean="0"/>
              <a:t>Business </a:t>
            </a:r>
            <a:r>
              <a:rPr lang="en-029" sz="3200" dirty="0"/>
              <a:t>analysts </a:t>
            </a:r>
            <a:r>
              <a:rPr lang="en-029" sz="3200" dirty="0" smtClean="0"/>
              <a:t>must </a:t>
            </a:r>
            <a:r>
              <a:rPr lang="en-029" sz="3200" dirty="0"/>
              <a:t>have the audacity to seek out the good of a project using thought and effort to find the real business goals early on.</a:t>
            </a:r>
          </a:p>
          <a:p>
            <a:r>
              <a:rPr lang="en-029" sz="3200" dirty="0" smtClean="0"/>
              <a:t>A </a:t>
            </a:r>
            <a:r>
              <a:rPr lang="en-029" sz="3200" dirty="0"/>
              <a:t>business context model needs to express the current business problem and to propose the goodness and scope of a project.</a:t>
            </a:r>
            <a:endParaRPr lang="en-JM" sz="3200" dirty="0"/>
          </a:p>
        </p:txBody>
      </p:sp>
      <p:sp>
        <p:nvSpPr>
          <p:cNvPr id="3" name="Title 2"/>
          <p:cNvSpPr>
            <a:spLocks noGrp="1"/>
          </p:cNvSpPr>
          <p:nvPr>
            <p:ph type="title"/>
          </p:nvPr>
        </p:nvSpPr>
        <p:spPr/>
        <p:txBody>
          <a:bodyPr/>
          <a:lstStyle/>
          <a:p>
            <a:pPr algn="ctr"/>
            <a:r>
              <a:rPr lang="en-US" b="1" dirty="0" smtClean="0"/>
              <a:t>OVERVIEW</a:t>
            </a:r>
            <a:endParaRPr lang="en-US" b="1" dirty="0"/>
          </a:p>
        </p:txBody>
      </p:sp>
      <p:pic>
        <p:nvPicPr>
          <p:cNvPr id="4" name="Picture 3"/>
          <p:cNvPicPr>
            <a:picLocks noChangeAspect="1"/>
          </p:cNvPicPr>
          <p:nvPr/>
        </p:nvPicPr>
        <p:blipFill>
          <a:blip r:embed="rId2"/>
          <a:stretch>
            <a:fillRect/>
          </a:stretch>
        </p:blipFill>
        <p:spPr>
          <a:xfrm>
            <a:off x="10324214" y="144771"/>
            <a:ext cx="1730006" cy="1510872"/>
          </a:xfrm>
          <a:prstGeom prst="rect">
            <a:avLst/>
          </a:prstGeom>
        </p:spPr>
      </p:pic>
    </p:spTree>
    <p:extLst>
      <p:ext uri="{BB962C8B-B14F-4D97-AF65-F5344CB8AC3E}">
        <p14:creationId xmlns:p14="http://schemas.microsoft.com/office/powerpoint/2010/main" val="32520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600" dirty="0" smtClean="0"/>
              <a:t>The </a:t>
            </a:r>
            <a:r>
              <a:rPr lang="en-029" sz="3600" dirty="0"/>
              <a:t>finance sector lures away high-skilled workers from other industries. The finance sector then lends the money to businesses, but tends to favour those firms that have collateral they can pledge against the loan. This usually means builders and property developers. Businessmen are lured into this sector rather than into riskier projects that require high R&amp;D spending and have less collateral to pledge.</a:t>
            </a:r>
          </a:p>
        </p:txBody>
      </p:sp>
      <p:sp>
        <p:nvSpPr>
          <p:cNvPr id="3" name="Title 2"/>
          <p:cNvSpPr>
            <a:spLocks noGrp="1"/>
          </p:cNvSpPr>
          <p:nvPr>
            <p:ph type="title"/>
          </p:nvPr>
        </p:nvSpPr>
        <p:spPr/>
        <p:txBody>
          <a:bodyPr/>
          <a:lstStyle/>
          <a:p>
            <a:pPr algn="ctr"/>
            <a:r>
              <a:rPr lang="en-029" b="1" dirty="0" smtClean="0"/>
              <a:t>FINANCE</a:t>
            </a:r>
            <a:endParaRPr lang="en-029" b="1" dirty="0"/>
          </a:p>
        </p:txBody>
      </p:sp>
      <p:pic>
        <p:nvPicPr>
          <p:cNvPr id="4" name="Picture 3"/>
          <p:cNvPicPr>
            <a:picLocks noChangeAspect="1"/>
          </p:cNvPicPr>
          <p:nvPr/>
        </p:nvPicPr>
        <p:blipFill>
          <a:blip r:embed="rId2"/>
          <a:stretch>
            <a:fillRect/>
          </a:stretch>
        </p:blipFill>
        <p:spPr>
          <a:xfrm>
            <a:off x="10140570" y="0"/>
            <a:ext cx="1928884" cy="1446663"/>
          </a:xfrm>
          <a:prstGeom prst="rect">
            <a:avLst/>
          </a:prstGeom>
        </p:spPr>
      </p:pic>
    </p:spTree>
    <p:extLst>
      <p:ext uri="{BB962C8B-B14F-4D97-AF65-F5344CB8AC3E}">
        <p14:creationId xmlns:p14="http://schemas.microsoft.com/office/powerpoint/2010/main" val="337000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600" dirty="0"/>
              <a:t>The financial sector is all the wholesale, retail, formal and informal institutions in </a:t>
            </a:r>
            <a:r>
              <a:rPr lang="en-029" sz="3600" dirty="0" smtClean="0"/>
              <a:t>an economy </a:t>
            </a:r>
            <a:r>
              <a:rPr lang="en-029" sz="3600" dirty="0"/>
              <a:t>offering financial services to consumers, businesses and other </a:t>
            </a:r>
            <a:r>
              <a:rPr lang="en-029" sz="3600" dirty="0" smtClean="0"/>
              <a:t>financial institutions</a:t>
            </a:r>
            <a:r>
              <a:rPr lang="en-029" sz="3600" dirty="0"/>
              <a:t>. In its broadest definition, it includes everything from banks, stock exchanges</a:t>
            </a:r>
            <a:r>
              <a:rPr lang="en-029" sz="3600" dirty="0" smtClean="0"/>
              <a:t>, and </a:t>
            </a:r>
            <a:r>
              <a:rPr lang="en-029" sz="3600" dirty="0"/>
              <a:t>insurers, to credit unions, microfinance institutions and money lenders. </a:t>
            </a:r>
          </a:p>
        </p:txBody>
      </p:sp>
      <p:sp>
        <p:nvSpPr>
          <p:cNvPr id="3" name="Title 2"/>
          <p:cNvSpPr>
            <a:spLocks noGrp="1"/>
          </p:cNvSpPr>
          <p:nvPr>
            <p:ph type="title"/>
          </p:nvPr>
        </p:nvSpPr>
        <p:spPr/>
        <p:txBody>
          <a:bodyPr/>
          <a:lstStyle/>
          <a:p>
            <a:pPr algn="ctr"/>
            <a:r>
              <a:rPr lang="en-029" b="1" dirty="0" smtClean="0"/>
              <a:t>FINANCE</a:t>
            </a:r>
            <a:endParaRPr lang="en-029" b="1" dirty="0"/>
          </a:p>
        </p:txBody>
      </p:sp>
      <p:pic>
        <p:nvPicPr>
          <p:cNvPr id="4" name="Picture 3"/>
          <p:cNvPicPr>
            <a:picLocks noChangeAspect="1"/>
          </p:cNvPicPr>
          <p:nvPr/>
        </p:nvPicPr>
        <p:blipFill>
          <a:blip r:embed="rId2"/>
          <a:stretch>
            <a:fillRect/>
          </a:stretch>
        </p:blipFill>
        <p:spPr>
          <a:xfrm>
            <a:off x="10227008" y="1"/>
            <a:ext cx="1801504" cy="1351128"/>
          </a:xfrm>
          <a:prstGeom prst="rect">
            <a:avLst/>
          </a:prstGeom>
        </p:spPr>
      </p:pic>
    </p:spTree>
    <p:extLst>
      <p:ext uri="{BB962C8B-B14F-4D97-AF65-F5344CB8AC3E}">
        <p14:creationId xmlns:p14="http://schemas.microsoft.com/office/powerpoint/2010/main" val="21317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600" dirty="0"/>
              <a:t>The Banking Industry at its core provides access to credit. In the lenders case, this includes access to their own savings and investments, and interest payments on those amounts. In the case of borrowers, it includes access to loans for the creditworthy, at a competitive interest rate.</a:t>
            </a:r>
          </a:p>
        </p:txBody>
      </p:sp>
      <p:sp>
        <p:nvSpPr>
          <p:cNvPr id="3" name="Title 2"/>
          <p:cNvSpPr>
            <a:spLocks noGrp="1"/>
          </p:cNvSpPr>
          <p:nvPr>
            <p:ph type="title"/>
          </p:nvPr>
        </p:nvSpPr>
        <p:spPr/>
        <p:txBody>
          <a:bodyPr/>
          <a:lstStyle/>
          <a:p>
            <a:pPr algn="ctr"/>
            <a:r>
              <a:rPr lang="en-029" b="1" dirty="0" smtClean="0"/>
              <a:t>BANKING</a:t>
            </a:r>
            <a:endParaRPr lang="en-029" b="1" dirty="0"/>
          </a:p>
        </p:txBody>
      </p:sp>
      <p:pic>
        <p:nvPicPr>
          <p:cNvPr id="4" name="Picture 3"/>
          <p:cNvPicPr>
            <a:picLocks noChangeAspect="1"/>
          </p:cNvPicPr>
          <p:nvPr/>
        </p:nvPicPr>
        <p:blipFill>
          <a:blip r:embed="rId2"/>
          <a:stretch>
            <a:fillRect/>
          </a:stretch>
        </p:blipFill>
        <p:spPr>
          <a:xfrm>
            <a:off x="10259077" y="30480"/>
            <a:ext cx="1796729" cy="1197819"/>
          </a:xfrm>
          <a:prstGeom prst="rect">
            <a:avLst/>
          </a:prstGeom>
        </p:spPr>
      </p:pic>
    </p:spTree>
    <p:extLst>
      <p:ext uri="{BB962C8B-B14F-4D97-AF65-F5344CB8AC3E}">
        <p14:creationId xmlns:p14="http://schemas.microsoft.com/office/powerpoint/2010/main" val="175130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600" dirty="0"/>
              <a:t>Banking services include transactional services, such as verification of account details, account balance details and the transfer of funds, as well as advisory services, that help individuals and institutions to properly plan and manage their finances. Online banking channels have become key in the last 10 years.</a:t>
            </a:r>
          </a:p>
        </p:txBody>
      </p:sp>
      <p:sp>
        <p:nvSpPr>
          <p:cNvPr id="3" name="Title 2"/>
          <p:cNvSpPr>
            <a:spLocks noGrp="1"/>
          </p:cNvSpPr>
          <p:nvPr>
            <p:ph type="title"/>
          </p:nvPr>
        </p:nvSpPr>
        <p:spPr/>
        <p:txBody>
          <a:bodyPr/>
          <a:lstStyle/>
          <a:p>
            <a:pPr algn="ctr"/>
            <a:r>
              <a:rPr lang="en-029" b="1" dirty="0" smtClean="0"/>
              <a:t>BANKING</a:t>
            </a:r>
            <a:endParaRPr lang="en-029" b="1" dirty="0"/>
          </a:p>
        </p:txBody>
      </p:sp>
      <p:pic>
        <p:nvPicPr>
          <p:cNvPr id="4" name="Picture 3"/>
          <p:cNvPicPr>
            <a:picLocks noChangeAspect="1"/>
          </p:cNvPicPr>
          <p:nvPr/>
        </p:nvPicPr>
        <p:blipFill>
          <a:blip r:embed="rId2"/>
          <a:stretch>
            <a:fillRect/>
          </a:stretch>
        </p:blipFill>
        <p:spPr>
          <a:xfrm>
            <a:off x="10293197" y="112002"/>
            <a:ext cx="1776257" cy="1184171"/>
          </a:xfrm>
          <a:prstGeom prst="rect">
            <a:avLst/>
          </a:prstGeom>
        </p:spPr>
      </p:pic>
    </p:spTree>
    <p:extLst>
      <p:ext uri="{BB962C8B-B14F-4D97-AF65-F5344CB8AC3E}">
        <p14:creationId xmlns:p14="http://schemas.microsoft.com/office/powerpoint/2010/main" val="217255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 on brainstorming" id="{C229246F-E851-40FB-8E1D-535DCA6AFD71}" vid="{8D346C02-FE09-4A8E-BC58-EB73E373F0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1303</Words>
  <Application>Microsoft Office PowerPoint</Application>
  <PresentationFormat>Widescreen</PresentationFormat>
  <Paragraphs>98</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Century Gothic</vt:lpstr>
      <vt:lpstr>Palatino Linotype</vt:lpstr>
      <vt:lpstr>Wingdings 2</vt:lpstr>
      <vt:lpstr>Presentation on brainstorming</vt:lpstr>
      <vt:lpstr>UNIT 40: BUSINESS WORK EXPEREINCE</vt:lpstr>
      <vt:lpstr>UNIT 40: BUSINESS WORK EXPEREINCE</vt:lpstr>
      <vt:lpstr>THE BASIC SYLLABUS</vt:lpstr>
      <vt:lpstr>LEARNING OUTCOMES</vt:lpstr>
      <vt:lpstr>OVERVIEW</vt:lpstr>
      <vt:lpstr>FINANCE</vt:lpstr>
      <vt:lpstr>FINANCE</vt:lpstr>
      <vt:lpstr>BANKING</vt:lpstr>
      <vt:lpstr>BANKING</vt:lpstr>
      <vt:lpstr>LAW</vt:lpstr>
      <vt:lpstr>MANAGEMENT</vt:lpstr>
      <vt:lpstr>HUMAN RESOURCES </vt:lpstr>
      <vt:lpstr>MARKETING</vt:lpstr>
      <vt:lpstr>LOCAL BUSINESS</vt:lpstr>
      <vt:lpstr>NATIONAL BUSINESS</vt:lpstr>
      <vt:lpstr>Global </vt:lpstr>
      <vt:lpstr>BIBLIOGRAPHY</vt:lpstr>
      <vt:lpstr>BIBLIOGRAPHY</vt:lpstr>
      <vt:lpstr>BIBLIOGRAPHY</vt:lpstr>
      <vt:lpstr>FURTHER READING LIST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2016-01-12T18:26:35Z</dcterms:modified>
</cp:coreProperties>
</file>